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 id="2147483827" r:id="rId2"/>
    <p:sldMasterId id="2147483850" r:id="rId3"/>
    <p:sldMasterId id="2147483860" r:id="rId4"/>
  </p:sldMasterIdLst>
  <p:notesMasterIdLst>
    <p:notesMasterId r:id="rId47"/>
  </p:notesMasterIdLst>
  <p:handoutMasterIdLst>
    <p:handoutMasterId r:id="rId48"/>
  </p:handoutMasterIdLst>
  <p:sldIdLst>
    <p:sldId id="284" r:id="rId5"/>
    <p:sldId id="420" r:id="rId6"/>
    <p:sldId id="537" r:id="rId7"/>
    <p:sldId id="500" r:id="rId8"/>
    <p:sldId id="538" r:id="rId9"/>
    <p:sldId id="539" r:id="rId10"/>
    <p:sldId id="540" r:id="rId11"/>
    <p:sldId id="637" r:id="rId12"/>
    <p:sldId id="543" r:id="rId13"/>
    <p:sldId id="608" r:id="rId14"/>
    <p:sldId id="611" r:id="rId15"/>
    <p:sldId id="614" r:id="rId16"/>
    <p:sldId id="545" r:id="rId17"/>
    <p:sldId id="635" r:id="rId18"/>
    <p:sldId id="592" r:id="rId19"/>
    <p:sldId id="549" r:id="rId20"/>
    <p:sldId id="560" r:id="rId21"/>
    <p:sldId id="622" r:id="rId22"/>
    <p:sldId id="623" r:id="rId23"/>
    <p:sldId id="626" r:id="rId24"/>
    <p:sldId id="596" r:id="rId25"/>
    <p:sldId id="552" r:id="rId26"/>
    <p:sldId id="619" r:id="rId27"/>
    <p:sldId id="636" r:id="rId28"/>
    <p:sldId id="620" r:id="rId29"/>
    <p:sldId id="559" r:id="rId30"/>
    <p:sldId id="562" r:id="rId31"/>
    <p:sldId id="627" r:id="rId32"/>
    <p:sldId id="565" r:id="rId33"/>
    <p:sldId id="624" r:id="rId34"/>
    <p:sldId id="628" r:id="rId35"/>
    <p:sldId id="597" r:id="rId36"/>
    <p:sldId id="568" r:id="rId37"/>
    <p:sldId id="594" r:id="rId38"/>
    <p:sldId id="569" r:id="rId39"/>
    <p:sldId id="595" r:id="rId40"/>
    <p:sldId id="584" r:id="rId41"/>
    <p:sldId id="585" r:id="rId42"/>
    <p:sldId id="639" r:id="rId43"/>
    <p:sldId id="616" r:id="rId44"/>
    <p:sldId id="617" r:id="rId45"/>
    <p:sldId id="629" r:id="rId46"/>
  </p:sldIdLst>
  <p:sldSz cx="9144000" cy="6858000" type="screen4x3"/>
  <p:notesSz cx="6797675" cy="9926638"/>
  <p:custDataLst>
    <p:tags r:id="rId49"/>
  </p:custDataLst>
  <p:defaultTextStyle>
    <a:defPPr>
      <a:defRPr lang="fr-FR"/>
    </a:defPPr>
    <a:lvl1pPr algn="l" rtl="0" fontAlgn="base">
      <a:spcBef>
        <a:spcPct val="0"/>
      </a:spcBef>
      <a:spcAft>
        <a:spcPct val="0"/>
      </a:spcAft>
      <a:defRPr sz="1000" b="1" kern="1200">
        <a:solidFill>
          <a:schemeClr val="tx1"/>
        </a:solidFill>
        <a:latin typeface="Arial" charset="0"/>
        <a:ea typeface="+mn-ea"/>
        <a:cs typeface="+mn-cs"/>
      </a:defRPr>
    </a:lvl1pPr>
    <a:lvl2pPr marL="457200" algn="l" rtl="0" fontAlgn="base">
      <a:spcBef>
        <a:spcPct val="0"/>
      </a:spcBef>
      <a:spcAft>
        <a:spcPct val="0"/>
      </a:spcAft>
      <a:defRPr sz="1000" b="1" kern="1200">
        <a:solidFill>
          <a:schemeClr val="tx1"/>
        </a:solidFill>
        <a:latin typeface="Arial" charset="0"/>
        <a:ea typeface="+mn-ea"/>
        <a:cs typeface="+mn-cs"/>
      </a:defRPr>
    </a:lvl2pPr>
    <a:lvl3pPr marL="914400" algn="l" rtl="0" fontAlgn="base">
      <a:spcBef>
        <a:spcPct val="0"/>
      </a:spcBef>
      <a:spcAft>
        <a:spcPct val="0"/>
      </a:spcAft>
      <a:defRPr sz="1000" b="1" kern="1200">
        <a:solidFill>
          <a:schemeClr val="tx1"/>
        </a:solidFill>
        <a:latin typeface="Arial" charset="0"/>
        <a:ea typeface="+mn-ea"/>
        <a:cs typeface="+mn-cs"/>
      </a:defRPr>
    </a:lvl3pPr>
    <a:lvl4pPr marL="1371600" algn="l" rtl="0" fontAlgn="base">
      <a:spcBef>
        <a:spcPct val="0"/>
      </a:spcBef>
      <a:spcAft>
        <a:spcPct val="0"/>
      </a:spcAft>
      <a:defRPr sz="1000" b="1" kern="1200">
        <a:solidFill>
          <a:schemeClr val="tx1"/>
        </a:solidFill>
        <a:latin typeface="Arial" charset="0"/>
        <a:ea typeface="+mn-ea"/>
        <a:cs typeface="+mn-cs"/>
      </a:defRPr>
    </a:lvl4pPr>
    <a:lvl5pPr marL="1828800" algn="l" rtl="0" fontAlgn="base">
      <a:spcBef>
        <a:spcPct val="0"/>
      </a:spcBef>
      <a:spcAft>
        <a:spcPct val="0"/>
      </a:spcAft>
      <a:defRPr sz="1000" b="1" kern="1200">
        <a:solidFill>
          <a:schemeClr val="tx1"/>
        </a:solidFill>
        <a:latin typeface="Arial" charset="0"/>
        <a:ea typeface="+mn-ea"/>
        <a:cs typeface="+mn-cs"/>
      </a:defRPr>
    </a:lvl5pPr>
    <a:lvl6pPr marL="2286000" algn="l" defTabSz="914400" rtl="0" eaLnBrk="1" latinLnBrk="0" hangingPunct="1">
      <a:defRPr sz="1000" b="1" kern="1200">
        <a:solidFill>
          <a:schemeClr val="tx1"/>
        </a:solidFill>
        <a:latin typeface="Arial" charset="0"/>
        <a:ea typeface="+mn-ea"/>
        <a:cs typeface="+mn-cs"/>
      </a:defRPr>
    </a:lvl6pPr>
    <a:lvl7pPr marL="2743200" algn="l" defTabSz="914400" rtl="0" eaLnBrk="1" latinLnBrk="0" hangingPunct="1">
      <a:defRPr sz="1000" b="1" kern="1200">
        <a:solidFill>
          <a:schemeClr val="tx1"/>
        </a:solidFill>
        <a:latin typeface="Arial" charset="0"/>
        <a:ea typeface="+mn-ea"/>
        <a:cs typeface="+mn-cs"/>
      </a:defRPr>
    </a:lvl7pPr>
    <a:lvl8pPr marL="3200400" algn="l" defTabSz="914400" rtl="0" eaLnBrk="1" latinLnBrk="0" hangingPunct="1">
      <a:defRPr sz="1000" b="1" kern="1200">
        <a:solidFill>
          <a:schemeClr val="tx1"/>
        </a:solidFill>
        <a:latin typeface="Arial" charset="0"/>
        <a:ea typeface="+mn-ea"/>
        <a:cs typeface="+mn-cs"/>
      </a:defRPr>
    </a:lvl8pPr>
    <a:lvl9pPr marL="3657600" algn="l" defTabSz="914400" rtl="0" eaLnBrk="1" latinLnBrk="0" hangingPunct="1">
      <a:defRPr sz="1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H" initials="M" lastIdx="1" clrIdx="0"/>
  <p:cmAuthor id="1" name="Anne-Claire Freudenreich (Open)&#10;" initials="A" lastIdx="7" clrIdx="1"/>
  <p:cmAuthor id="2" name="De Cesare, Anne-Laure (FR - Paris)" initials="DCA(-P"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75E"/>
    <a:srgbClr val="FFFF66"/>
    <a:srgbClr val="EE8028"/>
    <a:srgbClr val="00CC00"/>
    <a:srgbClr val="00FF00"/>
    <a:srgbClr val="E0D6C2"/>
    <a:srgbClr val="C1AF87"/>
    <a:srgbClr val="00354C"/>
    <a:srgbClr val="36616C"/>
    <a:srgbClr val="F1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7" autoAdjust="0"/>
    <p:restoredTop sz="64991" autoAdjust="0"/>
  </p:normalViewPr>
  <p:slideViewPr>
    <p:cSldViewPr snapToGrid="0">
      <p:cViewPr varScale="1">
        <p:scale>
          <a:sx n="66" d="100"/>
          <a:sy n="66" d="100"/>
        </p:scale>
        <p:origin x="1044" y="66"/>
      </p:cViewPr>
      <p:guideLst>
        <p:guide orient="horz"/>
        <p:guide/>
      </p:guideLst>
    </p:cSldViewPr>
  </p:slideViewPr>
  <p:outlineViewPr>
    <p:cViewPr>
      <p:scale>
        <a:sx n="33" d="100"/>
        <a:sy n="33" d="100"/>
      </p:scale>
      <p:origin x="0" y="28188"/>
    </p:cViewPr>
  </p:outlineViewPr>
  <p:notesTextViewPr>
    <p:cViewPr>
      <p:scale>
        <a:sx n="100" d="100"/>
        <a:sy n="100" d="100"/>
      </p:scale>
      <p:origin x="0" y="0"/>
    </p:cViewPr>
  </p:notesTextViewPr>
  <p:sorterViewPr>
    <p:cViewPr>
      <p:scale>
        <a:sx n="66" d="100"/>
        <a:sy n="66" d="100"/>
      </p:scale>
      <p:origin x="0" y="492"/>
    </p:cViewPr>
  </p:sorterViewPr>
  <p:notesViewPr>
    <p:cSldViewPr snapToGrid="0">
      <p:cViewPr>
        <p:scale>
          <a:sx n="125" d="100"/>
          <a:sy n="125" d="100"/>
        </p:scale>
        <p:origin x="-1374" y="24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A349AE0-F30E-497F-B705-D6AD68779868}">
      <dgm:prSet phldrT="[Text]" custT="1"/>
      <dgm:spPr/>
      <dgm:t>
        <a:bodyPr/>
        <a:lstStyle/>
        <a:p>
          <a:r>
            <a:rPr lang="fr-FR" sz="1600" dirty="0" smtClean="0">
              <a:latin typeface="Arial" panose="020B0604020202020204" pitchFamily="34" charset="0"/>
              <a:cs typeface="Arial" panose="020B0604020202020204" pitchFamily="34" charset="0"/>
            </a:rPr>
            <a:t>1. Introduction</a:t>
          </a:r>
          <a:endParaRPr lang="fr-FR" sz="1600" dirty="0">
            <a:latin typeface="Arial" panose="020B0604020202020204" pitchFamily="34" charset="0"/>
            <a:cs typeface="Arial" panose="020B0604020202020204" pitchFamily="34" charset="0"/>
          </a:endParaRPr>
        </a:p>
      </dgm:t>
    </dgm:pt>
    <dgm:pt modelId="{B29D4580-D092-442E-92F8-F531862A793A}" type="parTrans" cxnId="{B423601F-B1C1-44B0-800D-2757CA8659FB}">
      <dgm:prSet/>
      <dgm:spPr/>
      <dgm:t>
        <a:bodyPr/>
        <a:lstStyle/>
        <a:p>
          <a:endParaRPr lang="fr-FR"/>
        </a:p>
      </dgm:t>
    </dgm:pt>
    <dgm:pt modelId="{B52D5050-16B8-497F-B2D3-6963D3AFEF20}" type="sibTrans" cxnId="{B423601F-B1C1-44B0-800D-2757CA8659FB}">
      <dgm:prSet/>
      <dgm:spPr/>
      <dgm:t>
        <a:bodyPr/>
        <a:lstStyle/>
        <a:p>
          <a:endParaRPr lang="fr-FR"/>
        </a:p>
      </dgm:t>
    </dgm:pt>
    <dgm:pt modelId="{6DEEC511-C56F-4D4E-B596-167B29B27D4C}">
      <dgm:prSet phldrT="[Text]" custT="1"/>
      <dgm:spPr>
        <a:solidFill>
          <a:schemeClr val="accent2"/>
        </a:solidFill>
      </dgm:spPr>
      <dgm:t>
        <a:bodyPr/>
        <a:lstStyle/>
        <a:p>
          <a:r>
            <a:rPr lang="fr-FR" sz="1600" dirty="0" smtClean="0">
              <a:latin typeface="Arial" panose="020B0604020202020204" pitchFamily="34" charset="0"/>
              <a:cs typeface="Arial" panose="020B0604020202020204" pitchFamily="34" charset="0"/>
            </a:rPr>
            <a:t>2. Identification des éléments d’opportunité</a:t>
          </a:r>
          <a:endParaRPr lang="fr-FR" sz="16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pPr/>
      <dgm:t>
        <a:bodyPr/>
        <a:lstStyle/>
        <a:p>
          <a:r>
            <a:rPr lang="fr-FR" sz="1600" dirty="0" smtClean="0">
              <a:latin typeface="Arial" panose="020B0604020202020204" pitchFamily="34" charset="0"/>
              <a:cs typeface="Arial" panose="020B0604020202020204" pitchFamily="34" charset="0"/>
            </a:rPr>
            <a:t>3. Préparation de la décision du GO / NO GO</a:t>
          </a:r>
          <a:endParaRPr lang="fr-FR" sz="16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D24BE58E-5577-4A18-BA77-F7FE1F0C2EF4}">
      <dgm:prSet phldrT="[Text]" custT="1"/>
      <dgm:spPr/>
      <dgm:t>
        <a:bodyPr/>
        <a:lstStyle/>
        <a:p>
          <a:r>
            <a:rPr lang="fr-FR" sz="1600" dirty="0" smtClean="0">
              <a:latin typeface="Arial" panose="020B0604020202020204" pitchFamily="34" charset="0"/>
              <a:cs typeface="Arial" panose="020B0604020202020204" pitchFamily="34" charset="0"/>
            </a:rPr>
            <a:t>4. L’évaluation de la valeur et de l’impact sur le SI</a:t>
          </a:r>
          <a:endParaRPr lang="fr-FR" sz="1600" dirty="0">
            <a:latin typeface="Arial" panose="020B0604020202020204" pitchFamily="34" charset="0"/>
            <a:cs typeface="Arial" panose="020B0604020202020204" pitchFamily="34" charset="0"/>
          </a:endParaRPr>
        </a:p>
      </dgm:t>
    </dgm:pt>
    <dgm:pt modelId="{644B7E88-1B49-4CB7-BA53-08617465FEA6}" type="parTrans" cxnId="{CDE59EB2-B374-43D2-91E2-FB76CB1BAAF6}">
      <dgm:prSet/>
      <dgm:spPr/>
      <dgm:t>
        <a:bodyPr/>
        <a:lstStyle/>
        <a:p>
          <a:endParaRPr lang="fr-FR"/>
        </a:p>
      </dgm:t>
    </dgm:pt>
    <dgm:pt modelId="{997492EC-CB9E-4A3E-8F93-B5C4866A915F}" type="sibTrans" cxnId="{CDE59EB2-B374-43D2-91E2-FB76CB1BAAF6}">
      <dgm:prSet/>
      <dgm:spPr/>
      <dgm:t>
        <a:bodyPr/>
        <a:lstStyle/>
        <a:p>
          <a:endParaRPr lang="fr-FR"/>
        </a:p>
      </dgm:t>
    </dgm:pt>
    <dgm:pt modelId="{011F0005-5A33-4DB2-80E4-86732CDB9352}">
      <dgm:prSet phldrT="[Text]" custT="1"/>
      <dgm:spPr/>
      <dgm:t>
        <a:bodyPr/>
        <a:lstStyle/>
        <a:p>
          <a:r>
            <a:rPr lang="fr-FR" sz="1600" dirty="0" smtClean="0">
              <a:latin typeface="Arial" panose="020B0604020202020204" pitchFamily="34" charset="0"/>
              <a:cs typeface="Arial" panose="020B0604020202020204" pitchFamily="34" charset="0"/>
            </a:rPr>
            <a:t>5. Conclusion</a:t>
          </a:r>
          <a:endParaRPr lang="fr-FR" sz="16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5"/>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5"/>
      <dgm:spPr/>
    </dgm:pt>
    <dgm:pt modelId="{942056C8-6972-40C6-BD5B-06ABDA20F382}" type="pres">
      <dgm:prSet presAssocID="{6EF4C7EC-4641-4A5A-8E1C-75A9A59A8159}" presName="dstNode" presStyleLbl="node1" presStyleIdx="0" presStyleCnt="5"/>
      <dgm:spPr/>
    </dgm:pt>
    <dgm:pt modelId="{4EC8ADA7-EFC7-4807-8235-A20EED1F837B}" type="pres">
      <dgm:prSet presAssocID="{2A349AE0-F30E-497F-B705-D6AD68779868}" presName="text_1" presStyleLbl="node1" presStyleIdx="0" presStyleCnt="5">
        <dgm:presLayoutVars>
          <dgm:bulletEnabled val="1"/>
        </dgm:presLayoutVars>
      </dgm:prSet>
      <dgm:spPr/>
      <dgm:t>
        <a:bodyPr/>
        <a:lstStyle/>
        <a:p>
          <a:endParaRPr lang="fr-FR"/>
        </a:p>
      </dgm:t>
    </dgm:pt>
    <dgm:pt modelId="{2C00D362-21CE-4D3F-B846-2F165E2A3890}" type="pres">
      <dgm:prSet presAssocID="{2A349AE0-F30E-497F-B705-D6AD68779868}" presName="accent_1" presStyleCnt="0"/>
      <dgm:spPr/>
    </dgm:pt>
    <dgm:pt modelId="{73C4200E-8C4E-4927-8139-1E14A5504247}" type="pres">
      <dgm:prSet presAssocID="{2A349AE0-F30E-497F-B705-D6AD68779868}" presName="accentRepeatNode" presStyleLbl="solidFgAcc1" presStyleIdx="0" presStyleCnt="5"/>
      <dgm:spPr/>
    </dgm:pt>
    <dgm:pt modelId="{B657A9C1-D6E7-4C45-879E-69E750B0F55E}" type="pres">
      <dgm:prSet presAssocID="{6DEEC511-C56F-4D4E-B596-167B29B27D4C}" presName="text_2" presStyleLbl="node1" presStyleIdx="1" presStyleCnt="5">
        <dgm:presLayoutVars>
          <dgm:bulletEnabled val="1"/>
        </dgm:presLayoutVars>
      </dgm:prSet>
      <dgm:spPr/>
      <dgm:t>
        <a:bodyPr/>
        <a:lstStyle/>
        <a:p>
          <a:endParaRPr lang="fr-FR"/>
        </a:p>
      </dgm:t>
    </dgm:pt>
    <dgm:pt modelId="{EE0CC572-62B1-449B-95D1-9455CC621919}" type="pres">
      <dgm:prSet presAssocID="{6DEEC511-C56F-4D4E-B596-167B29B27D4C}" presName="accent_2" presStyleCnt="0"/>
      <dgm:spPr/>
    </dgm:pt>
    <dgm:pt modelId="{8F788AA2-E131-4073-B8F9-F38E8A517608}" type="pres">
      <dgm:prSet presAssocID="{6DEEC511-C56F-4D4E-B596-167B29B27D4C}" presName="accentRepeatNode" presStyleLbl="solidFgAcc1" presStyleIdx="1" presStyleCnt="5">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32AB2962-4644-494D-9988-F28A70C36AFF}" type="pres">
      <dgm:prSet presAssocID="{0C0D0E83-FD7F-4932-985F-14E0C1FBE43A}" presName="text_3" presStyleLbl="node1" presStyleIdx="2" presStyleCnt="5">
        <dgm:presLayoutVars>
          <dgm:bulletEnabled val="1"/>
        </dgm:presLayoutVars>
      </dgm:prSet>
      <dgm:spPr/>
      <dgm:t>
        <a:bodyPr/>
        <a:lstStyle/>
        <a:p>
          <a:endParaRPr lang="fr-FR"/>
        </a:p>
      </dgm:t>
    </dgm:pt>
    <dgm:pt modelId="{AB942B72-1A59-4BCE-8C79-B2467EC4E08E}" type="pres">
      <dgm:prSet presAssocID="{0C0D0E83-FD7F-4932-985F-14E0C1FBE43A}" presName="accent_3" presStyleCnt="0"/>
      <dgm:spPr/>
    </dgm:pt>
    <dgm:pt modelId="{9CF8DC91-FBE4-4679-B8F9-549B7FF7107F}" type="pres">
      <dgm:prSet presAssocID="{0C0D0E83-FD7F-4932-985F-14E0C1FBE43A}" presName="accentRepeatNode" presStyleLbl="solidFgAcc1" presStyleIdx="2" presStyleCnt="5"/>
      <dgm:spPr/>
    </dgm:pt>
    <dgm:pt modelId="{451CEBA1-E8ED-4E4A-AB0F-91268E958A51}" type="pres">
      <dgm:prSet presAssocID="{D24BE58E-5577-4A18-BA77-F7FE1F0C2EF4}" presName="text_4" presStyleLbl="node1" presStyleIdx="3" presStyleCnt="5">
        <dgm:presLayoutVars>
          <dgm:bulletEnabled val="1"/>
        </dgm:presLayoutVars>
      </dgm:prSet>
      <dgm:spPr/>
      <dgm:t>
        <a:bodyPr/>
        <a:lstStyle/>
        <a:p>
          <a:endParaRPr lang="fr-FR"/>
        </a:p>
      </dgm:t>
    </dgm:pt>
    <dgm:pt modelId="{599F8700-B4B3-4BAF-AE34-C7F37F539AB0}" type="pres">
      <dgm:prSet presAssocID="{D24BE58E-5577-4A18-BA77-F7FE1F0C2EF4}" presName="accent_4" presStyleCnt="0"/>
      <dgm:spPr/>
    </dgm:pt>
    <dgm:pt modelId="{6860D15B-CB5D-4457-9D1D-2D4A33A3F201}" type="pres">
      <dgm:prSet presAssocID="{D24BE58E-5577-4A18-BA77-F7FE1F0C2EF4}" presName="accentRepeatNode" presStyleLbl="solidFgAcc1" presStyleIdx="3" presStyleCnt="5"/>
      <dgm:spPr/>
    </dgm:pt>
    <dgm:pt modelId="{7C58BEC8-632A-4CEB-B64C-E5444905C115}" type="pres">
      <dgm:prSet presAssocID="{011F0005-5A33-4DB2-80E4-86732CDB9352}" presName="text_5" presStyleLbl="node1" presStyleIdx="4" presStyleCnt="5">
        <dgm:presLayoutVars>
          <dgm:bulletEnabled val="1"/>
        </dgm:presLayoutVars>
      </dgm:prSet>
      <dgm:spPr/>
      <dgm:t>
        <a:bodyPr/>
        <a:lstStyle/>
        <a:p>
          <a:endParaRPr lang="fr-FR"/>
        </a:p>
      </dgm:t>
    </dgm:pt>
    <dgm:pt modelId="{1C8636FC-4057-4A19-BAC3-3367DDAEF89D}" type="pres">
      <dgm:prSet presAssocID="{011F0005-5A33-4DB2-80E4-86732CDB9352}" presName="accent_5" presStyleCnt="0"/>
      <dgm:spPr/>
    </dgm:pt>
    <dgm:pt modelId="{55010BED-6042-46F0-A3BF-4D27CD19526D}" type="pres">
      <dgm:prSet presAssocID="{011F0005-5A33-4DB2-80E4-86732CDB9352}" presName="accentRepeatNode" presStyleLbl="solidFgAcc1" presStyleIdx="4" presStyleCnt="5"/>
      <dgm:spPr/>
    </dgm:pt>
  </dgm:ptLst>
  <dgm:cxnLst>
    <dgm:cxn modelId="{9C8D9A57-2725-4B32-9E3F-6F0286A2A7DB}" type="presOf" srcId="{D24BE58E-5577-4A18-BA77-F7FE1F0C2EF4}" destId="{451CEBA1-E8ED-4E4A-AB0F-91268E958A51}" srcOrd="0" destOrd="0" presId="urn:microsoft.com/office/officeart/2008/layout/VerticalCurvedList"/>
    <dgm:cxn modelId="{89EB8644-16ED-4487-987F-ED87B467189B}" type="presOf" srcId="{0C0D0E83-FD7F-4932-985F-14E0C1FBE43A}" destId="{32AB2962-4644-494D-9988-F28A70C36AFF}" srcOrd="0" destOrd="0" presId="urn:microsoft.com/office/officeart/2008/layout/VerticalCurvedList"/>
    <dgm:cxn modelId="{8B3BB489-95A4-4C1A-BB7E-B0A34CF09264}" srcId="{6EF4C7EC-4641-4A5A-8E1C-75A9A59A8159}" destId="{0C0D0E83-FD7F-4932-985F-14E0C1FBE43A}" srcOrd="2" destOrd="0" parTransId="{27CDF053-EB20-4BB5-89C4-A0D5285C3379}" sibTransId="{71BC434A-FE47-486B-A1A5-711DB42FCD5E}"/>
    <dgm:cxn modelId="{E85642A9-CF2B-4ABB-9FEB-192790A05D09}" type="presOf" srcId="{2A349AE0-F30E-497F-B705-D6AD68779868}" destId="{4EC8ADA7-EFC7-4807-8235-A20EED1F837B}" srcOrd="0" destOrd="0" presId="urn:microsoft.com/office/officeart/2008/layout/VerticalCurvedList"/>
    <dgm:cxn modelId="{A430E7D5-5C62-49D8-B9C6-F9AF46F41DF1}" type="presOf" srcId="{6DEEC511-C56F-4D4E-B596-167B29B27D4C}" destId="{B657A9C1-D6E7-4C45-879E-69E750B0F55E}" srcOrd="0" destOrd="0" presId="urn:microsoft.com/office/officeart/2008/layout/VerticalCurvedList"/>
    <dgm:cxn modelId="{DC9FBD52-D234-4378-BE42-461665FB0BFD}" srcId="{6EF4C7EC-4641-4A5A-8E1C-75A9A59A8159}" destId="{011F0005-5A33-4DB2-80E4-86732CDB9352}" srcOrd="4" destOrd="0" parTransId="{C8C5BDF4-933E-4542-8DD2-117FE109C286}" sibTransId="{E4FE4F6E-EE6F-4308-BAA8-032BC095D87D}"/>
    <dgm:cxn modelId="{7904E452-13B6-4C58-991E-8ED6C5EE83A5}" srcId="{6EF4C7EC-4641-4A5A-8E1C-75A9A59A8159}" destId="{6DEEC511-C56F-4D4E-B596-167B29B27D4C}" srcOrd="1" destOrd="0" parTransId="{C993F0E8-3045-47A4-81D2-D586F6F8C78D}" sibTransId="{7D6747C0-8DEA-49D2-817F-8BD83C70C876}"/>
    <dgm:cxn modelId="{2C050960-B4C1-4DB5-9C15-CED9F157DE2C}" type="presOf" srcId="{011F0005-5A33-4DB2-80E4-86732CDB9352}" destId="{7C58BEC8-632A-4CEB-B64C-E5444905C115}" srcOrd="0" destOrd="0" presId="urn:microsoft.com/office/officeart/2008/layout/VerticalCurvedList"/>
    <dgm:cxn modelId="{08ECF138-9572-45D4-8EF2-5FACEE820E88}" type="presOf" srcId="{B52D5050-16B8-497F-B2D3-6963D3AFEF20}" destId="{38CC4564-D0B7-4B47-8A37-2B1D8C9490DE}" srcOrd="0" destOrd="0" presId="urn:microsoft.com/office/officeart/2008/layout/VerticalCurvedList"/>
    <dgm:cxn modelId="{CDE59EB2-B374-43D2-91E2-FB76CB1BAAF6}" srcId="{6EF4C7EC-4641-4A5A-8E1C-75A9A59A8159}" destId="{D24BE58E-5577-4A18-BA77-F7FE1F0C2EF4}" srcOrd="3" destOrd="0" parTransId="{644B7E88-1B49-4CB7-BA53-08617465FEA6}" sibTransId="{997492EC-CB9E-4A3E-8F93-B5C4866A915F}"/>
    <dgm:cxn modelId="{9B901894-FAAD-4318-A875-7E98F8BCFB65}" type="presOf" srcId="{6EF4C7EC-4641-4A5A-8E1C-75A9A59A8159}" destId="{897980B6-AF2F-4EDD-B5DE-AF75922C2E5F}" srcOrd="0" destOrd="0" presId="urn:microsoft.com/office/officeart/2008/layout/VerticalCurvedList"/>
    <dgm:cxn modelId="{B423601F-B1C1-44B0-800D-2757CA8659FB}" srcId="{6EF4C7EC-4641-4A5A-8E1C-75A9A59A8159}" destId="{2A349AE0-F30E-497F-B705-D6AD68779868}" srcOrd="0" destOrd="0" parTransId="{B29D4580-D092-442E-92F8-F531862A793A}" sibTransId="{B52D5050-16B8-497F-B2D3-6963D3AFEF20}"/>
    <dgm:cxn modelId="{A000FA40-7DA8-4439-B8C8-CAFF0056E89A}" type="presParOf" srcId="{897980B6-AF2F-4EDD-B5DE-AF75922C2E5F}" destId="{5ABBB6DF-0691-4811-94F0-ECDEA09118C2}" srcOrd="0" destOrd="0" presId="urn:microsoft.com/office/officeart/2008/layout/VerticalCurvedList"/>
    <dgm:cxn modelId="{205C57D5-FA78-447C-86AB-71B21DDA8205}" type="presParOf" srcId="{5ABBB6DF-0691-4811-94F0-ECDEA09118C2}" destId="{CC34BDFD-B2B8-4A48-B22D-A2722E76CB7D}" srcOrd="0" destOrd="0" presId="urn:microsoft.com/office/officeart/2008/layout/VerticalCurvedList"/>
    <dgm:cxn modelId="{8136AAAC-052F-42DA-B109-1FAF1660E160}" type="presParOf" srcId="{CC34BDFD-B2B8-4A48-B22D-A2722E76CB7D}" destId="{39A9F069-F11B-47D1-893B-54299AF58C35}" srcOrd="0" destOrd="0" presId="urn:microsoft.com/office/officeart/2008/layout/VerticalCurvedList"/>
    <dgm:cxn modelId="{840E68AF-D589-4FBC-A9ED-F0E2F95FE306}" type="presParOf" srcId="{CC34BDFD-B2B8-4A48-B22D-A2722E76CB7D}" destId="{38CC4564-D0B7-4B47-8A37-2B1D8C9490DE}" srcOrd="1" destOrd="0" presId="urn:microsoft.com/office/officeart/2008/layout/VerticalCurvedList"/>
    <dgm:cxn modelId="{72EB3BBC-5095-481C-BB28-1578D7F68FB1}" type="presParOf" srcId="{CC34BDFD-B2B8-4A48-B22D-A2722E76CB7D}" destId="{602EB3E0-DFB4-4096-8DB1-6A0BA9775F45}" srcOrd="2" destOrd="0" presId="urn:microsoft.com/office/officeart/2008/layout/VerticalCurvedList"/>
    <dgm:cxn modelId="{F7FF267A-3DCE-4684-9CBB-67A46D438759}" type="presParOf" srcId="{CC34BDFD-B2B8-4A48-B22D-A2722E76CB7D}" destId="{942056C8-6972-40C6-BD5B-06ABDA20F382}" srcOrd="3" destOrd="0" presId="urn:microsoft.com/office/officeart/2008/layout/VerticalCurvedList"/>
    <dgm:cxn modelId="{F3CC425E-CD93-43B8-BAAE-B5C575916053}" type="presParOf" srcId="{5ABBB6DF-0691-4811-94F0-ECDEA09118C2}" destId="{4EC8ADA7-EFC7-4807-8235-A20EED1F837B}" srcOrd="1" destOrd="0" presId="urn:microsoft.com/office/officeart/2008/layout/VerticalCurvedList"/>
    <dgm:cxn modelId="{CD64F09D-73CA-4FED-A4C6-3B9B32B90163}" type="presParOf" srcId="{5ABBB6DF-0691-4811-94F0-ECDEA09118C2}" destId="{2C00D362-21CE-4D3F-B846-2F165E2A3890}" srcOrd="2" destOrd="0" presId="urn:microsoft.com/office/officeart/2008/layout/VerticalCurvedList"/>
    <dgm:cxn modelId="{6F5FAD95-E870-4200-8854-9B1EA1E7724E}" type="presParOf" srcId="{2C00D362-21CE-4D3F-B846-2F165E2A3890}" destId="{73C4200E-8C4E-4927-8139-1E14A5504247}" srcOrd="0" destOrd="0" presId="urn:microsoft.com/office/officeart/2008/layout/VerticalCurvedList"/>
    <dgm:cxn modelId="{33BB32D6-2FBD-417A-9C9A-AFE35628405C}" type="presParOf" srcId="{5ABBB6DF-0691-4811-94F0-ECDEA09118C2}" destId="{B657A9C1-D6E7-4C45-879E-69E750B0F55E}" srcOrd="3" destOrd="0" presId="urn:microsoft.com/office/officeart/2008/layout/VerticalCurvedList"/>
    <dgm:cxn modelId="{04CAA246-3EF9-404D-803F-64EB7DBD7BC7}" type="presParOf" srcId="{5ABBB6DF-0691-4811-94F0-ECDEA09118C2}" destId="{EE0CC572-62B1-449B-95D1-9455CC621919}" srcOrd="4" destOrd="0" presId="urn:microsoft.com/office/officeart/2008/layout/VerticalCurvedList"/>
    <dgm:cxn modelId="{DD33FEF1-3B7F-4470-BFE0-52E0C8EFAB18}" type="presParOf" srcId="{EE0CC572-62B1-449B-95D1-9455CC621919}" destId="{8F788AA2-E131-4073-B8F9-F38E8A517608}" srcOrd="0" destOrd="0" presId="urn:microsoft.com/office/officeart/2008/layout/VerticalCurvedList"/>
    <dgm:cxn modelId="{3B6800B8-50F5-401D-A62A-D68DF13BE7DB}" type="presParOf" srcId="{5ABBB6DF-0691-4811-94F0-ECDEA09118C2}" destId="{32AB2962-4644-494D-9988-F28A70C36AFF}" srcOrd="5" destOrd="0" presId="urn:microsoft.com/office/officeart/2008/layout/VerticalCurvedList"/>
    <dgm:cxn modelId="{B54687EE-E984-4C68-9A07-C3E42D3FAE7F}" type="presParOf" srcId="{5ABBB6DF-0691-4811-94F0-ECDEA09118C2}" destId="{AB942B72-1A59-4BCE-8C79-B2467EC4E08E}" srcOrd="6" destOrd="0" presId="urn:microsoft.com/office/officeart/2008/layout/VerticalCurvedList"/>
    <dgm:cxn modelId="{1AB53EB0-37DD-4740-8252-FF4A15A79D23}" type="presParOf" srcId="{AB942B72-1A59-4BCE-8C79-B2467EC4E08E}" destId="{9CF8DC91-FBE4-4679-B8F9-549B7FF7107F}" srcOrd="0" destOrd="0" presId="urn:microsoft.com/office/officeart/2008/layout/VerticalCurvedList"/>
    <dgm:cxn modelId="{F1C84BC6-CE1F-4193-AE03-2387D0B9EAFE}" type="presParOf" srcId="{5ABBB6DF-0691-4811-94F0-ECDEA09118C2}" destId="{451CEBA1-E8ED-4E4A-AB0F-91268E958A51}" srcOrd="7" destOrd="0" presId="urn:microsoft.com/office/officeart/2008/layout/VerticalCurvedList"/>
    <dgm:cxn modelId="{73C532C8-AD5A-449D-99F4-DCFFC4F0C074}" type="presParOf" srcId="{5ABBB6DF-0691-4811-94F0-ECDEA09118C2}" destId="{599F8700-B4B3-4BAF-AE34-C7F37F539AB0}" srcOrd="8" destOrd="0" presId="urn:microsoft.com/office/officeart/2008/layout/VerticalCurvedList"/>
    <dgm:cxn modelId="{F99F010A-3170-4935-971E-1E82E0DB1111}" type="presParOf" srcId="{599F8700-B4B3-4BAF-AE34-C7F37F539AB0}" destId="{6860D15B-CB5D-4457-9D1D-2D4A33A3F201}" srcOrd="0" destOrd="0" presId="urn:microsoft.com/office/officeart/2008/layout/VerticalCurvedList"/>
    <dgm:cxn modelId="{8C425A05-94AB-44CB-84BA-0AE5E4C62B8B}" type="presParOf" srcId="{5ABBB6DF-0691-4811-94F0-ECDEA09118C2}" destId="{7C58BEC8-632A-4CEB-B64C-E5444905C115}" srcOrd="9" destOrd="0" presId="urn:microsoft.com/office/officeart/2008/layout/VerticalCurvedList"/>
    <dgm:cxn modelId="{39ECD963-5FA8-4731-A308-341CAA3CEA72}" type="presParOf" srcId="{5ABBB6DF-0691-4811-94F0-ECDEA09118C2}" destId="{1C8636FC-4057-4A19-BAC3-3367DDAEF89D}" srcOrd="10" destOrd="0" presId="urn:microsoft.com/office/officeart/2008/layout/VerticalCurvedList"/>
    <dgm:cxn modelId="{9AC4EA2A-DB44-4982-A765-EE72F2A854E7}" type="presParOf" srcId="{1C8636FC-4057-4A19-BAC3-3367DDAEF89D}" destId="{55010BED-6042-46F0-A3BF-4D27CD1952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A349AE0-F30E-497F-B705-D6AD68779868}">
      <dgm:prSet phldrT="[Text]" custT="1"/>
      <dgm:spPr/>
      <dgm:t>
        <a:bodyPr/>
        <a:lstStyle/>
        <a:p>
          <a:r>
            <a:rPr lang="fr-FR" sz="1600" dirty="0" smtClean="0">
              <a:latin typeface="Arial" panose="020B0604020202020204" pitchFamily="34" charset="0"/>
              <a:cs typeface="Arial" panose="020B0604020202020204" pitchFamily="34" charset="0"/>
            </a:rPr>
            <a:t>1. Introduction</a:t>
          </a:r>
          <a:endParaRPr lang="fr-FR" sz="1600" dirty="0">
            <a:latin typeface="Arial" panose="020B0604020202020204" pitchFamily="34" charset="0"/>
            <a:cs typeface="Arial" panose="020B0604020202020204" pitchFamily="34" charset="0"/>
          </a:endParaRPr>
        </a:p>
      </dgm:t>
    </dgm:pt>
    <dgm:pt modelId="{B29D4580-D092-442E-92F8-F531862A793A}" type="parTrans" cxnId="{B423601F-B1C1-44B0-800D-2757CA8659FB}">
      <dgm:prSet/>
      <dgm:spPr/>
      <dgm:t>
        <a:bodyPr/>
        <a:lstStyle/>
        <a:p>
          <a:endParaRPr lang="fr-FR"/>
        </a:p>
      </dgm:t>
    </dgm:pt>
    <dgm:pt modelId="{B52D5050-16B8-497F-B2D3-6963D3AFEF20}" type="sibTrans" cxnId="{B423601F-B1C1-44B0-800D-2757CA8659FB}">
      <dgm:prSet/>
      <dgm:spPr/>
      <dgm:t>
        <a:bodyPr/>
        <a:lstStyle/>
        <a:p>
          <a:endParaRPr lang="fr-FR"/>
        </a:p>
      </dgm:t>
    </dgm:pt>
    <dgm:pt modelId="{6DEEC511-C56F-4D4E-B596-167B29B27D4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600" dirty="0" smtClean="0">
              <a:latin typeface="Arial" panose="020B0604020202020204" pitchFamily="34" charset="0"/>
              <a:cs typeface="Arial" panose="020B0604020202020204" pitchFamily="34" charset="0"/>
            </a:rPr>
            <a:t>2. Identification des éléments d’opportunité</a:t>
          </a:r>
          <a:endParaRPr lang="fr-FR" sz="16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600" dirty="0" smtClean="0">
              <a:latin typeface="Arial" panose="020B0604020202020204" pitchFamily="34" charset="0"/>
              <a:cs typeface="Arial" panose="020B0604020202020204" pitchFamily="34" charset="0"/>
            </a:rPr>
            <a:t>3. Préparation de la décision du GO / NO GO</a:t>
          </a:r>
          <a:endParaRPr lang="fr-FR" sz="16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D24BE58E-5577-4A18-BA77-F7FE1F0C2EF4}">
      <dgm:prSet phldrT="[Text]" custT="1"/>
      <dgm:spPr/>
      <dgm:t>
        <a:bodyPr/>
        <a:lstStyle/>
        <a:p>
          <a:r>
            <a:rPr lang="fr-FR" sz="1600" dirty="0" smtClean="0">
              <a:latin typeface="Arial" panose="020B0604020202020204" pitchFamily="34" charset="0"/>
              <a:cs typeface="Arial" panose="020B0604020202020204" pitchFamily="34" charset="0"/>
            </a:rPr>
            <a:t>4. L’évaluation de la valeur et de l’impact sur le SI</a:t>
          </a:r>
          <a:endParaRPr lang="fr-FR" sz="1600" dirty="0">
            <a:latin typeface="Arial" panose="020B0604020202020204" pitchFamily="34" charset="0"/>
            <a:cs typeface="Arial" panose="020B0604020202020204" pitchFamily="34" charset="0"/>
          </a:endParaRPr>
        </a:p>
      </dgm:t>
    </dgm:pt>
    <dgm:pt modelId="{644B7E88-1B49-4CB7-BA53-08617465FEA6}" type="parTrans" cxnId="{CDE59EB2-B374-43D2-91E2-FB76CB1BAAF6}">
      <dgm:prSet/>
      <dgm:spPr/>
      <dgm:t>
        <a:bodyPr/>
        <a:lstStyle/>
        <a:p>
          <a:endParaRPr lang="fr-FR"/>
        </a:p>
      </dgm:t>
    </dgm:pt>
    <dgm:pt modelId="{997492EC-CB9E-4A3E-8F93-B5C4866A915F}" type="sibTrans" cxnId="{CDE59EB2-B374-43D2-91E2-FB76CB1BAAF6}">
      <dgm:prSet/>
      <dgm:spPr/>
      <dgm:t>
        <a:bodyPr/>
        <a:lstStyle/>
        <a:p>
          <a:endParaRPr lang="fr-FR"/>
        </a:p>
      </dgm:t>
    </dgm:pt>
    <dgm:pt modelId="{011F0005-5A33-4DB2-80E4-86732CDB9352}">
      <dgm:prSet phldrT="[Text]" custT="1"/>
      <dgm:spPr/>
      <dgm:t>
        <a:bodyPr/>
        <a:lstStyle/>
        <a:p>
          <a:r>
            <a:rPr lang="fr-FR" sz="1600" dirty="0" smtClean="0">
              <a:latin typeface="Arial" panose="020B0604020202020204" pitchFamily="34" charset="0"/>
              <a:cs typeface="Arial" panose="020B0604020202020204" pitchFamily="34" charset="0"/>
            </a:rPr>
            <a:t>5. Conclusion</a:t>
          </a:r>
          <a:endParaRPr lang="fr-FR" sz="16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5"/>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5"/>
      <dgm:spPr/>
    </dgm:pt>
    <dgm:pt modelId="{942056C8-6972-40C6-BD5B-06ABDA20F382}" type="pres">
      <dgm:prSet presAssocID="{6EF4C7EC-4641-4A5A-8E1C-75A9A59A8159}" presName="dstNode" presStyleLbl="node1" presStyleIdx="0" presStyleCnt="5"/>
      <dgm:spPr/>
    </dgm:pt>
    <dgm:pt modelId="{4EC8ADA7-EFC7-4807-8235-A20EED1F837B}" type="pres">
      <dgm:prSet presAssocID="{2A349AE0-F30E-497F-B705-D6AD68779868}" presName="text_1" presStyleLbl="node1" presStyleIdx="0" presStyleCnt="5">
        <dgm:presLayoutVars>
          <dgm:bulletEnabled val="1"/>
        </dgm:presLayoutVars>
      </dgm:prSet>
      <dgm:spPr/>
      <dgm:t>
        <a:bodyPr/>
        <a:lstStyle/>
        <a:p>
          <a:endParaRPr lang="fr-FR"/>
        </a:p>
      </dgm:t>
    </dgm:pt>
    <dgm:pt modelId="{2C00D362-21CE-4D3F-B846-2F165E2A3890}" type="pres">
      <dgm:prSet presAssocID="{2A349AE0-F30E-497F-B705-D6AD68779868}" presName="accent_1" presStyleCnt="0"/>
      <dgm:spPr/>
    </dgm:pt>
    <dgm:pt modelId="{73C4200E-8C4E-4927-8139-1E14A5504247}" type="pres">
      <dgm:prSet presAssocID="{2A349AE0-F30E-497F-B705-D6AD68779868}" presName="accentRepeatNode" presStyleLbl="solidFgAcc1" presStyleIdx="0" presStyleCnt="5"/>
      <dgm:spPr/>
    </dgm:pt>
    <dgm:pt modelId="{B657A9C1-D6E7-4C45-879E-69E750B0F55E}" type="pres">
      <dgm:prSet presAssocID="{6DEEC511-C56F-4D4E-B596-167B29B27D4C}" presName="text_2" presStyleLbl="node1" presStyleIdx="1" presStyleCnt="5">
        <dgm:presLayoutVars>
          <dgm:bulletEnabled val="1"/>
        </dgm:presLayoutVars>
      </dgm:prSet>
      <dgm:spPr/>
      <dgm:t>
        <a:bodyPr/>
        <a:lstStyle/>
        <a:p>
          <a:endParaRPr lang="fr-FR"/>
        </a:p>
      </dgm:t>
    </dgm:pt>
    <dgm:pt modelId="{EE0CC572-62B1-449B-95D1-9455CC621919}" type="pres">
      <dgm:prSet presAssocID="{6DEEC511-C56F-4D4E-B596-167B29B27D4C}" presName="accent_2" presStyleCnt="0"/>
      <dgm:spPr/>
    </dgm:pt>
    <dgm:pt modelId="{8F788AA2-E131-4073-B8F9-F38E8A517608}" type="pres">
      <dgm:prSet presAssocID="{6DEEC511-C56F-4D4E-B596-167B29B27D4C}" presName="accentRepeatNode" presStyleLbl="solidFgAcc1" presStyleIdx="1" presStyleCnt="5">
        <dgm:style>
          <a:lnRef idx="2">
            <a:schemeClr val="accent1"/>
          </a:lnRef>
          <a:fillRef idx="1">
            <a:schemeClr val="lt1"/>
          </a:fillRef>
          <a:effectRef idx="0">
            <a:schemeClr val="accent1"/>
          </a:effectRef>
          <a:fontRef idx="minor">
            <a:schemeClr val="dk1"/>
          </a:fontRef>
        </dgm:style>
      </dgm:prSet>
      <dgm:spPr/>
      <dgm:t>
        <a:bodyPr/>
        <a:lstStyle/>
        <a:p>
          <a:endParaRPr lang="fr-FR"/>
        </a:p>
      </dgm:t>
    </dgm:pt>
    <dgm:pt modelId="{32AB2962-4644-494D-9988-F28A70C36AFF}" type="pres">
      <dgm:prSet presAssocID="{0C0D0E83-FD7F-4932-985F-14E0C1FBE43A}" presName="text_3" presStyleLbl="node1" presStyleIdx="2" presStyleCnt="5">
        <dgm:presLayoutVars>
          <dgm:bulletEnabled val="1"/>
        </dgm:presLayoutVars>
      </dgm:prSet>
      <dgm:spPr/>
      <dgm:t>
        <a:bodyPr/>
        <a:lstStyle/>
        <a:p>
          <a:endParaRPr lang="fr-FR"/>
        </a:p>
      </dgm:t>
    </dgm:pt>
    <dgm:pt modelId="{AB942B72-1A59-4BCE-8C79-B2467EC4E08E}" type="pres">
      <dgm:prSet presAssocID="{0C0D0E83-FD7F-4932-985F-14E0C1FBE43A}" presName="accent_3" presStyleCnt="0"/>
      <dgm:spPr/>
    </dgm:pt>
    <dgm:pt modelId="{9CF8DC91-FBE4-4679-B8F9-549B7FF7107F}" type="pres">
      <dgm:prSet presAssocID="{0C0D0E83-FD7F-4932-985F-14E0C1FBE43A}" presName="accentRepeatNode" presStyleLbl="solidFgAcc1" presStyleIdx="2" presStyleCnt="5">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451CEBA1-E8ED-4E4A-AB0F-91268E958A51}" type="pres">
      <dgm:prSet presAssocID="{D24BE58E-5577-4A18-BA77-F7FE1F0C2EF4}" presName="text_4" presStyleLbl="node1" presStyleIdx="3" presStyleCnt="5">
        <dgm:presLayoutVars>
          <dgm:bulletEnabled val="1"/>
        </dgm:presLayoutVars>
      </dgm:prSet>
      <dgm:spPr/>
      <dgm:t>
        <a:bodyPr/>
        <a:lstStyle/>
        <a:p>
          <a:endParaRPr lang="fr-FR"/>
        </a:p>
      </dgm:t>
    </dgm:pt>
    <dgm:pt modelId="{599F8700-B4B3-4BAF-AE34-C7F37F539AB0}" type="pres">
      <dgm:prSet presAssocID="{D24BE58E-5577-4A18-BA77-F7FE1F0C2EF4}" presName="accent_4" presStyleCnt="0"/>
      <dgm:spPr/>
    </dgm:pt>
    <dgm:pt modelId="{6860D15B-CB5D-4457-9D1D-2D4A33A3F201}" type="pres">
      <dgm:prSet presAssocID="{D24BE58E-5577-4A18-BA77-F7FE1F0C2EF4}" presName="accentRepeatNode" presStyleLbl="solidFgAcc1" presStyleIdx="3" presStyleCnt="5"/>
      <dgm:spPr/>
    </dgm:pt>
    <dgm:pt modelId="{7C58BEC8-632A-4CEB-B64C-E5444905C115}" type="pres">
      <dgm:prSet presAssocID="{011F0005-5A33-4DB2-80E4-86732CDB9352}" presName="text_5" presStyleLbl="node1" presStyleIdx="4" presStyleCnt="5">
        <dgm:presLayoutVars>
          <dgm:bulletEnabled val="1"/>
        </dgm:presLayoutVars>
      </dgm:prSet>
      <dgm:spPr/>
      <dgm:t>
        <a:bodyPr/>
        <a:lstStyle/>
        <a:p>
          <a:endParaRPr lang="fr-FR"/>
        </a:p>
      </dgm:t>
    </dgm:pt>
    <dgm:pt modelId="{1C8636FC-4057-4A19-BAC3-3367DDAEF89D}" type="pres">
      <dgm:prSet presAssocID="{011F0005-5A33-4DB2-80E4-86732CDB9352}" presName="accent_5" presStyleCnt="0"/>
      <dgm:spPr/>
    </dgm:pt>
    <dgm:pt modelId="{55010BED-6042-46F0-A3BF-4D27CD19526D}" type="pres">
      <dgm:prSet presAssocID="{011F0005-5A33-4DB2-80E4-86732CDB9352}" presName="accentRepeatNode" presStyleLbl="solidFgAcc1" presStyleIdx="4" presStyleCnt="5"/>
      <dgm:spPr/>
    </dgm:pt>
  </dgm:ptLst>
  <dgm:cxnLst>
    <dgm:cxn modelId="{B423601F-B1C1-44B0-800D-2757CA8659FB}" srcId="{6EF4C7EC-4641-4A5A-8E1C-75A9A59A8159}" destId="{2A349AE0-F30E-497F-B705-D6AD68779868}" srcOrd="0" destOrd="0" parTransId="{B29D4580-D092-442E-92F8-F531862A793A}" sibTransId="{B52D5050-16B8-497F-B2D3-6963D3AFEF20}"/>
    <dgm:cxn modelId="{581E9395-AB33-4B0C-AAD6-4A057C8C4FA5}" type="presOf" srcId="{6EF4C7EC-4641-4A5A-8E1C-75A9A59A8159}" destId="{897980B6-AF2F-4EDD-B5DE-AF75922C2E5F}" srcOrd="0" destOrd="0" presId="urn:microsoft.com/office/officeart/2008/layout/VerticalCurvedList"/>
    <dgm:cxn modelId="{684D62FB-9C41-444F-B89B-851F4957B3DF}" type="presOf" srcId="{D24BE58E-5577-4A18-BA77-F7FE1F0C2EF4}" destId="{451CEBA1-E8ED-4E4A-AB0F-91268E958A51}" srcOrd="0" destOrd="0" presId="urn:microsoft.com/office/officeart/2008/layout/VerticalCurvedList"/>
    <dgm:cxn modelId="{E1812677-4D7C-42F9-816F-D3879C009CAD}" type="presOf" srcId="{B52D5050-16B8-497F-B2D3-6963D3AFEF20}" destId="{38CC4564-D0B7-4B47-8A37-2B1D8C9490DE}" srcOrd="0" destOrd="0" presId="urn:microsoft.com/office/officeart/2008/layout/VerticalCurvedList"/>
    <dgm:cxn modelId="{47F5113B-54B4-48EE-BC23-286F6709D218}" type="presOf" srcId="{0C0D0E83-FD7F-4932-985F-14E0C1FBE43A}" destId="{32AB2962-4644-494D-9988-F28A70C36AFF}" srcOrd="0" destOrd="0" presId="urn:microsoft.com/office/officeart/2008/layout/VerticalCurvedList"/>
    <dgm:cxn modelId="{7904E452-13B6-4C58-991E-8ED6C5EE83A5}" srcId="{6EF4C7EC-4641-4A5A-8E1C-75A9A59A8159}" destId="{6DEEC511-C56F-4D4E-B596-167B29B27D4C}" srcOrd="1" destOrd="0" parTransId="{C993F0E8-3045-47A4-81D2-D586F6F8C78D}" sibTransId="{7D6747C0-8DEA-49D2-817F-8BD83C70C876}"/>
    <dgm:cxn modelId="{7ED88781-893C-4E5A-B342-E7656C4BBE4E}" type="presOf" srcId="{6DEEC511-C56F-4D4E-B596-167B29B27D4C}" destId="{B657A9C1-D6E7-4C45-879E-69E750B0F55E}" srcOrd="0" destOrd="0" presId="urn:microsoft.com/office/officeart/2008/layout/VerticalCurvedList"/>
    <dgm:cxn modelId="{8B3BB489-95A4-4C1A-BB7E-B0A34CF09264}" srcId="{6EF4C7EC-4641-4A5A-8E1C-75A9A59A8159}" destId="{0C0D0E83-FD7F-4932-985F-14E0C1FBE43A}" srcOrd="2" destOrd="0" parTransId="{27CDF053-EB20-4BB5-89C4-A0D5285C3379}" sibTransId="{71BC434A-FE47-486B-A1A5-711DB42FCD5E}"/>
    <dgm:cxn modelId="{086BE420-6ADD-47D3-9D5A-83FADFC90E20}" type="presOf" srcId="{011F0005-5A33-4DB2-80E4-86732CDB9352}" destId="{7C58BEC8-632A-4CEB-B64C-E5444905C115}" srcOrd="0" destOrd="0" presId="urn:microsoft.com/office/officeart/2008/layout/VerticalCurvedList"/>
    <dgm:cxn modelId="{581D3F6A-B5C3-45EA-AB8D-2C41362787BA}" type="presOf" srcId="{2A349AE0-F30E-497F-B705-D6AD68779868}" destId="{4EC8ADA7-EFC7-4807-8235-A20EED1F837B}" srcOrd="0" destOrd="0" presId="urn:microsoft.com/office/officeart/2008/layout/VerticalCurvedList"/>
    <dgm:cxn modelId="{CDE59EB2-B374-43D2-91E2-FB76CB1BAAF6}" srcId="{6EF4C7EC-4641-4A5A-8E1C-75A9A59A8159}" destId="{D24BE58E-5577-4A18-BA77-F7FE1F0C2EF4}" srcOrd="3" destOrd="0" parTransId="{644B7E88-1B49-4CB7-BA53-08617465FEA6}" sibTransId="{997492EC-CB9E-4A3E-8F93-B5C4866A915F}"/>
    <dgm:cxn modelId="{DC9FBD52-D234-4378-BE42-461665FB0BFD}" srcId="{6EF4C7EC-4641-4A5A-8E1C-75A9A59A8159}" destId="{011F0005-5A33-4DB2-80E4-86732CDB9352}" srcOrd="4" destOrd="0" parTransId="{C8C5BDF4-933E-4542-8DD2-117FE109C286}" sibTransId="{E4FE4F6E-EE6F-4308-BAA8-032BC095D87D}"/>
    <dgm:cxn modelId="{56306228-D85E-4CCC-9A88-B5C19B2E954F}" type="presParOf" srcId="{897980B6-AF2F-4EDD-B5DE-AF75922C2E5F}" destId="{5ABBB6DF-0691-4811-94F0-ECDEA09118C2}" srcOrd="0" destOrd="0" presId="urn:microsoft.com/office/officeart/2008/layout/VerticalCurvedList"/>
    <dgm:cxn modelId="{794284FD-EB53-485F-8660-EA78B101926B}" type="presParOf" srcId="{5ABBB6DF-0691-4811-94F0-ECDEA09118C2}" destId="{CC34BDFD-B2B8-4A48-B22D-A2722E76CB7D}" srcOrd="0" destOrd="0" presId="urn:microsoft.com/office/officeart/2008/layout/VerticalCurvedList"/>
    <dgm:cxn modelId="{C3C1778B-126F-4319-B6B0-9BB3359B51A3}" type="presParOf" srcId="{CC34BDFD-B2B8-4A48-B22D-A2722E76CB7D}" destId="{39A9F069-F11B-47D1-893B-54299AF58C35}" srcOrd="0" destOrd="0" presId="urn:microsoft.com/office/officeart/2008/layout/VerticalCurvedList"/>
    <dgm:cxn modelId="{89085241-414A-44B9-99FC-3CB92F77EEF2}" type="presParOf" srcId="{CC34BDFD-B2B8-4A48-B22D-A2722E76CB7D}" destId="{38CC4564-D0B7-4B47-8A37-2B1D8C9490DE}" srcOrd="1" destOrd="0" presId="urn:microsoft.com/office/officeart/2008/layout/VerticalCurvedList"/>
    <dgm:cxn modelId="{79B83923-75EF-424D-A09E-7A938310CDD5}" type="presParOf" srcId="{CC34BDFD-B2B8-4A48-B22D-A2722E76CB7D}" destId="{602EB3E0-DFB4-4096-8DB1-6A0BA9775F45}" srcOrd="2" destOrd="0" presId="urn:microsoft.com/office/officeart/2008/layout/VerticalCurvedList"/>
    <dgm:cxn modelId="{C41420AB-9F99-4FDF-B0D6-F658A7026996}" type="presParOf" srcId="{CC34BDFD-B2B8-4A48-B22D-A2722E76CB7D}" destId="{942056C8-6972-40C6-BD5B-06ABDA20F382}" srcOrd="3" destOrd="0" presId="urn:microsoft.com/office/officeart/2008/layout/VerticalCurvedList"/>
    <dgm:cxn modelId="{30148372-9B98-47DA-8540-73CEBB65B806}" type="presParOf" srcId="{5ABBB6DF-0691-4811-94F0-ECDEA09118C2}" destId="{4EC8ADA7-EFC7-4807-8235-A20EED1F837B}" srcOrd="1" destOrd="0" presId="urn:microsoft.com/office/officeart/2008/layout/VerticalCurvedList"/>
    <dgm:cxn modelId="{AF67FE0C-F29E-426E-A024-5D206ED692F4}" type="presParOf" srcId="{5ABBB6DF-0691-4811-94F0-ECDEA09118C2}" destId="{2C00D362-21CE-4D3F-B846-2F165E2A3890}" srcOrd="2" destOrd="0" presId="urn:microsoft.com/office/officeart/2008/layout/VerticalCurvedList"/>
    <dgm:cxn modelId="{24EE6AB8-E44B-45D2-AD9B-75872B3415D8}" type="presParOf" srcId="{2C00D362-21CE-4D3F-B846-2F165E2A3890}" destId="{73C4200E-8C4E-4927-8139-1E14A5504247}" srcOrd="0" destOrd="0" presId="urn:microsoft.com/office/officeart/2008/layout/VerticalCurvedList"/>
    <dgm:cxn modelId="{AAE8901F-DDFE-4189-B100-5EDB0606000A}" type="presParOf" srcId="{5ABBB6DF-0691-4811-94F0-ECDEA09118C2}" destId="{B657A9C1-D6E7-4C45-879E-69E750B0F55E}" srcOrd="3" destOrd="0" presId="urn:microsoft.com/office/officeart/2008/layout/VerticalCurvedList"/>
    <dgm:cxn modelId="{0557AFA8-F32E-471E-BA22-9F63FD89DF93}" type="presParOf" srcId="{5ABBB6DF-0691-4811-94F0-ECDEA09118C2}" destId="{EE0CC572-62B1-449B-95D1-9455CC621919}" srcOrd="4" destOrd="0" presId="urn:microsoft.com/office/officeart/2008/layout/VerticalCurvedList"/>
    <dgm:cxn modelId="{A86B2C01-2F2A-483E-959D-A225C19CC785}" type="presParOf" srcId="{EE0CC572-62B1-449B-95D1-9455CC621919}" destId="{8F788AA2-E131-4073-B8F9-F38E8A517608}" srcOrd="0" destOrd="0" presId="urn:microsoft.com/office/officeart/2008/layout/VerticalCurvedList"/>
    <dgm:cxn modelId="{4AF3CD07-2DD6-4D55-B8B0-1BBBB98574D2}" type="presParOf" srcId="{5ABBB6DF-0691-4811-94F0-ECDEA09118C2}" destId="{32AB2962-4644-494D-9988-F28A70C36AFF}" srcOrd="5" destOrd="0" presId="urn:microsoft.com/office/officeart/2008/layout/VerticalCurvedList"/>
    <dgm:cxn modelId="{D33C3CAE-0721-4031-8B0B-7980CA08C387}" type="presParOf" srcId="{5ABBB6DF-0691-4811-94F0-ECDEA09118C2}" destId="{AB942B72-1A59-4BCE-8C79-B2467EC4E08E}" srcOrd="6" destOrd="0" presId="urn:microsoft.com/office/officeart/2008/layout/VerticalCurvedList"/>
    <dgm:cxn modelId="{35511EC3-78AC-4520-9102-A6A9CC047DBF}" type="presParOf" srcId="{AB942B72-1A59-4BCE-8C79-B2467EC4E08E}" destId="{9CF8DC91-FBE4-4679-B8F9-549B7FF7107F}" srcOrd="0" destOrd="0" presId="urn:microsoft.com/office/officeart/2008/layout/VerticalCurvedList"/>
    <dgm:cxn modelId="{330C7FB9-B5E6-4383-87BA-0F2E4439B016}" type="presParOf" srcId="{5ABBB6DF-0691-4811-94F0-ECDEA09118C2}" destId="{451CEBA1-E8ED-4E4A-AB0F-91268E958A51}" srcOrd="7" destOrd="0" presId="urn:microsoft.com/office/officeart/2008/layout/VerticalCurvedList"/>
    <dgm:cxn modelId="{91B18420-3541-4FD2-B1AB-635AF3E4BE64}" type="presParOf" srcId="{5ABBB6DF-0691-4811-94F0-ECDEA09118C2}" destId="{599F8700-B4B3-4BAF-AE34-C7F37F539AB0}" srcOrd="8" destOrd="0" presId="urn:microsoft.com/office/officeart/2008/layout/VerticalCurvedList"/>
    <dgm:cxn modelId="{D9E1F0D9-C7E8-46B4-BB1E-F2D4D4480410}" type="presParOf" srcId="{599F8700-B4B3-4BAF-AE34-C7F37F539AB0}" destId="{6860D15B-CB5D-4457-9D1D-2D4A33A3F201}" srcOrd="0" destOrd="0" presId="urn:microsoft.com/office/officeart/2008/layout/VerticalCurvedList"/>
    <dgm:cxn modelId="{0477D4B4-5E3C-4948-876C-2DDFC8341163}" type="presParOf" srcId="{5ABBB6DF-0691-4811-94F0-ECDEA09118C2}" destId="{7C58BEC8-632A-4CEB-B64C-E5444905C115}" srcOrd="9" destOrd="0" presId="urn:microsoft.com/office/officeart/2008/layout/VerticalCurvedList"/>
    <dgm:cxn modelId="{F218142D-A680-49C1-AC19-010974C83BF6}" type="presParOf" srcId="{5ABBB6DF-0691-4811-94F0-ECDEA09118C2}" destId="{1C8636FC-4057-4A19-BAC3-3367DDAEF89D}" srcOrd="10" destOrd="0" presId="urn:microsoft.com/office/officeart/2008/layout/VerticalCurvedList"/>
    <dgm:cxn modelId="{8155FAF3-1328-4F11-A5A0-1C11F3DA0B43}" type="presParOf" srcId="{1C8636FC-4057-4A19-BAC3-3367DDAEF89D}" destId="{55010BED-6042-46F0-A3BF-4D27CD1952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F4C7EC-4641-4A5A-8E1C-75A9A59A815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2A349AE0-F30E-497F-B705-D6AD68779868}">
      <dgm:prSet phldrT="[Text]" custT="1"/>
      <dgm:spPr/>
      <dgm:t>
        <a:bodyPr/>
        <a:lstStyle/>
        <a:p>
          <a:r>
            <a:rPr lang="fr-FR" sz="1600" dirty="0" smtClean="0">
              <a:latin typeface="Arial" panose="020B0604020202020204" pitchFamily="34" charset="0"/>
              <a:cs typeface="Arial" panose="020B0604020202020204" pitchFamily="34" charset="0"/>
            </a:rPr>
            <a:t>1. Introduction</a:t>
          </a:r>
          <a:endParaRPr lang="fr-FR" sz="1600" dirty="0">
            <a:latin typeface="Arial" panose="020B0604020202020204" pitchFamily="34" charset="0"/>
            <a:cs typeface="Arial" panose="020B0604020202020204" pitchFamily="34" charset="0"/>
          </a:endParaRPr>
        </a:p>
      </dgm:t>
    </dgm:pt>
    <dgm:pt modelId="{B29D4580-D092-442E-92F8-F531862A793A}" type="parTrans" cxnId="{B423601F-B1C1-44B0-800D-2757CA8659FB}">
      <dgm:prSet/>
      <dgm:spPr/>
      <dgm:t>
        <a:bodyPr/>
        <a:lstStyle/>
        <a:p>
          <a:endParaRPr lang="fr-FR"/>
        </a:p>
      </dgm:t>
    </dgm:pt>
    <dgm:pt modelId="{B52D5050-16B8-497F-B2D3-6963D3AFEF20}" type="sibTrans" cxnId="{B423601F-B1C1-44B0-800D-2757CA8659FB}">
      <dgm:prSet/>
      <dgm:spPr/>
      <dgm:t>
        <a:bodyPr/>
        <a:lstStyle/>
        <a:p>
          <a:endParaRPr lang="fr-FR"/>
        </a:p>
      </dgm:t>
    </dgm:pt>
    <dgm:pt modelId="{6DEEC511-C56F-4D4E-B596-167B29B27D4C}">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600" dirty="0" smtClean="0">
              <a:latin typeface="Arial" panose="020B0604020202020204" pitchFamily="34" charset="0"/>
              <a:cs typeface="Arial" panose="020B0604020202020204" pitchFamily="34" charset="0"/>
            </a:rPr>
            <a:t>2. Identification des éléments d’opportunité</a:t>
          </a:r>
          <a:endParaRPr lang="fr-FR" sz="1600" dirty="0">
            <a:latin typeface="Arial" panose="020B0604020202020204" pitchFamily="34" charset="0"/>
            <a:cs typeface="Arial" panose="020B0604020202020204" pitchFamily="34" charset="0"/>
          </a:endParaRPr>
        </a:p>
      </dgm:t>
    </dgm:pt>
    <dgm:pt modelId="{C993F0E8-3045-47A4-81D2-D586F6F8C78D}" type="parTrans" cxnId="{7904E452-13B6-4C58-991E-8ED6C5EE83A5}">
      <dgm:prSet/>
      <dgm:spPr/>
      <dgm:t>
        <a:bodyPr/>
        <a:lstStyle/>
        <a:p>
          <a:endParaRPr lang="fr-FR"/>
        </a:p>
      </dgm:t>
    </dgm:pt>
    <dgm:pt modelId="{7D6747C0-8DEA-49D2-817F-8BD83C70C876}" type="sibTrans" cxnId="{7904E452-13B6-4C58-991E-8ED6C5EE83A5}">
      <dgm:prSet/>
      <dgm:spPr/>
      <dgm:t>
        <a:bodyPr/>
        <a:lstStyle/>
        <a:p>
          <a:endParaRPr lang="fr-FR"/>
        </a:p>
      </dgm:t>
    </dgm:pt>
    <dgm:pt modelId="{0C0D0E83-FD7F-4932-985F-14E0C1FBE43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fr-FR" sz="1600" dirty="0" smtClean="0">
              <a:latin typeface="Arial" panose="020B0604020202020204" pitchFamily="34" charset="0"/>
              <a:cs typeface="Arial" panose="020B0604020202020204" pitchFamily="34" charset="0"/>
            </a:rPr>
            <a:t>3. Préparation de la décision du GO / NO GO</a:t>
          </a:r>
          <a:endParaRPr lang="fr-FR" sz="1600" dirty="0">
            <a:latin typeface="Arial" panose="020B0604020202020204" pitchFamily="34" charset="0"/>
            <a:cs typeface="Arial" panose="020B0604020202020204" pitchFamily="34" charset="0"/>
          </a:endParaRPr>
        </a:p>
      </dgm:t>
    </dgm:pt>
    <dgm:pt modelId="{27CDF053-EB20-4BB5-89C4-A0D5285C3379}" type="parTrans" cxnId="{8B3BB489-95A4-4C1A-BB7E-B0A34CF09264}">
      <dgm:prSet/>
      <dgm:spPr/>
      <dgm:t>
        <a:bodyPr/>
        <a:lstStyle/>
        <a:p>
          <a:endParaRPr lang="fr-FR"/>
        </a:p>
      </dgm:t>
    </dgm:pt>
    <dgm:pt modelId="{71BC434A-FE47-486B-A1A5-711DB42FCD5E}" type="sibTrans" cxnId="{8B3BB489-95A4-4C1A-BB7E-B0A34CF09264}">
      <dgm:prSet/>
      <dgm:spPr/>
      <dgm:t>
        <a:bodyPr/>
        <a:lstStyle/>
        <a:p>
          <a:endParaRPr lang="fr-FR"/>
        </a:p>
      </dgm:t>
    </dgm:pt>
    <dgm:pt modelId="{D24BE58E-5577-4A18-BA77-F7FE1F0C2EF4}">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600" dirty="0" smtClean="0">
              <a:latin typeface="Arial" panose="020B0604020202020204" pitchFamily="34" charset="0"/>
              <a:cs typeface="Arial" panose="020B0604020202020204" pitchFamily="34" charset="0"/>
            </a:rPr>
            <a:t>4. L’évaluation de la valeur et de l’impact sur le SI</a:t>
          </a:r>
          <a:endParaRPr lang="fr-FR" sz="1600" dirty="0">
            <a:latin typeface="Arial" panose="020B0604020202020204" pitchFamily="34" charset="0"/>
            <a:cs typeface="Arial" panose="020B0604020202020204" pitchFamily="34" charset="0"/>
          </a:endParaRPr>
        </a:p>
      </dgm:t>
    </dgm:pt>
    <dgm:pt modelId="{644B7E88-1B49-4CB7-BA53-08617465FEA6}" type="parTrans" cxnId="{CDE59EB2-B374-43D2-91E2-FB76CB1BAAF6}">
      <dgm:prSet/>
      <dgm:spPr/>
      <dgm:t>
        <a:bodyPr/>
        <a:lstStyle/>
        <a:p>
          <a:endParaRPr lang="fr-FR"/>
        </a:p>
      </dgm:t>
    </dgm:pt>
    <dgm:pt modelId="{997492EC-CB9E-4A3E-8F93-B5C4866A915F}" type="sibTrans" cxnId="{CDE59EB2-B374-43D2-91E2-FB76CB1BAAF6}">
      <dgm:prSet/>
      <dgm:spPr/>
      <dgm:t>
        <a:bodyPr/>
        <a:lstStyle/>
        <a:p>
          <a:endParaRPr lang="fr-FR"/>
        </a:p>
      </dgm:t>
    </dgm:pt>
    <dgm:pt modelId="{011F0005-5A33-4DB2-80E4-86732CDB9352}">
      <dgm:prSet phldrT="[Text]" custT="1"/>
      <dgm:spPr/>
      <dgm:t>
        <a:bodyPr/>
        <a:lstStyle/>
        <a:p>
          <a:r>
            <a:rPr lang="fr-FR" sz="1600" dirty="0" smtClean="0">
              <a:latin typeface="Arial" panose="020B0604020202020204" pitchFamily="34" charset="0"/>
              <a:cs typeface="Arial" panose="020B0604020202020204" pitchFamily="34" charset="0"/>
            </a:rPr>
            <a:t>5. Conclusion</a:t>
          </a:r>
          <a:endParaRPr lang="fr-FR" sz="1600" dirty="0">
            <a:latin typeface="Arial" panose="020B0604020202020204" pitchFamily="34" charset="0"/>
            <a:cs typeface="Arial" panose="020B0604020202020204" pitchFamily="34" charset="0"/>
          </a:endParaRPr>
        </a:p>
      </dgm:t>
    </dgm:pt>
    <dgm:pt modelId="{C8C5BDF4-933E-4542-8DD2-117FE109C286}" type="parTrans" cxnId="{DC9FBD52-D234-4378-BE42-461665FB0BFD}">
      <dgm:prSet/>
      <dgm:spPr/>
      <dgm:t>
        <a:bodyPr/>
        <a:lstStyle/>
        <a:p>
          <a:endParaRPr lang="fr-FR"/>
        </a:p>
      </dgm:t>
    </dgm:pt>
    <dgm:pt modelId="{E4FE4F6E-EE6F-4308-BAA8-032BC095D87D}" type="sibTrans" cxnId="{DC9FBD52-D234-4378-BE42-461665FB0BFD}">
      <dgm:prSet/>
      <dgm:spPr/>
      <dgm:t>
        <a:bodyPr/>
        <a:lstStyle/>
        <a:p>
          <a:endParaRPr lang="fr-FR"/>
        </a:p>
      </dgm:t>
    </dgm:pt>
    <dgm:pt modelId="{897980B6-AF2F-4EDD-B5DE-AF75922C2E5F}" type="pres">
      <dgm:prSet presAssocID="{6EF4C7EC-4641-4A5A-8E1C-75A9A59A8159}" presName="Name0" presStyleCnt="0">
        <dgm:presLayoutVars>
          <dgm:chMax val="7"/>
          <dgm:chPref val="7"/>
          <dgm:dir/>
        </dgm:presLayoutVars>
      </dgm:prSet>
      <dgm:spPr/>
      <dgm:t>
        <a:bodyPr/>
        <a:lstStyle/>
        <a:p>
          <a:endParaRPr lang="fr-FR"/>
        </a:p>
      </dgm:t>
    </dgm:pt>
    <dgm:pt modelId="{5ABBB6DF-0691-4811-94F0-ECDEA09118C2}" type="pres">
      <dgm:prSet presAssocID="{6EF4C7EC-4641-4A5A-8E1C-75A9A59A8159}" presName="Name1" presStyleCnt="0"/>
      <dgm:spPr/>
    </dgm:pt>
    <dgm:pt modelId="{CC34BDFD-B2B8-4A48-B22D-A2722E76CB7D}" type="pres">
      <dgm:prSet presAssocID="{6EF4C7EC-4641-4A5A-8E1C-75A9A59A8159}" presName="cycle" presStyleCnt="0"/>
      <dgm:spPr/>
    </dgm:pt>
    <dgm:pt modelId="{39A9F069-F11B-47D1-893B-54299AF58C35}" type="pres">
      <dgm:prSet presAssocID="{6EF4C7EC-4641-4A5A-8E1C-75A9A59A8159}" presName="srcNode" presStyleLbl="node1" presStyleIdx="0" presStyleCnt="5"/>
      <dgm:spPr/>
    </dgm:pt>
    <dgm:pt modelId="{38CC4564-D0B7-4B47-8A37-2B1D8C9490DE}" type="pres">
      <dgm:prSet presAssocID="{6EF4C7EC-4641-4A5A-8E1C-75A9A59A8159}" presName="conn" presStyleLbl="parChTrans1D2" presStyleIdx="0" presStyleCnt="1"/>
      <dgm:spPr/>
      <dgm:t>
        <a:bodyPr/>
        <a:lstStyle/>
        <a:p>
          <a:endParaRPr lang="fr-FR"/>
        </a:p>
      </dgm:t>
    </dgm:pt>
    <dgm:pt modelId="{602EB3E0-DFB4-4096-8DB1-6A0BA9775F45}" type="pres">
      <dgm:prSet presAssocID="{6EF4C7EC-4641-4A5A-8E1C-75A9A59A8159}" presName="extraNode" presStyleLbl="node1" presStyleIdx="0" presStyleCnt="5"/>
      <dgm:spPr/>
    </dgm:pt>
    <dgm:pt modelId="{942056C8-6972-40C6-BD5B-06ABDA20F382}" type="pres">
      <dgm:prSet presAssocID="{6EF4C7EC-4641-4A5A-8E1C-75A9A59A8159}" presName="dstNode" presStyleLbl="node1" presStyleIdx="0" presStyleCnt="5"/>
      <dgm:spPr/>
    </dgm:pt>
    <dgm:pt modelId="{4EC8ADA7-EFC7-4807-8235-A20EED1F837B}" type="pres">
      <dgm:prSet presAssocID="{2A349AE0-F30E-497F-B705-D6AD68779868}" presName="text_1" presStyleLbl="node1" presStyleIdx="0" presStyleCnt="5">
        <dgm:presLayoutVars>
          <dgm:bulletEnabled val="1"/>
        </dgm:presLayoutVars>
      </dgm:prSet>
      <dgm:spPr/>
      <dgm:t>
        <a:bodyPr/>
        <a:lstStyle/>
        <a:p>
          <a:endParaRPr lang="fr-FR"/>
        </a:p>
      </dgm:t>
    </dgm:pt>
    <dgm:pt modelId="{2C00D362-21CE-4D3F-B846-2F165E2A3890}" type="pres">
      <dgm:prSet presAssocID="{2A349AE0-F30E-497F-B705-D6AD68779868}" presName="accent_1" presStyleCnt="0"/>
      <dgm:spPr/>
    </dgm:pt>
    <dgm:pt modelId="{73C4200E-8C4E-4927-8139-1E14A5504247}" type="pres">
      <dgm:prSet presAssocID="{2A349AE0-F30E-497F-B705-D6AD68779868}" presName="accentRepeatNode" presStyleLbl="solidFgAcc1" presStyleIdx="0" presStyleCnt="5"/>
      <dgm:spPr/>
    </dgm:pt>
    <dgm:pt modelId="{B657A9C1-D6E7-4C45-879E-69E750B0F55E}" type="pres">
      <dgm:prSet presAssocID="{6DEEC511-C56F-4D4E-B596-167B29B27D4C}" presName="text_2" presStyleLbl="node1" presStyleIdx="1" presStyleCnt="5">
        <dgm:presLayoutVars>
          <dgm:bulletEnabled val="1"/>
        </dgm:presLayoutVars>
      </dgm:prSet>
      <dgm:spPr/>
      <dgm:t>
        <a:bodyPr/>
        <a:lstStyle/>
        <a:p>
          <a:endParaRPr lang="fr-FR"/>
        </a:p>
      </dgm:t>
    </dgm:pt>
    <dgm:pt modelId="{EE0CC572-62B1-449B-95D1-9455CC621919}" type="pres">
      <dgm:prSet presAssocID="{6DEEC511-C56F-4D4E-B596-167B29B27D4C}" presName="accent_2" presStyleCnt="0"/>
      <dgm:spPr/>
    </dgm:pt>
    <dgm:pt modelId="{8F788AA2-E131-4073-B8F9-F38E8A517608}" type="pres">
      <dgm:prSet presAssocID="{6DEEC511-C56F-4D4E-B596-167B29B27D4C}" presName="accentRepeatNode" presStyleLbl="solidFgAcc1" presStyleIdx="1" presStyleCnt="5">
        <dgm:style>
          <a:lnRef idx="2">
            <a:schemeClr val="accent1"/>
          </a:lnRef>
          <a:fillRef idx="1">
            <a:schemeClr val="lt1"/>
          </a:fillRef>
          <a:effectRef idx="0">
            <a:schemeClr val="accent1"/>
          </a:effectRef>
          <a:fontRef idx="minor">
            <a:schemeClr val="dk1"/>
          </a:fontRef>
        </dgm:style>
      </dgm:prSet>
      <dgm:spPr/>
      <dgm:t>
        <a:bodyPr/>
        <a:lstStyle/>
        <a:p>
          <a:endParaRPr lang="fr-FR"/>
        </a:p>
      </dgm:t>
    </dgm:pt>
    <dgm:pt modelId="{32AB2962-4644-494D-9988-F28A70C36AFF}" type="pres">
      <dgm:prSet presAssocID="{0C0D0E83-FD7F-4932-985F-14E0C1FBE43A}" presName="text_3" presStyleLbl="node1" presStyleIdx="2" presStyleCnt="5">
        <dgm:presLayoutVars>
          <dgm:bulletEnabled val="1"/>
        </dgm:presLayoutVars>
      </dgm:prSet>
      <dgm:spPr/>
      <dgm:t>
        <a:bodyPr/>
        <a:lstStyle/>
        <a:p>
          <a:endParaRPr lang="fr-FR"/>
        </a:p>
      </dgm:t>
    </dgm:pt>
    <dgm:pt modelId="{AB942B72-1A59-4BCE-8C79-B2467EC4E08E}" type="pres">
      <dgm:prSet presAssocID="{0C0D0E83-FD7F-4932-985F-14E0C1FBE43A}" presName="accent_3" presStyleCnt="0"/>
      <dgm:spPr/>
    </dgm:pt>
    <dgm:pt modelId="{9CF8DC91-FBE4-4679-B8F9-549B7FF7107F}" type="pres">
      <dgm:prSet presAssocID="{0C0D0E83-FD7F-4932-985F-14E0C1FBE43A}" presName="accentRepeatNode" presStyleLbl="solidFgAcc1" presStyleIdx="2" presStyleCnt="5">
        <dgm:style>
          <a:lnRef idx="2">
            <a:schemeClr val="accent1"/>
          </a:lnRef>
          <a:fillRef idx="1">
            <a:schemeClr val="lt1"/>
          </a:fillRef>
          <a:effectRef idx="0">
            <a:schemeClr val="accent1"/>
          </a:effectRef>
          <a:fontRef idx="minor">
            <a:schemeClr val="dk1"/>
          </a:fontRef>
        </dgm:style>
      </dgm:prSet>
      <dgm:spPr/>
      <dgm:t>
        <a:bodyPr/>
        <a:lstStyle/>
        <a:p>
          <a:endParaRPr lang="fr-FR"/>
        </a:p>
      </dgm:t>
    </dgm:pt>
    <dgm:pt modelId="{451CEBA1-E8ED-4E4A-AB0F-91268E958A51}" type="pres">
      <dgm:prSet presAssocID="{D24BE58E-5577-4A18-BA77-F7FE1F0C2EF4}" presName="text_4" presStyleLbl="node1" presStyleIdx="3" presStyleCnt="5">
        <dgm:presLayoutVars>
          <dgm:bulletEnabled val="1"/>
        </dgm:presLayoutVars>
      </dgm:prSet>
      <dgm:spPr/>
      <dgm:t>
        <a:bodyPr/>
        <a:lstStyle/>
        <a:p>
          <a:endParaRPr lang="fr-FR"/>
        </a:p>
      </dgm:t>
    </dgm:pt>
    <dgm:pt modelId="{599F8700-B4B3-4BAF-AE34-C7F37F539AB0}" type="pres">
      <dgm:prSet presAssocID="{D24BE58E-5577-4A18-BA77-F7FE1F0C2EF4}" presName="accent_4" presStyleCnt="0"/>
      <dgm:spPr/>
    </dgm:pt>
    <dgm:pt modelId="{6860D15B-CB5D-4457-9D1D-2D4A33A3F201}" type="pres">
      <dgm:prSet presAssocID="{D24BE58E-5577-4A18-BA77-F7FE1F0C2EF4}" presName="accentRepeatNode" presStyleLbl="solidFgAcc1" presStyleIdx="3" presStyleCnt="5">
        <dgm:style>
          <a:lnRef idx="2">
            <a:schemeClr val="accent2"/>
          </a:lnRef>
          <a:fillRef idx="1">
            <a:schemeClr val="lt1"/>
          </a:fillRef>
          <a:effectRef idx="0">
            <a:schemeClr val="accent2"/>
          </a:effectRef>
          <a:fontRef idx="minor">
            <a:schemeClr val="dk1"/>
          </a:fontRef>
        </dgm:style>
      </dgm:prSet>
      <dgm:spPr/>
      <dgm:t>
        <a:bodyPr/>
        <a:lstStyle/>
        <a:p>
          <a:endParaRPr lang="fr-FR"/>
        </a:p>
      </dgm:t>
    </dgm:pt>
    <dgm:pt modelId="{7C58BEC8-632A-4CEB-B64C-E5444905C115}" type="pres">
      <dgm:prSet presAssocID="{011F0005-5A33-4DB2-80E4-86732CDB9352}" presName="text_5" presStyleLbl="node1" presStyleIdx="4" presStyleCnt="5">
        <dgm:presLayoutVars>
          <dgm:bulletEnabled val="1"/>
        </dgm:presLayoutVars>
      </dgm:prSet>
      <dgm:spPr/>
      <dgm:t>
        <a:bodyPr/>
        <a:lstStyle/>
        <a:p>
          <a:endParaRPr lang="fr-FR"/>
        </a:p>
      </dgm:t>
    </dgm:pt>
    <dgm:pt modelId="{1C8636FC-4057-4A19-BAC3-3367DDAEF89D}" type="pres">
      <dgm:prSet presAssocID="{011F0005-5A33-4DB2-80E4-86732CDB9352}" presName="accent_5" presStyleCnt="0"/>
      <dgm:spPr/>
    </dgm:pt>
    <dgm:pt modelId="{55010BED-6042-46F0-A3BF-4D27CD19526D}" type="pres">
      <dgm:prSet presAssocID="{011F0005-5A33-4DB2-80E4-86732CDB9352}" presName="accentRepeatNode" presStyleLbl="solidFgAcc1" presStyleIdx="4" presStyleCnt="5"/>
      <dgm:spPr/>
    </dgm:pt>
  </dgm:ptLst>
  <dgm:cxnLst>
    <dgm:cxn modelId="{B423601F-B1C1-44B0-800D-2757CA8659FB}" srcId="{6EF4C7EC-4641-4A5A-8E1C-75A9A59A8159}" destId="{2A349AE0-F30E-497F-B705-D6AD68779868}" srcOrd="0" destOrd="0" parTransId="{B29D4580-D092-442E-92F8-F531862A793A}" sibTransId="{B52D5050-16B8-497F-B2D3-6963D3AFEF20}"/>
    <dgm:cxn modelId="{CECD0746-B621-4C1E-9021-71289DDDD9F2}" type="presOf" srcId="{6DEEC511-C56F-4D4E-B596-167B29B27D4C}" destId="{B657A9C1-D6E7-4C45-879E-69E750B0F55E}" srcOrd="0" destOrd="0" presId="urn:microsoft.com/office/officeart/2008/layout/VerticalCurvedList"/>
    <dgm:cxn modelId="{34E97268-3602-4AE1-8EB4-79CB54A1CA55}" type="presOf" srcId="{2A349AE0-F30E-497F-B705-D6AD68779868}" destId="{4EC8ADA7-EFC7-4807-8235-A20EED1F837B}" srcOrd="0" destOrd="0" presId="urn:microsoft.com/office/officeart/2008/layout/VerticalCurvedList"/>
    <dgm:cxn modelId="{7904E452-13B6-4C58-991E-8ED6C5EE83A5}" srcId="{6EF4C7EC-4641-4A5A-8E1C-75A9A59A8159}" destId="{6DEEC511-C56F-4D4E-B596-167B29B27D4C}" srcOrd="1" destOrd="0" parTransId="{C993F0E8-3045-47A4-81D2-D586F6F8C78D}" sibTransId="{7D6747C0-8DEA-49D2-817F-8BD83C70C876}"/>
    <dgm:cxn modelId="{3ABD2A93-4BC9-49CA-95EB-BFDD45967478}" type="presOf" srcId="{B52D5050-16B8-497F-B2D3-6963D3AFEF20}" destId="{38CC4564-D0B7-4B47-8A37-2B1D8C9490DE}" srcOrd="0" destOrd="0" presId="urn:microsoft.com/office/officeart/2008/layout/VerticalCurvedList"/>
    <dgm:cxn modelId="{DD9225EE-F9E8-4482-B44C-420532506E1A}" type="presOf" srcId="{0C0D0E83-FD7F-4932-985F-14E0C1FBE43A}" destId="{32AB2962-4644-494D-9988-F28A70C36AFF}" srcOrd="0" destOrd="0" presId="urn:microsoft.com/office/officeart/2008/layout/VerticalCurvedList"/>
    <dgm:cxn modelId="{CBAAE01E-8889-4813-951E-1B2959DA0688}" type="presOf" srcId="{D24BE58E-5577-4A18-BA77-F7FE1F0C2EF4}" destId="{451CEBA1-E8ED-4E4A-AB0F-91268E958A51}" srcOrd="0" destOrd="0" presId="urn:microsoft.com/office/officeart/2008/layout/VerticalCurvedList"/>
    <dgm:cxn modelId="{8B3BB489-95A4-4C1A-BB7E-B0A34CF09264}" srcId="{6EF4C7EC-4641-4A5A-8E1C-75A9A59A8159}" destId="{0C0D0E83-FD7F-4932-985F-14E0C1FBE43A}" srcOrd="2" destOrd="0" parTransId="{27CDF053-EB20-4BB5-89C4-A0D5285C3379}" sibTransId="{71BC434A-FE47-486B-A1A5-711DB42FCD5E}"/>
    <dgm:cxn modelId="{D6F8734E-BD23-4672-B316-7BCDBC776F8B}" type="presOf" srcId="{6EF4C7EC-4641-4A5A-8E1C-75A9A59A8159}" destId="{897980B6-AF2F-4EDD-B5DE-AF75922C2E5F}" srcOrd="0" destOrd="0" presId="urn:microsoft.com/office/officeart/2008/layout/VerticalCurvedList"/>
    <dgm:cxn modelId="{C38AB010-AA36-4FEE-BAB8-904EF3B9E437}" type="presOf" srcId="{011F0005-5A33-4DB2-80E4-86732CDB9352}" destId="{7C58BEC8-632A-4CEB-B64C-E5444905C115}" srcOrd="0" destOrd="0" presId="urn:microsoft.com/office/officeart/2008/layout/VerticalCurvedList"/>
    <dgm:cxn modelId="{CDE59EB2-B374-43D2-91E2-FB76CB1BAAF6}" srcId="{6EF4C7EC-4641-4A5A-8E1C-75A9A59A8159}" destId="{D24BE58E-5577-4A18-BA77-F7FE1F0C2EF4}" srcOrd="3" destOrd="0" parTransId="{644B7E88-1B49-4CB7-BA53-08617465FEA6}" sibTransId="{997492EC-CB9E-4A3E-8F93-B5C4866A915F}"/>
    <dgm:cxn modelId="{DC9FBD52-D234-4378-BE42-461665FB0BFD}" srcId="{6EF4C7EC-4641-4A5A-8E1C-75A9A59A8159}" destId="{011F0005-5A33-4DB2-80E4-86732CDB9352}" srcOrd="4" destOrd="0" parTransId="{C8C5BDF4-933E-4542-8DD2-117FE109C286}" sibTransId="{E4FE4F6E-EE6F-4308-BAA8-032BC095D87D}"/>
    <dgm:cxn modelId="{7EA5547C-BD77-4625-8E31-844F1470D153}" type="presParOf" srcId="{897980B6-AF2F-4EDD-B5DE-AF75922C2E5F}" destId="{5ABBB6DF-0691-4811-94F0-ECDEA09118C2}" srcOrd="0" destOrd="0" presId="urn:microsoft.com/office/officeart/2008/layout/VerticalCurvedList"/>
    <dgm:cxn modelId="{4D9D1BFE-3DE2-4E55-B2DB-E0DD3ADD8133}" type="presParOf" srcId="{5ABBB6DF-0691-4811-94F0-ECDEA09118C2}" destId="{CC34BDFD-B2B8-4A48-B22D-A2722E76CB7D}" srcOrd="0" destOrd="0" presId="urn:microsoft.com/office/officeart/2008/layout/VerticalCurvedList"/>
    <dgm:cxn modelId="{1141ADA1-880B-4AE6-A0D4-92DBD284E32F}" type="presParOf" srcId="{CC34BDFD-B2B8-4A48-B22D-A2722E76CB7D}" destId="{39A9F069-F11B-47D1-893B-54299AF58C35}" srcOrd="0" destOrd="0" presId="urn:microsoft.com/office/officeart/2008/layout/VerticalCurvedList"/>
    <dgm:cxn modelId="{7DB58D7D-9B30-41EA-B488-FB8D37E0EFF6}" type="presParOf" srcId="{CC34BDFD-B2B8-4A48-B22D-A2722E76CB7D}" destId="{38CC4564-D0B7-4B47-8A37-2B1D8C9490DE}" srcOrd="1" destOrd="0" presId="urn:microsoft.com/office/officeart/2008/layout/VerticalCurvedList"/>
    <dgm:cxn modelId="{489FA1A8-24A9-489B-AA20-F0671C4E6F66}" type="presParOf" srcId="{CC34BDFD-B2B8-4A48-B22D-A2722E76CB7D}" destId="{602EB3E0-DFB4-4096-8DB1-6A0BA9775F45}" srcOrd="2" destOrd="0" presId="urn:microsoft.com/office/officeart/2008/layout/VerticalCurvedList"/>
    <dgm:cxn modelId="{14865A9C-B874-4432-A2E2-68A32BB54703}" type="presParOf" srcId="{CC34BDFD-B2B8-4A48-B22D-A2722E76CB7D}" destId="{942056C8-6972-40C6-BD5B-06ABDA20F382}" srcOrd="3" destOrd="0" presId="urn:microsoft.com/office/officeart/2008/layout/VerticalCurvedList"/>
    <dgm:cxn modelId="{3270D8D8-18E8-4552-BCDC-D18CE3816740}" type="presParOf" srcId="{5ABBB6DF-0691-4811-94F0-ECDEA09118C2}" destId="{4EC8ADA7-EFC7-4807-8235-A20EED1F837B}" srcOrd="1" destOrd="0" presId="urn:microsoft.com/office/officeart/2008/layout/VerticalCurvedList"/>
    <dgm:cxn modelId="{67ECDC89-06B3-43B4-AD3A-BA10D83D3497}" type="presParOf" srcId="{5ABBB6DF-0691-4811-94F0-ECDEA09118C2}" destId="{2C00D362-21CE-4D3F-B846-2F165E2A3890}" srcOrd="2" destOrd="0" presId="urn:microsoft.com/office/officeart/2008/layout/VerticalCurvedList"/>
    <dgm:cxn modelId="{425A9790-DDF2-4865-9C0F-FF78214E9924}" type="presParOf" srcId="{2C00D362-21CE-4D3F-B846-2F165E2A3890}" destId="{73C4200E-8C4E-4927-8139-1E14A5504247}" srcOrd="0" destOrd="0" presId="urn:microsoft.com/office/officeart/2008/layout/VerticalCurvedList"/>
    <dgm:cxn modelId="{F562D598-DFBA-484A-AB5D-882045C07AAD}" type="presParOf" srcId="{5ABBB6DF-0691-4811-94F0-ECDEA09118C2}" destId="{B657A9C1-D6E7-4C45-879E-69E750B0F55E}" srcOrd="3" destOrd="0" presId="urn:microsoft.com/office/officeart/2008/layout/VerticalCurvedList"/>
    <dgm:cxn modelId="{7A95B80E-5AFC-4892-94CA-711AE726ADA3}" type="presParOf" srcId="{5ABBB6DF-0691-4811-94F0-ECDEA09118C2}" destId="{EE0CC572-62B1-449B-95D1-9455CC621919}" srcOrd="4" destOrd="0" presId="urn:microsoft.com/office/officeart/2008/layout/VerticalCurvedList"/>
    <dgm:cxn modelId="{1BD5CC90-E3E5-4341-A4CA-45DEF6A26044}" type="presParOf" srcId="{EE0CC572-62B1-449B-95D1-9455CC621919}" destId="{8F788AA2-E131-4073-B8F9-F38E8A517608}" srcOrd="0" destOrd="0" presId="urn:microsoft.com/office/officeart/2008/layout/VerticalCurvedList"/>
    <dgm:cxn modelId="{431DE146-CB43-462F-BF9E-D59151C55180}" type="presParOf" srcId="{5ABBB6DF-0691-4811-94F0-ECDEA09118C2}" destId="{32AB2962-4644-494D-9988-F28A70C36AFF}" srcOrd="5" destOrd="0" presId="urn:microsoft.com/office/officeart/2008/layout/VerticalCurvedList"/>
    <dgm:cxn modelId="{EAE8DD21-E81C-4A78-9D96-FC4BAB6BE364}" type="presParOf" srcId="{5ABBB6DF-0691-4811-94F0-ECDEA09118C2}" destId="{AB942B72-1A59-4BCE-8C79-B2467EC4E08E}" srcOrd="6" destOrd="0" presId="urn:microsoft.com/office/officeart/2008/layout/VerticalCurvedList"/>
    <dgm:cxn modelId="{E2B5DF2F-8CD3-40DE-8772-98FFF4EEA5EF}" type="presParOf" srcId="{AB942B72-1A59-4BCE-8C79-B2467EC4E08E}" destId="{9CF8DC91-FBE4-4679-B8F9-549B7FF7107F}" srcOrd="0" destOrd="0" presId="urn:microsoft.com/office/officeart/2008/layout/VerticalCurvedList"/>
    <dgm:cxn modelId="{9CC3C01D-B1E8-4DDC-88DA-81552945833A}" type="presParOf" srcId="{5ABBB6DF-0691-4811-94F0-ECDEA09118C2}" destId="{451CEBA1-E8ED-4E4A-AB0F-91268E958A51}" srcOrd="7" destOrd="0" presId="urn:microsoft.com/office/officeart/2008/layout/VerticalCurvedList"/>
    <dgm:cxn modelId="{77838AFB-FEE2-41AC-AFDF-80C403C240D8}" type="presParOf" srcId="{5ABBB6DF-0691-4811-94F0-ECDEA09118C2}" destId="{599F8700-B4B3-4BAF-AE34-C7F37F539AB0}" srcOrd="8" destOrd="0" presId="urn:microsoft.com/office/officeart/2008/layout/VerticalCurvedList"/>
    <dgm:cxn modelId="{1C5748B0-64D8-490C-9957-7B553732859E}" type="presParOf" srcId="{599F8700-B4B3-4BAF-AE34-C7F37F539AB0}" destId="{6860D15B-CB5D-4457-9D1D-2D4A33A3F201}" srcOrd="0" destOrd="0" presId="urn:microsoft.com/office/officeart/2008/layout/VerticalCurvedList"/>
    <dgm:cxn modelId="{54810902-491C-43C1-B80A-CA43904E665E}" type="presParOf" srcId="{5ABBB6DF-0691-4811-94F0-ECDEA09118C2}" destId="{7C58BEC8-632A-4CEB-B64C-E5444905C115}" srcOrd="9" destOrd="0" presId="urn:microsoft.com/office/officeart/2008/layout/VerticalCurvedList"/>
    <dgm:cxn modelId="{BFB14764-A1BB-4EFA-B390-3F7953B4996F}" type="presParOf" srcId="{5ABBB6DF-0691-4811-94F0-ECDEA09118C2}" destId="{1C8636FC-4057-4A19-BAC3-3367DDAEF89D}" srcOrd="10" destOrd="0" presId="urn:microsoft.com/office/officeart/2008/layout/VerticalCurvedList"/>
    <dgm:cxn modelId="{3A866CA9-913D-4BDC-A062-A808DCAC405C}" type="presParOf" srcId="{1C8636FC-4057-4A19-BAC3-3367DDAEF89D}" destId="{55010BED-6042-46F0-A3BF-4D27CD1952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8ADA7-EFC7-4807-8235-A20EED1F837B}">
      <dsp:nvSpPr>
        <dsp:cNvPr id="0" name=""/>
        <dsp:cNvSpPr/>
      </dsp:nvSpPr>
      <dsp:spPr>
        <a:xfrm>
          <a:off x="464710" y="308127"/>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1. Introduction</a:t>
          </a:r>
          <a:endParaRPr lang="fr-FR" sz="1600" kern="1200" dirty="0">
            <a:latin typeface="Arial" panose="020B0604020202020204" pitchFamily="34" charset="0"/>
            <a:cs typeface="Arial" panose="020B0604020202020204" pitchFamily="34" charset="0"/>
          </a:endParaRPr>
        </a:p>
      </dsp:txBody>
      <dsp:txXfrm>
        <a:off x="464710" y="308127"/>
        <a:ext cx="7768188" cy="616648"/>
      </dsp:txXfrm>
    </dsp:sp>
    <dsp:sp modelId="{73C4200E-8C4E-4927-8139-1E14A5504247}">
      <dsp:nvSpPr>
        <dsp:cNvPr id="0" name=""/>
        <dsp:cNvSpPr/>
      </dsp:nvSpPr>
      <dsp:spPr>
        <a:xfrm>
          <a:off x="79305" y="231045"/>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7A9C1-D6E7-4C45-879E-69E750B0F55E}">
      <dsp:nvSpPr>
        <dsp:cNvPr id="0" name=""/>
        <dsp:cNvSpPr/>
      </dsp:nvSpPr>
      <dsp:spPr>
        <a:xfrm>
          <a:off x="906583" y="1232804"/>
          <a:ext cx="7326316" cy="616648"/>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2. Identification des éléments d’opportunité</a:t>
          </a:r>
          <a:endParaRPr lang="fr-FR" sz="1600" kern="1200" dirty="0">
            <a:latin typeface="Arial" panose="020B0604020202020204" pitchFamily="34" charset="0"/>
            <a:cs typeface="Arial" panose="020B0604020202020204" pitchFamily="34" charset="0"/>
          </a:endParaRPr>
        </a:p>
      </dsp:txBody>
      <dsp:txXfrm>
        <a:off x="906583" y="1232804"/>
        <a:ext cx="7326316" cy="616648"/>
      </dsp:txXfrm>
    </dsp:sp>
    <dsp:sp modelId="{8F788AA2-E131-4073-B8F9-F38E8A517608}">
      <dsp:nvSpPr>
        <dsp:cNvPr id="0" name=""/>
        <dsp:cNvSpPr/>
      </dsp:nvSpPr>
      <dsp:spPr>
        <a:xfrm>
          <a:off x="521177" y="1155723"/>
          <a:ext cx="770810" cy="7708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2AB2962-4644-494D-9988-F28A70C36AFF}">
      <dsp:nvSpPr>
        <dsp:cNvPr id="0" name=""/>
        <dsp:cNvSpPr/>
      </dsp:nvSpPr>
      <dsp:spPr>
        <a:xfrm>
          <a:off x="1042202" y="2157481"/>
          <a:ext cx="7190697"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3. Préparation de la décision du GO / NO GO</a:t>
          </a:r>
          <a:endParaRPr lang="fr-FR" sz="1600" kern="1200" dirty="0">
            <a:latin typeface="Arial" panose="020B0604020202020204" pitchFamily="34" charset="0"/>
            <a:cs typeface="Arial" panose="020B0604020202020204" pitchFamily="34" charset="0"/>
          </a:endParaRPr>
        </a:p>
      </dsp:txBody>
      <dsp:txXfrm>
        <a:off x="1042202" y="2157481"/>
        <a:ext cx="7190697" cy="616648"/>
      </dsp:txXfrm>
    </dsp:sp>
    <dsp:sp modelId="{9CF8DC91-FBE4-4679-B8F9-549B7FF7107F}">
      <dsp:nvSpPr>
        <dsp:cNvPr id="0" name=""/>
        <dsp:cNvSpPr/>
      </dsp:nvSpPr>
      <dsp:spPr>
        <a:xfrm>
          <a:off x="656796" y="2080400"/>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1CEBA1-E8ED-4E4A-AB0F-91268E958A51}">
      <dsp:nvSpPr>
        <dsp:cNvPr id="0" name=""/>
        <dsp:cNvSpPr/>
      </dsp:nvSpPr>
      <dsp:spPr>
        <a:xfrm>
          <a:off x="906583" y="3082158"/>
          <a:ext cx="7326316"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4. L’évaluation de la valeur et de l’impact sur le SI</a:t>
          </a:r>
          <a:endParaRPr lang="fr-FR" sz="1600" kern="1200" dirty="0">
            <a:latin typeface="Arial" panose="020B0604020202020204" pitchFamily="34" charset="0"/>
            <a:cs typeface="Arial" panose="020B0604020202020204" pitchFamily="34" charset="0"/>
          </a:endParaRPr>
        </a:p>
      </dsp:txBody>
      <dsp:txXfrm>
        <a:off x="906583" y="3082158"/>
        <a:ext cx="7326316" cy="616648"/>
      </dsp:txXfrm>
    </dsp:sp>
    <dsp:sp modelId="{6860D15B-CB5D-4457-9D1D-2D4A33A3F201}">
      <dsp:nvSpPr>
        <dsp:cNvPr id="0" name=""/>
        <dsp:cNvSpPr/>
      </dsp:nvSpPr>
      <dsp:spPr>
        <a:xfrm>
          <a:off x="521177" y="3005077"/>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8BEC8-632A-4CEB-B64C-E5444905C115}">
      <dsp:nvSpPr>
        <dsp:cNvPr id="0" name=""/>
        <dsp:cNvSpPr/>
      </dsp:nvSpPr>
      <dsp:spPr>
        <a:xfrm>
          <a:off x="464710" y="4006835"/>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5. Conclusion</a:t>
          </a:r>
          <a:endParaRPr lang="fr-FR" sz="1600" kern="1200" dirty="0">
            <a:latin typeface="Arial" panose="020B0604020202020204" pitchFamily="34" charset="0"/>
            <a:cs typeface="Arial" panose="020B0604020202020204" pitchFamily="34" charset="0"/>
          </a:endParaRPr>
        </a:p>
      </dsp:txBody>
      <dsp:txXfrm>
        <a:off x="464710" y="4006835"/>
        <a:ext cx="7768188" cy="616648"/>
      </dsp:txXfrm>
    </dsp:sp>
    <dsp:sp modelId="{55010BED-6042-46F0-A3BF-4D27CD19526D}">
      <dsp:nvSpPr>
        <dsp:cNvPr id="0" name=""/>
        <dsp:cNvSpPr/>
      </dsp:nvSpPr>
      <dsp:spPr>
        <a:xfrm>
          <a:off x="79305" y="3929754"/>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8ADA7-EFC7-4807-8235-A20EED1F837B}">
      <dsp:nvSpPr>
        <dsp:cNvPr id="0" name=""/>
        <dsp:cNvSpPr/>
      </dsp:nvSpPr>
      <dsp:spPr>
        <a:xfrm>
          <a:off x="464710" y="308127"/>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1. Introduction</a:t>
          </a:r>
          <a:endParaRPr lang="fr-FR" sz="1600" kern="1200" dirty="0">
            <a:latin typeface="Arial" panose="020B0604020202020204" pitchFamily="34" charset="0"/>
            <a:cs typeface="Arial" panose="020B0604020202020204" pitchFamily="34" charset="0"/>
          </a:endParaRPr>
        </a:p>
      </dsp:txBody>
      <dsp:txXfrm>
        <a:off x="464710" y="308127"/>
        <a:ext cx="7768188" cy="616648"/>
      </dsp:txXfrm>
    </dsp:sp>
    <dsp:sp modelId="{73C4200E-8C4E-4927-8139-1E14A5504247}">
      <dsp:nvSpPr>
        <dsp:cNvPr id="0" name=""/>
        <dsp:cNvSpPr/>
      </dsp:nvSpPr>
      <dsp:spPr>
        <a:xfrm>
          <a:off x="79305" y="231045"/>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7A9C1-D6E7-4C45-879E-69E750B0F55E}">
      <dsp:nvSpPr>
        <dsp:cNvPr id="0" name=""/>
        <dsp:cNvSpPr/>
      </dsp:nvSpPr>
      <dsp:spPr>
        <a:xfrm>
          <a:off x="906583" y="1232804"/>
          <a:ext cx="7326316" cy="61664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2. Identification des éléments d’opportunité</a:t>
          </a:r>
          <a:endParaRPr lang="fr-FR" sz="1600" kern="1200" dirty="0">
            <a:latin typeface="Arial" panose="020B0604020202020204" pitchFamily="34" charset="0"/>
            <a:cs typeface="Arial" panose="020B0604020202020204" pitchFamily="34" charset="0"/>
          </a:endParaRPr>
        </a:p>
      </dsp:txBody>
      <dsp:txXfrm>
        <a:off x="906583" y="1232804"/>
        <a:ext cx="7326316" cy="616648"/>
      </dsp:txXfrm>
    </dsp:sp>
    <dsp:sp modelId="{8F788AA2-E131-4073-B8F9-F38E8A517608}">
      <dsp:nvSpPr>
        <dsp:cNvPr id="0" name=""/>
        <dsp:cNvSpPr/>
      </dsp:nvSpPr>
      <dsp:spPr>
        <a:xfrm>
          <a:off x="521177" y="1155723"/>
          <a:ext cx="770810" cy="770810"/>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32AB2962-4644-494D-9988-F28A70C36AFF}">
      <dsp:nvSpPr>
        <dsp:cNvPr id="0" name=""/>
        <dsp:cNvSpPr/>
      </dsp:nvSpPr>
      <dsp:spPr>
        <a:xfrm>
          <a:off x="1042202" y="2157481"/>
          <a:ext cx="7190697" cy="616648"/>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3. Préparation de la décision du GO / NO GO</a:t>
          </a:r>
          <a:endParaRPr lang="fr-FR" sz="1600" kern="1200" dirty="0">
            <a:latin typeface="Arial" panose="020B0604020202020204" pitchFamily="34" charset="0"/>
            <a:cs typeface="Arial" panose="020B0604020202020204" pitchFamily="34" charset="0"/>
          </a:endParaRPr>
        </a:p>
      </dsp:txBody>
      <dsp:txXfrm>
        <a:off x="1042202" y="2157481"/>
        <a:ext cx="7190697" cy="616648"/>
      </dsp:txXfrm>
    </dsp:sp>
    <dsp:sp modelId="{9CF8DC91-FBE4-4679-B8F9-549B7FF7107F}">
      <dsp:nvSpPr>
        <dsp:cNvPr id="0" name=""/>
        <dsp:cNvSpPr/>
      </dsp:nvSpPr>
      <dsp:spPr>
        <a:xfrm>
          <a:off x="656796" y="2080400"/>
          <a:ext cx="770810" cy="7708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451CEBA1-E8ED-4E4A-AB0F-91268E958A51}">
      <dsp:nvSpPr>
        <dsp:cNvPr id="0" name=""/>
        <dsp:cNvSpPr/>
      </dsp:nvSpPr>
      <dsp:spPr>
        <a:xfrm>
          <a:off x="906583" y="3082158"/>
          <a:ext cx="7326316"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4. L’évaluation de la valeur et de l’impact sur le SI</a:t>
          </a:r>
          <a:endParaRPr lang="fr-FR" sz="1600" kern="1200" dirty="0">
            <a:latin typeface="Arial" panose="020B0604020202020204" pitchFamily="34" charset="0"/>
            <a:cs typeface="Arial" panose="020B0604020202020204" pitchFamily="34" charset="0"/>
          </a:endParaRPr>
        </a:p>
      </dsp:txBody>
      <dsp:txXfrm>
        <a:off x="906583" y="3082158"/>
        <a:ext cx="7326316" cy="616648"/>
      </dsp:txXfrm>
    </dsp:sp>
    <dsp:sp modelId="{6860D15B-CB5D-4457-9D1D-2D4A33A3F201}">
      <dsp:nvSpPr>
        <dsp:cNvPr id="0" name=""/>
        <dsp:cNvSpPr/>
      </dsp:nvSpPr>
      <dsp:spPr>
        <a:xfrm>
          <a:off x="521177" y="3005077"/>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58BEC8-632A-4CEB-B64C-E5444905C115}">
      <dsp:nvSpPr>
        <dsp:cNvPr id="0" name=""/>
        <dsp:cNvSpPr/>
      </dsp:nvSpPr>
      <dsp:spPr>
        <a:xfrm>
          <a:off x="464710" y="4006835"/>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5. Conclusion</a:t>
          </a:r>
          <a:endParaRPr lang="fr-FR" sz="1600" kern="1200" dirty="0">
            <a:latin typeface="Arial" panose="020B0604020202020204" pitchFamily="34" charset="0"/>
            <a:cs typeface="Arial" panose="020B0604020202020204" pitchFamily="34" charset="0"/>
          </a:endParaRPr>
        </a:p>
      </dsp:txBody>
      <dsp:txXfrm>
        <a:off x="464710" y="4006835"/>
        <a:ext cx="7768188" cy="616648"/>
      </dsp:txXfrm>
    </dsp:sp>
    <dsp:sp modelId="{55010BED-6042-46F0-A3BF-4D27CD19526D}">
      <dsp:nvSpPr>
        <dsp:cNvPr id="0" name=""/>
        <dsp:cNvSpPr/>
      </dsp:nvSpPr>
      <dsp:spPr>
        <a:xfrm>
          <a:off x="79305" y="3929754"/>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C4564-D0B7-4B47-8A37-2B1D8C9490DE}">
      <dsp:nvSpPr>
        <dsp:cNvPr id="0" name=""/>
        <dsp:cNvSpPr/>
      </dsp:nvSpPr>
      <dsp:spPr>
        <a:xfrm>
          <a:off x="-5575935" y="-853637"/>
          <a:ext cx="6638885" cy="6638885"/>
        </a:xfrm>
        <a:prstGeom prst="blockArc">
          <a:avLst>
            <a:gd name="adj1" fmla="val 18900000"/>
            <a:gd name="adj2" fmla="val 2700000"/>
            <a:gd name="adj3" fmla="val 32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8ADA7-EFC7-4807-8235-A20EED1F837B}">
      <dsp:nvSpPr>
        <dsp:cNvPr id="0" name=""/>
        <dsp:cNvSpPr/>
      </dsp:nvSpPr>
      <dsp:spPr>
        <a:xfrm>
          <a:off x="464710" y="308127"/>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1. Introduction</a:t>
          </a:r>
          <a:endParaRPr lang="fr-FR" sz="1600" kern="1200" dirty="0">
            <a:latin typeface="Arial" panose="020B0604020202020204" pitchFamily="34" charset="0"/>
            <a:cs typeface="Arial" panose="020B0604020202020204" pitchFamily="34" charset="0"/>
          </a:endParaRPr>
        </a:p>
      </dsp:txBody>
      <dsp:txXfrm>
        <a:off x="464710" y="308127"/>
        <a:ext cx="7768188" cy="616648"/>
      </dsp:txXfrm>
    </dsp:sp>
    <dsp:sp modelId="{73C4200E-8C4E-4927-8139-1E14A5504247}">
      <dsp:nvSpPr>
        <dsp:cNvPr id="0" name=""/>
        <dsp:cNvSpPr/>
      </dsp:nvSpPr>
      <dsp:spPr>
        <a:xfrm>
          <a:off x="79305" y="231045"/>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7A9C1-D6E7-4C45-879E-69E750B0F55E}">
      <dsp:nvSpPr>
        <dsp:cNvPr id="0" name=""/>
        <dsp:cNvSpPr/>
      </dsp:nvSpPr>
      <dsp:spPr>
        <a:xfrm>
          <a:off x="906583" y="1232804"/>
          <a:ext cx="7326316" cy="61664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2. Identification des éléments d’opportunité</a:t>
          </a:r>
          <a:endParaRPr lang="fr-FR" sz="1600" kern="1200" dirty="0">
            <a:latin typeface="Arial" panose="020B0604020202020204" pitchFamily="34" charset="0"/>
            <a:cs typeface="Arial" panose="020B0604020202020204" pitchFamily="34" charset="0"/>
          </a:endParaRPr>
        </a:p>
      </dsp:txBody>
      <dsp:txXfrm>
        <a:off x="906583" y="1232804"/>
        <a:ext cx="7326316" cy="616648"/>
      </dsp:txXfrm>
    </dsp:sp>
    <dsp:sp modelId="{8F788AA2-E131-4073-B8F9-F38E8A517608}">
      <dsp:nvSpPr>
        <dsp:cNvPr id="0" name=""/>
        <dsp:cNvSpPr/>
      </dsp:nvSpPr>
      <dsp:spPr>
        <a:xfrm>
          <a:off x="521177" y="1155723"/>
          <a:ext cx="770810" cy="770810"/>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32AB2962-4644-494D-9988-F28A70C36AFF}">
      <dsp:nvSpPr>
        <dsp:cNvPr id="0" name=""/>
        <dsp:cNvSpPr/>
      </dsp:nvSpPr>
      <dsp:spPr>
        <a:xfrm>
          <a:off x="1042202" y="2157481"/>
          <a:ext cx="7190697" cy="616648"/>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3. Préparation de la décision du GO / NO GO</a:t>
          </a:r>
          <a:endParaRPr lang="fr-FR" sz="1600" kern="1200" dirty="0">
            <a:latin typeface="Arial" panose="020B0604020202020204" pitchFamily="34" charset="0"/>
            <a:cs typeface="Arial" panose="020B0604020202020204" pitchFamily="34" charset="0"/>
          </a:endParaRPr>
        </a:p>
      </dsp:txBody>
      <dsp:txXfrm>
        <a:off x="1042202" y="2157481"/>
        <a:ext cx="7190697" cy="616648"/>
      </dsp:txXfrm>
    </dsp:sp>
    <dsp:sp modelId="{9CF8DC91-FBE4-4679-B8F9-549B7FF7107F}">
      <dsp:nvSpPr>
        <dsp:cNvPr id="0" name=""/>
        <dsp:cNvSpPr/>
      </dsp:nvSpPr>
      <dsp:spPr>
        <a:xfrm>
          <a:off x="656796" y="2080400"/>
          <a:ext cx="770810" cy="770810"/>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451CEBA1-E8ED-4E4A-AB0F-91268E958A51}">
      <dsp:nvSpPr>
        <dsp:cNvPr id="0" name=""/>
        <dsp:cNvSpPr/>
      </dsp:nvSpPr>
      <dsp:spPr>
        <a:xfrm>
          <a:off x="906583" y="3082158"/>
          <a:ext cx="7326316" cy="616648"/>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4. L’évaluation de la valeur et de l’impact sur le SI</a:t>
          </a:r>
          <a:endParaRPr lang="fr-FR" sz="1600" kern="1200" dirty="0">
            <a:latin typeface="Arial" panose="020B0604020202020204" pitchFamily="34" charset="0"/>
            <a:cs typeface="Arial" panose="020B0604020202020204" pitchFamily="34" charset="0"/>
          </a:endParaRPr>
        </a:p>
      </dsp:txBody>
      <dsp:txXfrm>
        <a:off x="906583" y="3082158"/>
        <a:ext cx="7326316" cy="616648"/>
      </dsp:txXfrm>
    </dsp:sp>
    <dsp:sp modelId="{6860D15B-CB5D-4457-9D1D-2D4A33A3F201}">
      <dsp:nvSpPr>
        <dsp:cNvPr id="0" name=""/>
        <dsp:cNvSpPr/>
      </dsp:nvSpPr>
      <dsp:spPr>
        <a:xfrm>
          <a:off x="521177" y="3005077"/>
          <a:ext cx="770810" cy="770810"/>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C58BEC8-632A-4CEB-B64C-E5444905C115}">
      <dsp:nvSpPr>
        <dsp:cNvPr id="0" name=""/>
        <dsp:cNvSpPr/>
      </dsp:nvSpPr>
      <dsp:spPr>
        <a:xfrm>
          <a:off x="464710" y="4006835"/>
          <a:ext cx="7768188" cy="6166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9465"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5. Conclusion</a:t>
          </a:r>
          <a:endParaRPr lang="fr-FR" sz="1600" kern="1200" dirty="0">
            <a:latin typeface="Arial" panose="020B0604020202020204" pitchFamily="34" charset="0"/>
            <a:cs typeface="Arial" panose="020B0604020202020204" pitchFamily="34" charset="0"/>
          </a:endParaRPr>
        </a:p>
      </dsp:txBody>
      <dsp:txXfrm>
        <a:off x="464710" y="4006835"/>
        <a:ext cx="7768188" cy="616648"/>
      </dsp:txXfrm>
    </dsp:sp>
    <dsp:sp modelId="{55010BED-6042-46F0-A3BF-4D27CD19526D}">
      <dsp:nvSpPr>
        <dsp:cNvPr id="0" name=""/>
        <dsp:cNvSpPr/>
      </dsp:nvSpPr>
      <dsp:spPr>
        <a:xfrm>
          <a:off x="79305" y="3929754"/>
          <a:ext cx="770810" cy="7708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813" cy="496888"/>
          </a:xfrm>
          <a:prstGeom prst="rect">
            <a:avLst/>
          </a:prstGeom>
        </p:spPr>
        <p:txBody>
          <a:bodyPr vert="horz" lIns="91973" tIns="45986" rIns="91973" bIns="45986" rtlCol="0"/>
          <a:lstStyle>
            <a:lvl1pPr algn="l">
              <a:defRPr sz="1200" b="0"/>
            </a:lvl1pPr>
          </a:lstStyle>
          <a:p>
            <a:pPr>
              <a:defRPr/>
            </a:pPr>
            <a:endParaRPr lang="fr-FR"/>
          </a:p>
        </p:txBody>
      </p:sp>
      <p:sp>
        <p:nvSpPr>
          <p:cNvPr id="3" name="Espace réservé de la date 2"/>
          <p:cNvSpPr>
            <a:spLocks noGrp="1"/>
          </p:cNvSpPr>
          <p:nvPr>
            <p:ph type="dt" sz="quarter" idx="1"/>
          </p:nvPr>
        </p:nvSpPr>
        <p:spPr>
          <a:xfrm>
            <a:off x="3851277" y="0"/>
            <a:ext cx="2944813" cy="496888"/>
          </a:xfrm>
          <a:prstGeom prst="rect">
            <a:avLst/>
          </a:prstGeom>
        </p:spPr>
        <p:txBody>
          <a:bodyPr vert="horz" lIns="91973" tIns="45986" rIns="91973" bIns="45986" rtlCol="0"/>
          <a:lstStyle>
            <a:lvl1pPr algn="r">
              <a:defRPr sz="1200" b="0"/>
            </a:lvl1pPr>
          </a:lstStyle>
          <a:p>
            <a:pPr>
              <a:defRPr/>
            </a:pPr>
            <a:fld id="{FD8D37FF-4F79-47D3-8B88-CA5BEAE0DA59}" type="datetimeFigureOut">
              <a:rPr lang="fr-FR"/>
              <a:pPr>
                <a:defRPr/>
              </a:pPr>
              <a:t>28/12/2015</a:t>
            </a:fld>
            <a:endParaRPr lang="fr-FR"/>
          </a:p>
        </p:txBody>
      </p:sp>
      <p:sp>
        <p:nvSpPr>
          <p:cNvPr id="4" name="Espace réservé du pied de page 3"/>
          <p:cNvSpPr>
            <a:spLocks noGrp="1"/>
          </p:cNvSpPr>
          <p:nvPr>
            <p:ph type="ftr" sz="quarter" idx="2"/>
          </p:nvPr>
        </p:nvSpPr>
        <p:spPr>
          <a:xfrm>
            <a:off x="1" y="9428167"/>
            <a:ext cx="2944813" cy="496887"/>
          </a:xfrm>
          <a:prstGeom prst="rect">
            <a:avLst/>
          </a:prstGeom>
        </p:spPr>
        <p:txBody>
          <a:bodyPr vert="horz" lIns="91973" tIns="45986" rIns="91973" bIns="45986" rtlCol="0" anchor="b"/>
          <a:lstStyle>
            <a:lvl1pPr algn="l">
              <a:defRPr sz="1200" b="0"/>
            </a:lvl1pPr>
          </a:lstStyle>
          <a:p>
            <a:pPr>
              <a:defRPr/>
            </a:pPr>
            <a:endParaRPr lang="fr-FR"/>
          </a:p>
        </p:txBody>
      </p:sp>
      <p:sp>
        <p:nvSpPr>
          <p:cNvPr id="5" name="Espace réservé du numéro de diapositive 4"/>
          <p:cNvSpPr>
            <a:spLocks noGrp="1"/>
          </p:cNvSpPr>
          <p:nvPr>
            <p:ph type="sldNum" sz="quarter" idx="3"/>
          </p:nvPr>
        </p:nvSpPr>
        <p:spPr>
          <a:xfrm>
            <a:off x="3851277" y="9428167"/>
            <a:ext cx="2944813" cy="496887"/>
          </a:xfrm>
          <a:prstGeom prst="rect">
            <a:avLst/>
          </a:prstGeom>
        </p:spPr>
        <p:txBody>
          <a:bodyPr vert="horz" lIns="91973" tIns="45986" rIns="91973" bIns="45986" rtlCol="0" anchor="b"/>
          <a:lstStyle>
            <a:lvl1pPr algn="r">
              <a:defRPr sz="1200" b="0"/>
            </a:lvl1pPr>
          </a:lstStyle>
          <a:p>
            <a:pPr>
              <a:defRPr/>
            </a:pPr>
            <a:fld id="{2D8B48FA-3B99-4E5E-B9EF-2F6CF06A7F98}" type="slidenum">
              <a:rPr lang="fr-FR"/>
              <a:pPr>
                <a:defRPr/>
              </a:pPr>
              <a:t>‹N°›</a:t>
            </a:fld>
            <a:endParaRPr lang="fr-FR"/>
          </a:p>
        </p:txBody>
      </p:sp>
    </p:spTree>
    <p:extLst>
      <p:ext uri="{BB962C8B-B14F-4D97-AF65-F5344CB8AC3E}">
        <p14:creationId xmlns:p14="http://schemas.microsoft.com/office/powerpoint/2010/main" val="2311894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4813" cy="496888"/>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lvl1pPr>
              <a:defRPr sz="1200" b="0"/>
            </a:lvl1pPr>
          </a:lstStyle>
          <a:p>
            <a:pPr>
              <a:defRPr/>
            </a:pPr>
            <a:endParaRPr lang="fr-FR"/>
          </a:p>
        </p:txBody>
      </p:sp>
      <p:sp>
        <p:nvSpPr>
          <p:cNvPr id="5123" name="Rectangle 3"/>
          <p:cNvSpPr>
            <a:spLocks noGrp="1" noChangeArrowheads="1"/>
          </p:cNvSpPr>
          <p:nvPr>
            <p:ph type="dt" idx="1"/>
          </p:nvPr>
        </p:nvSpPr>
        <p:spPr bwMode="auto">
          <a:xfrm>
            <a:off x="3851277" y="0"/>
            <a:ext cx="2944813" cy="496888"/>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lvl1pPr algn="r">
              <a:defRPr sz="1200" b="0"/>
            </a:lvl1pPr>
          </a:lstStyle>
          <a:p>
            <a:pPr>
              <a:defRPr/>
            </a:pPr>
            <a:endParaRPr lang="fr-FR"/>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5" y="4714878"/>
            <a:ext cx="5438775" cy="4467225"/>
          </a:xfrm>
          <a:prstGeom prst="rect">
            <a:avLst/>
          </a:prstGeom>
          <a:noFill/>
          <a:ln w="9525">
            <a:noFill/>
            <a:miter lim="800000"/>
            <a:headEnd/>
            <a:tailEnd/>
          </a:ln>
          <a:effectLst/>
        </p:spPr>
        <p:txBody>
          <a:bodyPr vert="horz" wrap="square" lIns="91973" tIns="45986" rIns="91973" bIns="45986"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1" y="9428167"/>
            <a:ext cx="2944813" cy="496887"/>
          </a:xfrm>
          <a:prstGeom prst="rect">
            <a:avLst/>
          </a:prstGeom>
          <a:noFill/>
          <a:ln w="9525">
            <a:noFill/>
            <a:miter lim="800000"/>
            <a:headEnd/>
            <a:tailEnd/>
          </a:ln>
          <a:effectLst/>
        </p:spPr>
        <p:txBody>
          <a:bodyPr vert="horz" wrap="square" lIns="91973" tIns="45986" rIns="91973" bIns="45986" numCol="1" anchor="b" anchorCtr="0" compatLnSpc="1">
            <a:prstTxWarp prst="textNoShape">
              <a:avLst/>
            </a:prstTxWarp>
          </a:bodyPr>
          <a:lstStyle>
            <a:lvl1pPr>
              <a:defRPr sz="1200" b="0"/>
            </a:lvl1pPr>
          </a:lstStyle>
          <a:p>
            <a:pPr>
              <a:defRPr/>
            </a:pPr>
            <a:endParaRPr lang="fr-FR"/>
          </a:p>
        </p:txBody>
      </p:sp>
      <p:sp>
        <p:nvSpPr>
          <p:cNvPr id="5127" name="Rectangle 7"/>
          <p:cNvSpPr>
            <a:spLocks noGrp="1" noChangeArrowheads="1"/>
          </p:cNvSpPr>
          <p:nvPr>
            <p:ph type="sldNum" sz="quarter" idx="5"/>
          </p:nvPr>
        </p:nvSpPr>
        <p:spPr bwMode="auto">
          <a:xfrm>
            <a:off x="3851277" y="9428167"/>
            <a:ext cx="2944813" cy="496887"/>
          </a:xfrm>
          <a:prstGeom prst="rect">
            <a:avLst/>
          </a:prstGeom>
          <a:noFill/>
          <a:ln w="9525">
            <a:noFill/>
            <a:miter lim="800000"/>
            <a:headEnd/>
            <a:tailEnd/>
          </a:ln>
          <a:effectLst/>
        </p:spPr>
        <p:txBody>
          <a:bodyPr vert="horz" wrap="square" lIns="91973" tIns="45986" rIns="91973" bIns="45986" numCol="1" anchor="b" anchorCtr="0" compatLnSpc="1">
            <a:prstTxWarp prst="textNoShape">
              <a:avLst/>
            </a:prstTxWarp>
          </a:bodyPr>
          <a:lstStyle>
            <a:lvl1pPr algn="r">
              <a:defRPr sz="1200" b="0"/>
            </a:lvl1pPr>
          </a:lstStyle>
          <a:p>
            <a:pPr>
              <a:defRPr/>
            </a:pPr>
            <a:fld id="{FBFA2ACA-53B6-42D6-81EA-3B8890E54B7F}" type="slidenum">
              <a:rPr lang="fr-FR"/>
              <a:pPr>
                <a:defRPr/>
              </a:pPr>
              <a:t>‹N°›</a:t>
            </a:fld>
            <a:endParaRPr lang="fr-FR"/>
          </a:p>
        </p:txBody>
      </p:sp>
    </p:spTree>
    <p:extLst>
      <p:ext uri="{BB962C8B-B14F-4D97-AF65-F5344CB8AC3E}">
        <p14:creationId xmlns:p14="http://schemas.microsoft.com/office/powerpoint/2010/main" val="36901234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1</a:t>
            </a:fld>
            <a:endParaRPr lang="fr-FR" dirty="0"/>
          </a:p>
        </p:txBody>
      </p:sp>
    </p:spTree>
    <p:extLst>
      <p:ext uri="{BB962C8B-B14F-4D97-AF65-F5344CB8AC3E}">
        <p14:creationId xmlns:p14="http://schemas.microsoft.com/office/powerpoint/2010/main" val="1506390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10</a:t>
            </a:fld>
            <a:endParaRPr lang="fr-FR"/>
          </a:p>
        </p:txBody>
      </p:sp>
    </p:spTree>
    <p:extLst>
      <p:ext uri="{BB962C8B-B14F-4D97-AF65-F5344CB8AC3E}">
        <p14:creationId xmlns:p14="http://schemas.microsoft.com/office/powerpoint/2010/main" val="600600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11</a:t>
            </a:fld>
            <a:endParaRPr lang="fr-FR" dirty="0"/>
          </a:p>
        </p:txBody>
      </p:sp>
    </p:spTree>
    <p:extLst>
      <p:ext uri="{BB962C8B-B14F-4D97-AF65-F5344CB8AC3E}">
        <p14:creationId xmlns:p14="http://schemas.microsoft.com/office/powerpoint/2010/main" val="64192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12</a:t>
            </a:fld>
            <a:endParaRPr lang="fr-FR" dirty="0"/>
          </a:p>
        </p:txBody>
      </p:sp>
    </p:spTree>
    <p:extLst>
      <p:ext uri="{BB962C8B-B14F-4D97-AF65-F5344CB8AC3E}">
        <p14:creationId xmlns:p14="http://schemas.microsoft.com/office/powerpoint/2010/main" val="160391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13</a:t>
            </a:fld>
            <a:endParaRPr lang="fr-FR" dirty="0"/>
          </a:p>
        </p:txBody>
      </p:sp>
    </p:spTree>
    <p:extLst>
      <p:ext uri="{BB962C8B-B14F-4D97-AF65-F5344CB8AC3E}">
        <p14:creationId xmlns:p14="http://schemas.microsoft.com/office/powerpoint/2010/main" val="2538172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14</a:t>
            </a:fld>
            <a:endParaRPr lang="fr-FR" dirty="0"/>
          </a:p>
        </p:txBody>
      </p:sp>
    </p:spTree>
    <p:extLst>
      <p:ext uri="{BB962C8B-B14F-4D97-AF65-F5344CB8AC3E}">
        <p14:creationId xmlns:p14="http://schemas.microsoft.com/office/powerpoint/2010/main" val="70639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15</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16</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17</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18</a:t>
            </a:fld>
            <a:endParaRPr lang="fr-FR"/>
          </a:p>
        </p:txBody>
      </p:sp>
    </p:spTree>
    <p:extLst>
      <p:ext uri="{BB962C8B-B14F-4D97-AF65-F5344CB8AC3E}">
        <p14:creationId xmlns:p14="http://schemas.microsoft.com/office/powerpoint/2010/main" val="304772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19</a:t>
            </a:fld>
            <a:endParaRPr lang="fr-FR"/>
          </a:p>
        </p:txBody>
      </p:sp>
    </p:spTree>
    <p:extLst>
      <p:ext uri="{BB962C8B-B14F-4D97-AF65-F5344CB8AC3E}">
        <p14:creationId xmlns:p14="http://schemas.microsoft.com/office/powerpoint/2010/main" val="423546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a:t>
            </a:fld>
            <a:endParaRPr lang="fr-FR"/>
          </a:p>
        </p:txBody>
      </p:sp>
    </p:spTree>
    <p:extLst>
      <p:ext uri="{BB962C8B-B14F-4D97-AF65-F5344CB8AC3E}">
        <p14:creationId xmlns:p14="http://schemas.microsoft.com/office/powerpoint/2010/main" val="257629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20</a:t>
            </a:fld>
            <a:endParaRPr lang="fr-FR"/>
          </a:p>
        </p:txBody>
      </p:sp>
    </p:spTree>
    <p:extLst>
      <p:ext uri="{BB962C8B-B14F-4D97-AF65-F5344CB8AC3E}">
        <p14:creationId xmlns:p14="http://schemas.microsoft.com/office/powerpoint/2010/main" val="3396328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21</a:t>
            </a:fld>
            <a:endParaRPr lang="fr-FR"/>
          </a:p>
        </p:txBody>
      </p:sp>
    </p:spTree>
    <p:extLst>
      <p:ext uri="{BB962C8B-B14F-4D97-AF65-F5344CB8AC3E}">
        <p14:creationId xmlns:p14="http://schemas.microsoft.com/office/powerpoint/2010/main" val="258184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22</a:t>
            </a:fld>
            <a:endParaRPr lang="fr-FR"/>
          </a:p>
        </p:txBody>
      </p:sp>
    </p:spTree>
    <p:extLst>
      <p:ext uri="{BB962C8B-B14F-4D97-AF65-F5344CB8AC3E}">
        <p14:creationId xmlns:p14="http://schemas.microsoft.com/office/powerpoint/2010/main" val="366675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23</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25</a:t>
            </a:fld>
            <a:endParaRPr lang="fr-FR"/>
          </a:p>
        </p:txBody>
      </p:sp>
    </p:spTree>
    <p:extLst>
      <p:ext uri="{BB962C8B-B14F-4D97-AF65-F5344CB8AC3E}">
        <p14:creationId xmlns:p14="http://schemas.microsoft.com/office/powerpoint/2010/main" val="2594785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26</a:t>
            </a:fld>
            <a:endParaRPr lang="fr-FR"/>
          </a:p>
        </p:txBody>
      </p:sp>
    </p:spTree>
    <p:extLst>
      <p:ext uri="{BB962C8B-B14F-4D97-AF65-F5344CB8AC3E}">
        <p14:creationId xmlns:p14="http://schemas.microsoft.com/office/powerpoint/2010/main" val="366675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27</a:t>
            </a:fld>
            <a:endParaRPr lang="fr-FR"/>
          </a:p>
        </p:txBody>
      </p:sp>
    </p:spTree>
    <p:extLst>
      <p:ext uri="{BB962C8B-B14F-4D97-AF65-F5344CB8AC3E}">
        <p14:creationId xmlns:p14="http://schemas.microsoft.com/office/powerpoint/2010/main" val="2105948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28</a:t>
            </a:fld>
            <a:endParaRPr lang="fr-FR"/>
          </a:p>
        </p:txBody>
      </p:sp>
    </p:spTree>
    <p:extLst>
      <p:ext uri="{BB962C8B-B14F-4D97-AF65-F5344CB8AC3E}">
        <p14:creationId xmlns:p14="http://schemas.microsoft.com/office/powerpoint/2010/main" val="85629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29</a:t>
            </a:fld>
            <a:endParaRPr lang="fr-FR"/>
          </a:p>
        </p:txBody>
      </p:sp>
    </p:spTree>
    <p:extLst>
      <p:ext uri="{BB962C8B-B14F-4D97-AF65-F5344CB8AC3E}">
        <p14:creationId xmlns:p14="http://schemas.microsoft.com/office/powerpoint/2010/main" val="1395273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30</a:t>
            </a:fld>
            <a:endParaRPr lang="fr-FR"/>
          </a:p>
        </p:txBody>
      </p:sp>
    </p:spTree>
    <p:extLst>
      <p:ext uri="{BB962C8B-B14F-4D97-AF65-F5344CB8AC3E}">
        <p14:creationId xmlns:p14="http://schemas.microsoft.com/office/powerpoint/2010/main" val="416110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3</a:t>
            </a:fld>
            <a:endParaRPr lang="fr-FR"/>
          </a:p>
        </p:txBody>
      </p:sp>
    </p:spTree>
    <p:extLst>
      <p:ext uri="{BB962C8B-B14F-4D97-AF65-F5344CB8AC3E}">
        <p14:creationId xmlns:p14="http://schemas.microsoft.com/office/powerpoint/2010/main" val="25762958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39</a:t>
            </a:fld>
            <a:endParaRPr lang="fr-FR"/>
          </a:p>
        </p:txBody>
      </p:sp>
    </p:spTree>
    <p:extLst>
      <p:ext uri="{BB962C8B-B14F-4D97-AF65-F5344CB8AC3E}">
        <p14:creationId xmlns:p14="http://schemas.microsoft.com/office/powerpoint/2010/main" val="1655641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FBFA2ACA-53B6-42D6-81EA-3B8890E54B7F}" type="slidenum">
              <a:rPr lang="fr-FR" smtClean="0"/>
              <a:pPr>
                <a:defRPr/>
              </a:pPr>
              <a:t>40</a:t>
            </a:fld>
            <a:endParaRPr lang="fr-FR"/>
          </a:p>
        </p:txBody>
      </p:sp>
    </p:spTree>
    <p:extLst>
      <p:ext uri="{BB962C8B-B14F-4D97-AF65-F5344CB8AC3E}">
        <p14:creationId xmlns:p14="http://schemas.microsoft.com/office/powerpoint/2010/main" val="243800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4</a:t>
            </a:fld>
            <a:endParaRPr lang="fr-FR"/>
          </a:p>
        </p:txBody>
      </p:sp>
    </p:spTree>
    <p:extLst>
      <p:ext uri="{BB962C8B-B14F-4D97-AF65-F5344CB8AC3E}">
        <p14:creationId xmlns:p14="http://schemas.microsoft.com/office/powerpoint/2010/main" val="366675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smtClean="0">
              <a:solidFill>
                <a:schemeClr val="tx2"/>
              </a:solidFill>
            </a:endParaRPr>
          </a:p>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5</a:t>
            </a:fld>
            <a:endParaRPr lang="fr-FR"/>
          </a:p>
        </p:txBody>
      </p:sp>
    </p:spTree>
    <p:extLst>
      <p:ext uri="{BB962C8B-B14F-4D97-AF65-F5344CB8AC3E}">
        <p14:creationId xmlns:p14="http://schemas.microsoft.com/office/powerpoint/2010/main" val="334190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6</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baseline="0" dirty="0" smtClean="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7</a:t>
            </a:fld>
            <a:endParaRPr lang="fr-FR"/>
          </a:p>
        </p:txBody>
      </p:sp>
    </p:spTree>
    <p:extLst>
      <p:ext uri="{BB962C8B-B14F-4D97-AF65-F5344CB8AC3E}">
        <p14:creationId xmlns:p14="http://schemas.microsoft.com/office/powerpoint/2010/main" val="2538172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8</a:t>
            </a:fld>
            <a:endParaRPr lang="fr-FR"/>
          </a:p>
        </p:txBody>
      </p:sp>
    </p:spTree>
    <p:extLst>
      <p:ext uri="{BB962C8B-B14F-4D97-AF65-F5344CB8AC3E}">
        <p14:creationId xmlns:p14="http://schemas.microsoft.com/office/powerpoint/2010/main" val="958103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BFA2ACA-53B6-42D6-81EA-3B8890E54B7F}" type="slidenum">
              <a:rPr lang="fr-FR" smtClean="0"/>
              <a:pPr>
                <a:defRPr/>
              </a:pPr>
              <a:t>9</a:t>
            </a:fld>
            <a:endParaRPr lang="fr-FR"/>
          </a:p>
        </p:txBody>
      </p:sp>
    </p:spTree>
    <p:extLst>
      <p:ext uri="{BB962C8B-B14F-4D97-AF65-F5344CB8AC3E}">
        <p14:creationId xmlns:p14="http://schemas.microsoft.com/office/powerpoint/2010/main" val="2538172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24.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pixelis/Desktop/pour%20masque%20PPT/COUV_PPT_01_OK.png" TargetMode="External"/><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file://localhost/Users/pixelis/Desktop/pour%20masque%20PPT/marianne-cartouche.wmf" TargetMode="External"/><Relationship Id="rId4" Type="http://schemas.openxmlformats.org/officeDocument/2006/relationships/image" Target="../media/image2.wmf"/></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pixelis/Desktop/pour%20masque%20PPT/SLIDE_PPT_v1_OK.png" TargetMode="Externa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file://localhost/Users/pixelis/Desktop/pour%20masque%20PPT/SLIDE_PPT_v2_OK.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pour%20masque%20PPT/SLIDE_PPT_v2_OK.pn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dirty="0"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stretch>
            <a:fillRect/>
          </a:stretch>
        </p:blipFill>
        <p:spPr>
          <a:xfrm>
            <a:off x="8166956" y="6085412"/>
            <a:ext cx="582488" cy="39158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4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0917A99D-E181-4729-9CCB-83E695F44C99}" type="slidenum">
              <a:rPr lang="en-US"/>
              <a:pPr/>
              <a:t>‹N°›</a:t>
            </a:fld>
            <a:endParaRPr lang="en-US"/>
          </a:p>
        </p:txBody>
      </p:sp>
    </p:spTree>
    <p:extLst>
      <p:ext uri="{BB962C8B-B14F-4D97-AF65-F5344CB8AC3E}">
        <p14:creationId xmlns:p14="http://schemas.microsoft.com/office/powerpoint/2010/main" val="3649618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11FDEDB1-1B1E-4E3C-A898-C453334F9513}" type="datetimeFigureOut">
              <a:rPr lang="en-US" smtClean="0"/>
              <a:t>12/28/2015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FAC4D59-EDC2-4491-99AE-50021792B966}" type="slidenum">
              <a:rPr lang="en-US" smtClean="0"/>
              <a:t>‹N°›</a:t>
            </a:fld>
            <a:endParaRPr lang="en-US"/>
          </a:p>
        </p:txBody>
      </p:sp>
    </p:spTree>
    <p:extLst>
      <p:ext uri="{BB962C8B-B14F-4D97-AF65-F5344CB8AC3E}">
        <p14:creationId xmlns:p14="http://schemas.microsoft.com/office/powerpoint/2010/main" val="289899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BD18703-3CDE-4FD4-91B7-9B9B4D2C0E86}" type="datetimeFigureOut">
              <a:rPr lang="fr-FR" smtClean="0"/>
              <a:t>28/12/2015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8D2B22-7D54-40E6-A776-BC035420D245}" type="slidenum">
              <a:rPr lang="fr-FR" smtClean="0"/>
              <a:t>‹N°›</a:t>
            </a:fld>
            <a:endParaRPr lang="fr-FR"/>
          </a:p>
        </p:txBody>
      </p:sp>
    </p:spTree>
    <p:extLst>
      <p:ext uri="{BB962C8B-B14F-4D97-AF65-F5344CB8AC3E}">
        <p14:creationId xmlns:p14="http://schemas.microsoft.com/office/powerpoint/2010/main" val="3605703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2023927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420174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13359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44462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144773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61129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1894921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3"/>
          <p:cNvSpPr>
            <a:spLocks noGrp="1"/>
          </p:cNvSpPr>
          <p:nvPr>
            <p:ph type="sldNum" sz="quarter" idx="10"/>
          </p:nvPr>
        </p:nvSpPr>
        <p:spPr/>
        <p:txBody>
          <a:bodyPr/>
          <a:lstStyle>
            <a:lvl1pPr>
              <a:defRPr/>
            </a:lvl1pPr>
          </a:lstStyle>
          <a:p>
            <a:fld id="{0917A99D-E181-4729-9CCB-83E695F44C99}" type="slidenum">
              <a:rPr lang="en-US">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33184865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0836D-3979-489A-A2FC-C91D92CB4545}" type="datetimeFigureOut">
              <a:rPr lang="fr-FR" smtClean="0">
                <a:solidFill>
                  <a:prstClr val="black">
                    <a:tint val="75000"/>
                  </a:prstClr>
                </a:solidFill>
              </a:rPr>
              <a:pPr/>
              <a:t>28/12/2015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A00A2D4-0BD2-412A-B3E7-01C1D538682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274340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2852501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453138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23552473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10369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436644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22057087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342843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9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0836D-3979-489A-A2FC-C91D92CB4545}" type="datetimeFigureOut">
              <a:rPr lang="fr-FR" smtClean="0">
                <a:solidFill>
                  <a:prstClr val="black">
                    <a:tint val="75000"/>
                  </a:prstClr>
                </a:solidFill>
              </a:rPr>
              <a:pPr/>
              <a:t>28/12/2015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A00A2D4-0BD2-412A-B3E7-01C1D538682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38624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apositive de titre ANAP">
    <p:spTree>
      <p:nvGrpSpPr>
        <p:cNvPr id="1" name=""/>
        <p:cNvGrpSpPr/>
        <p:nvPr/>
      </p:nvGrpSpPr>
      <p:grpSpPr>
        <a:xfrm>
          <a:off x="0" y="0"/>
          <a:ext cx="0" cy="0"/>
          <a:chOff x="0" y="0"/>
          <a:chExt cx="0" cy="0"/>
        </a:xfrm>
      </p:grpSpPr>
      <p:pic>
        <p:nvPicPr>
          <p:cNvPr id="7" name="COUV_PPT_01_OK.png" descr="/Users/pixelis/Desktop/pour masque PPT/COUV_PPT_01_OK.png"/>
          <p:cNvPicPr>
            <a:picLocks noChangeAspect="1"/>
          </p:cNvPicPr>
          <p:nvPr userDrawn="1"/>
        </p:nvPicPr>
        <p:blipFill>
          <a:blip r:embed="rId2" r:link="rId3" cstate="screen"/>
          <a:stretch>
            <a:fillRect/>
          </a:stretch>
        </p:blipFill>
        <p:spPr>
          <a:xfrm>
            <a:off x="756" y="0"/>
            <a:ext cx="9143244" cy="6857433"/>
          </a:xfrm>
          <a:prstGeom prst="rect">
            <a:avLst/>
          </a:prstGeom>
        </p:spPr>
      </p:pic>
      <p:sp>
        <p:nvSpPr>
          <p:cNvPr id="2" name="Titre 1"/>
          <p:cNvSpPr>
            <a:spLocks noGrp="1"/>
          </p:cNvSpPr>
          <p:nvPr>
            <p:ph type="ctrTitle"/>
          </p:nvPr>
        </p:nvSpPr>
        <p:spPr>
          <a:xfrm>
            <a:off x="685800" y="2130425"/>
            <a:ext cx="7772400" cy="1470025"/>
          </a:xfrm>
          <a:prstGeom prst="rect">
            <a:avLst/>
          </a:prstGeom>
        </p:spPr>
        <p:txBody>
          <a:bodyPr>
            <a:normAutofit/>
          </a:bodyPr>
          <a:lstStyle>
            <a:lvl1pPr algn="l">
              <a:spcAft>
                <a:spcPts val="3600"/>
              </a:spcAft>
              <a:defRPr sz="3200" b="1" i="0" cap="all">
                <a:solidFill>
                  <a:schemeClr val="bg1"/>
                </a:solidFill>
                <a:latin typeface="Arial"/>
                <a:cs typeface="Arial"/>
              </a:defRPr>
            </a:lvl1pPr>
          </a:lstStyle>
          <a:p>
            <a:r>
              <a:rPr lang="fr-FR" smtClean="0"/>
              <a:t>Modifiez le style du titre</a:t>
            </a:r>
            <a:endParaRPr lang="fr-FR" dirty="0"/>
          </a:p>
        </p:txBody>
      </p:sp>
      <p:sp>
        <p:nvSpPr>
          <p:cNvPr id="3" name="Sous-titre 2"/>
          <p:cNvSpPr>
            <a:spLocks noGrp="1"/>
          </p:cNvSpPr>
          <p:nvPr>
            <p:ph type="subTitle" idx="1"/>
          </p:nvPr>
        </p:nvSpPr>
        <p:spPr>
          <a:xfrm>
            <a:off x="685800" y="3778160"/>
            <a:ext cx="7772400" cy="457200"/>
          </a:xfrm>
          <a:prstGeom prst="rect">
            <a:avLst/>
          </a:prstGeom>
        </p:spPr>
        <p:txBody>
          <a:bodyPr wrap="none">
            <a:normAutofit/>
          </a:bodyPr>
          <a:lstStyle>
            <a:lvl1pPr marL="0" indent="0" algn="l">
              <a:buNone/>
              <a:defRPr sz="18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smtClean="0"/>
          </a:p>
        </p:txBody>
      </p:sp>
      <p:sp>
        <p:nvSpPr>
          <p:cNvPr id="9" name="ZoneTexte 8"/>
          <p:cNvSpPr txBox="1"/>
          <p:nvPr userDrawn="1"/>
        </p:nvSpPr>
        <p:spPr>
          <a:xfrm>
            <a:off x="184195" y="6176616"/>
            <a:ext cx="2514600" cy="461665"/>
          </a:xfrm>
          <a:prstGeom prst="rect">
            <a:avLst/>
          </a:prstGeom>
          <a:noFill/>
        </p:spPr>
        <p:txBody>
          <a:bodyPr wrap="square" rtlCol="0">
            <a:spAutoFit/>
          </a:bodyPr>
          <a:lstStyle/>
          <a:p>
            <a:pPr defTabSz="457200" fontAlgn="auto">
              <a:spcBef>
                <a:spcPts val="0"/>
              </a:spcBef>
              <a:spcAft>
                <a:spcPts val="0"/>
              </a:spcAft>
              <a:defRPr/>
            </a:pPr>
            <a:r>
              <a:rPr lang="fr-FR" sz="800" smtClean="0">
                <a:solidFill>
                  <a:srgbClr val="FFFFFF"/>
                </a:solidFill>
                <a:latin typeface="Arial"/>
                <a:cs typeface="Arial"/>
              </a:rPr>
              <a:t>Agence Nationale d’Appui à la Performance </a:t>
            </a:r>
            <a:br>
              <a:rPr lang="fr-FR" sz="800" smtClean="0">
                <a:solidFill>
                  <a:srgbClr val="FFFFFF"/>
                </a:solidFill>
                <a:latin typeface="Arial"/>
                <a:cs typeface="Arial"/>
              </a:rPr>
            </a:br>
            <a:r>
              <a:rPr lang="fr-FR" sz="800" smtClean="0">
                <a:solidFill>
                  <a:srgbClr val="FFFFFF"/>
                </a:solidFill>
                <a:latin typeface="Arial"/>
                <a:cs typeface="Arial"/>
              </a:rPr>
              <a:t>des établissements de santé et médico-sociaux</a:t>
            </a:r>
          </a:p>
          <a:p>
            <a:endParaRPr lang="fr-FR" sz="800">
              <a:solidFill>
                <a:srgbClr val="FFFFFF"/>
              </a:solidFill>
              <a:latin typeface="Arial"/>
              <a:cs typeface="Arial"/>
            </a:endParaRPr>
          </a:p>
        </p:txBody>
      </p:sp>
      <p:pic>
        <p:nvPicPr>
          <p:cNvPr id="10" name="marianne-cartouche.wmf" descr="/Users/pixelis/Desktop/pour masque PPT/marianne-cartouche.wmf"/>
          <p:cNvPicPr>
            <a:picLocks noChangeAspect="1"/>
          </p:cNvPicPr>
          <p:nvPr userDrawn="1"/>
        </p:nvPicPr>
        <p:blipFill>
          <a:blip r:embed="rId4" r:link="rId5" cstate="screen"/>
          <a:stretch>
            <a:fillRect/>
          </a:stretch>
        </p:blipFill>
        <p:spPr>
          <a:xfrm>
            <a:off x="8166956" y="6085412"/>
            <a:ext cx="582488" cy="391588"/>
          </a:xfrm>
          <a:prstGeom prst="rect">
            <a:avLst/>
          </a:prstGeom>
        </p:spPr>
      </p:pic>
    </p:spTree>
    <p:extLst>
      <p:ext uri="{BB962C8B-B14F-4D97-AF65-F5344CB8AC3E}">
        <p14:creationId xmlns:p14="http://schemas.microsoft.com/office/powerpoint/2010/main" val="758790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courante ANAP V1">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8" name="Espace réservé du contenu 7"/>
          <p:cNvSpPr>
            <a:spLocks noGrp="1"/>
          </p:cNvSpPr>
          <p:nvPr>
            <p:ph sz="quarter" idx="13"/>
          </p:nvPr>
        </p:nvSpPr>
        <p:spPr>
          <a:xfrm>
            <a:off x="2209800" y="1447800"/>
            <a:ext cx="6705600" cy="4846674"/>
          </a:xfrm>
          <a:prstGeom prst="rect">
            <a:avLst/>
          </a:prstGeom>
        </p:spPr>
        <p:txBody>
          <a:bodyPr>
            <a:noAutofit/>
          </a:bodyPr>
          <a:lstStyle>
            <a:lvl1pPr marL="177800" indent="-177800">
              <a:buSzPct val="100000"/>
              <a:defRPr lang="fr-FR" sz="1600" b="1" i="0" kern="1200" dirty="0" smtClean="0">
                <a:solidFill>
                  <a:srgbClr val="02375E"/>
                </a:solidFill>
                <a:latin typeface="Arial"/>
                <a:ea typeface="+mn-ea"/>
                <a:cs typeface="Arial"/>
              </a:defRPr>
            </a:lvl1pPr>
            <a:lvl2pPr marL="541338" indent="-185738">
              <a:buSzPct val="100000"/>
              <a:buFont typeface="Arial" pitchFamily="34" charset="0"/>
              <a:buChar char="−"/>
              <a:tabLst>
                <a:tab pos="541338" algn="l"/>
              </a:tabLst>
              <a:defRPr sz="1400">
                <a:solidFill>
                  <a:srgbClr val="02375E"/>
                </a:solidFill>
                <a:latin typeface="Arial"/>
                <a:cs typeface="Arial"/>
              </a:defRPr>
            </a:lvl2pPr>
            <a:lvl3pPr marL="71596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3736630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vide anap verti">
    <p:spTree>
      <p:nvGrpSpPr>
        <p:cNvPr id="1" name=""/>
        <p:cNvGrpSpPr/>
        <p:nvPr/>
      </p:nvGrpSpPr>
      <p:grpSpPr>
        <a:xfrm>
          <a:off x="0" y="0"/>
          <a:ext cx="0" cy="0"/>
          <a:chOff x="0" y="0"/>
          <a:chExt cx="0" cy="0"/>
        </a:xfrm>
      </p:grpSpPr>
      <p:pic>
        <p:nvPicPr>
          <p:cNvPr id="6" name="SLIDE_PPT_v1_OK.png" descr="/Users/pixelis/Desktop/pour masque PPT/SLIDE_PPT_v1_OK.png"/>
          <p:cNvPicPr>
            <a:picLocks noChangeAspect="1"/>
          </p:cNvPicPr>
          <p:nvPr userDrawn="1"/>
        </p:nvPicPr>
        <p:blipFill>
          <a:blip r:embed="rId2" r:link="rId3" cstate="screen"/>
          <a:stretch>
            <a:fillRect/>
          </a:stretch>
        </p:blipFill>
        <p:spPr>
          <a:xfrm>
            <a:off x="0" y="0"/>
            <a:ext cx="2944125" cy="6857433"/>
          </a:xfrm>
          <a:prstGeom prst="rect">
            <a:avLst/>
          </a:prstGeom>
        </p:spPr>
      </p:pic>
      <p:sp>
        <p:nvSpPr>
          <p:cNvPr id="2" name="Titre 1"/>
          <p:cNvSpPr>
            <a:spLocks noGrp="1"/>
          </p:cNvSpPr>
          <p:nvPr>
            <p:ph type="title" hasCustomPrompt="1"/>
          </p:nvPr>
        </p:nvSpPr>
        <p:spPr>
          <a:xfrm>
            <a:off x="2387224" y="228600"/>
            <a:ext cx="6705600" cy="628632"/>
          </a:xfrm>
          <a:prstGeom prst="rect">
            <a:avLst/>
          </a:prstGeom>
        </p:spPr>
        <p:txBody>
          <a:bodyPr wrap="none">
            <a:normAutofit/>
          </a:bodyPr>
          <a:lstStyle>
            <a:lvl1pPr algn="l">
              <a:defRPr sz="2000" b="1" i="0">
                <a:latin typeface="Arial"/>
                <a:cs typeface="Arial"/>
              </a:defRPr>
            </a:lvl1pPr>
          </a:lstStyle>
          <a:p>
            <a:r>
              <a:rPr lang="fr-FR" dirty="0" smtClean="0"/>
              <a:t>Cliquez et modifiez le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1105744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681451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82192639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a:solidFill>
                <a:srgbClr val="36616C"/>
              </a:solidFill>
            </a:endParaRPr>
          </a:p>
        </p:txBody>
      </p:sp>
    </p:spTree>
    <p:extLst>
      <p:ext uri="{BB962C8B-B14F-4D97-AF65-F5344CB8AC3E}">
        <p14:creationId xmlns:p14="http://schemas.microsoft.com/office/powerpoint/2010/main" val="35209801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a:defRPr/>
            </a:pPr>
            <a:fld id="{4EDA1829-6B1F-AC4A-A852-D4F5C95A9EF4}" type="slidenum">
              <a:rPr lang="fr-FR" sz="1000" smtClean="0">
                <a:solidFill>
                  <a:srgbClr val="36616C"/>
                </a:solidFill>
              </a:rPr>
              <a:pPr>
                <a:defRPr/>
              </a:pPr>
              <a:t>‹N°›</a:t>
            </a:fld>
            <a:endParaRPr lang="fr-FR" sz="1000">
              <a:solidFill>
                <a:srgbClr val="36616C"/>
              </a:solidFill>
            </a:endParaRPr>
          </a:p>
        </p:txBody>
      </p:sp>
    </p:spTree>
    <p:extLst>
      <p:ext uri="{BB962C8B-B14F-4D97-AF65-F5344CB8AC3E}">
        <p14:creationId xmlns:p14="http://schemas.microsoft.com/office/powerpoint/2010/main" val="30227064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cstate="screen"/>
          <a:srcRect/>
          <a:stretch>
            <a:fillRect/>
          </a:stretch>
        </p:blipFill>
        <p:spPr bwMode="auto">
          <a:xfrm>
            <a:off x="0" y="0"/>
            <a:ext cx="9144000" cy="963613"/>
          </a:xfrm>
          <a:prstGeom prst="rect">
            <a:avLst/>
          </a:prstGeom>
          <a:noFill/>
          <a:ln w="9525">
            <a:noFill/>
            <a:miter lim="800000"/>
            <a:headEnd/>
            <a:tailEnd/>
          </a:ln>
        </p:spPr>
      </p:pic>
      <p:sp>
        <p:nvSpPr>
          <p:cNvPr id="10" name="Titre 1"/>
          <p:cNvSpPr>
            <a:spLocks noGrp="1"/>
          </p:cNvSpPr>
          <p:nvPr>
            <p:ph type="title"/>
          </p:nvPr>
        </p:nvSpPr>
        <p:spPr>
          <a:xfrm>
            <a:off x="184194" y="838200"/>
            <a:ext cx="8731205" cy="1143000"/>
          </a:xfrm>
          <a:prstGeom prst="rect">
            <a:avLst/>
          </a:prstGeom>
        </p:spPr>
        <p:txBody>
          <a:bodyPr wrap="none">
            <a:noAutofit/>
          </a:bodyPr>
          <a:lstStyle>
            <a:lvl1pPr algn="l">
              <a:defRPr sz="3800" b="1" i="0">
                <a:latin typeface="Arial"/>
                <a:cs typeface="Arial"/>
              </a:defRPr>
            </a:lvl1pPr>
          </a:lstStyle>
          <a:p>
            <a:r>
              <a:rPr lang="fr-FR" dirty="0" smtClean="0"/>
              <a:t>Cliquez et modifiez le titre</a:t>
            </a:r>
            <a:endParaRPr lang="fr-FR" dirty="0"/>
          </a:p>
        </p:txBody>
      </p:sp>
      <p:sp>
        <p:nvSpPr>
          <p:cNvPr id="11" name="Espace réservé du contenu 7"/>
          <p:cNvSpPr>
            <a:spLocks noGrp="1"/>
          </p:cNvSpPr>
          <p:nvPr>
            <p:ph sz="quarter" idx="13"/>
          </p:nvPr>
        </p:nvSpPr>
        <p:spPr>
          <a:xfrm>
            <a:off x="184194" y="2057400"/>
            <a:ext cx="8731205" cy="1371600"/>
          </a:xfrm>
          <a:prstGeom prst="rect">
            <a:avLst/>
          </a:prstGeom>
        </p:spPr>
        <p:txBody>
          <a:bodyPr>
            <a:noAutofit/>
          </a:bodyPr>
          <a:lstStyle>
            <a:lvl1pPr marL="177800" indent="-177800">
              <a:buSzPct val="100000"/>
              <a:defRPr sz="1600" b="1" i="0">
                <a:solidFill>
                  <a:srgbClr val="D1003B"/>
                </a:solidFill>
                <a:latin typeface="Arial"/>
                <a:cs typeface="Arial"/>
              </a:defRPr>
            </a:lvl1pPr>
            <a:lvl2pPr marL="541338" indent="-185738">
              <a:buSzPct val="100000"/>
              <a:buFont typeface="Arial"/>
              <a:buChar char="•"/>
              <a:tabLst>
                <a:tab pos="541338" algn="l"/>
              </a:tabLst>
              <a:defRPr sz="1400">
                <a:latin typeface="Arial"/>
                <a:cs typeface="Arial"/>
              </a:defRPr>
            </a:lvl2pPr>
            <a:lvl3pPr marL="715963" indent="-174625">
              <a:buSzPct val="100000"/>
              <a:buFont typeface="Arial"/>
              <a:buChar char="•"/>
              <a:defRPr sz="1400">
                <a:latin typeface="Arial"/>
                <a:cs typeface="Arial"/>
              </a:defRPr>
            </a:lvl3pPr>
            <a:lvl4pPr marL="896938" indent="-177800">
              <a:buSzPct val="100000"/>
              <a:buFont typeface="Arial"/>
              <a:buChar char="•"/>
              <a:defRPr sz="1400">
                <a:latin typeface="Arial"/>
                <a:cs typeface="Arial"/>
              </a:defRPr>
            </a:lvl4pPr>
            <a:lvl5pPr marL="1074738" indent="-177800">
              <a:buSzPct val="100000"/>
              <a:buFont typeface="Arial"/>
              <a:buChar char="•"/>
              <a:defRPr sz="1400">
                <a:latin typeface="Arial"/>
                <a:cs typeface="Aria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e la date 2"/>
          <p:cNvSpPr>
            <a:spLocks noGrp="1"/>
          </p:cNvSpPr>
          <p:nvPr>
            <p:ph type="dt" sz="half" idx="14"/>
          </p:nvPr>
        </p:nvSpPr>
        <p:spPr>
          <a:xfrm>
            <a:off x="184150" y="6299200"/>
            <a:ext cx="1416050" cy="365125"/>
          </a:xfrm>
        </p:spPr>
        <p:txBody>
          <a:bodyPr/>
          <a:lstStyle>
            <a:lvl1pPr>
              <a:defRPr sz="800">
                <a:solidFill>
                  <a:srgbClr val="000000"/>
                </a:solidFill>
                <a:latin typeface="Arial"/>
                <a:cs typeface="Arial"/>
              </a:defRPr>
            </a:lvl1pPr>
          </a:lstStyle>
          <a:p>
            <a:pPr>
              <a:defRPr/>
            </a:pPr>
            <a:fld id="{7058D7B5-E7E3-4A9A-ADED-CFDB4D1CE9E7}" type="datetime3">
              <a:rPr lang="fr-FR"/>
              <a:pPr>
                <a:defRPr/>
              </a:pPr>
              <a:t>28.12.15</a:t>
            </a:fld>
            <a:endParaRPr lang="fr-FR" dirty="0"/>
          </a:p>
        </p:txBody>
      </p:sp>
      <p:sp>
        <p:nvSpPr>
          <p:cNvPr id="7" name="Espace réservé du numéro de diapositive 4"/>
          <p:cNvSpPr>
            <a:spLocks noGrp="1"/>
          </p:cNvSpPr>
          <p:nvPr>
            <p:ph type="sldNum" sz="quarter" idx="15"/>
          </p:nvPr>
        </p:nvSpPr>
        <p:spPr>
          <a:xfrm>
            <a:off x="7848600" y="6299200"/>
            <a:ext cx="1066800" cy="365125"/>
          </a:xfrm>
        </p:spPr>
        <p:txBody>
          <a:bodyPr/>
          <a:lstStyle>
            <a:lvl1pPr>
              <a:defRPr sz="800">
                <a:solidFill>
                  <a:schemeClr val="tx1"/>
                </a:solidFill>
                <a:latin typeface="Arial"/>
                <a:cs typeface="Arial"/>
              </a:defRPr>
            </a:lvl1pPr>
          </a:lstStyle>
          <a:p>
            <a:pPr>
              <a:defRPr/>
            </a:pPr>
            <a:fld id="{836B0F43-C37A-424D-B6A5-B0496F1EED66}" type="slidenum">
              <a:rPr lang="fr-FR">
                <a:solidFill>
                  <a:prstClr val="black"/>
                </a:solidFill>
              </a:rPr>
              <a:pPr>
                <a:defRPr/>
              </a:pPr>
              <a:t>‹N°›</a:t>
            </a:fld>
            <a:endParaRPr lang="fr-FR" dirty="0">
              <a:solidFill>
                <a:prstClr val="black"/>
              </a:solidFill>
            </a:endParaRPr>
          </a:p>
        </p:txBody>
      </p:sp>
      <p:sp>
        <p:nvSpPr>
          <p:cNvPr id="8" name="Espace réservé du pied de page 12"/>
          <p:cNvSpPr>
            <a:spLocks noGrp="1"/>
          </p:cNvSpPr>
          <p:nvPr>
            <p:ph type="ftr" sz="quarter" idx="16"/>
          </p:nvPr>
        </p:nvSpPr>
        <p:spPr>
          <a:xfrm>
            <a:off x="2209800" y="6299200"/>
            <a:ext cx="5486400" cy="365125"/>
          </a:xfrm>
        </p:spPr>
        <p:txBody>
          <a:bodyPr/>
          <a:lstStyle>
            <a:lvl1pPr algn="l">
              <a:defRPr sz="800">
                <a:solidFill>
                  <a:srgbClr val="000000"/>
                </a:solidFill>
                <a:latin typeface="Arial"/>
                <a:cs typeface="Arial"/>
              </a:defRPr>
            </a:lvl1pPr>
          </a:lstStyle>
          <a:p>
            <a:pPr>
              <a:defRPr/>
            </a:pPr>
            <a:r>
              <a:rPr lang="fr-FR"/>
              <a:t>titre du document</a:t>
            </a:r>
          </a:p>
        </p:txBody>
      </p:sp>
    </p:spTree>
    <p:extLst>
      <p:ext uri="{BB962C8B-B14F-4D97-AF65-F5344CB8AC3E}">
        <p14:creationId xmlns:p14="http://schemas.microsoft.com/office/powerpoint/2010/main" val="22127765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80836D-3979-489A-A2FC-C91D92CB4545}" type="datetimeFigureOut">
              <a:rPr lang="fr-FR" smtClean="0">
                <a:solidFill>
                  <a:prstClr val="black">
                    <a:tint val="75000"/>
                  </a:prstClr>
                </a:solidFill>
              </a:rPr>
              <a:pPr/>
              <a:t>28/12/2015</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A00A2D4-0BD2-412A-B3E7-01C1D5386824}"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24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87300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3384644"/>
            <a:ext cx="8730000" cy="3099715"/>
          </a:xfrm>
          <a:prstGeom prst="rect">
            <a:avLst/>
          </a:prstGeom>
        </p:spPr>
        <p:txBody>
          <a:bodyPr>
            <a:noAutofit/>
          </a:bodyPr>
          <a:lstStyle>
            <a:lvl1pPr marL="273050" indent="-177800">
              <a:buSzPct val="100000"/>
              <a:buFont typeface="Arial" pitchFamily="34" charset="0"/>
              <a:buChar char="•"/>
              <a:defRPr lang="fr-FR" sz="20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2000">
                <a:solidFill>
                  <a:srgbClr val="02375E"/>
                </a:solidFill>
                <a:latin typeface="Arial"/>
                <a:cs typeface="Arial"/>
              </a:defRPr>
            </a:lvl2pPr>
            <a:lvl3pPr marL="811213" indent="-174625">
              <a:buSzPct val="100000"/>
              <a:buFont typeface="Wingdings" pitchFamily="2" charset="2"/>
              <a:buChar char="ü"/>
              <a:defRPr lang="fr-FR" sz="1800" kern="1200" dirty="0" smtClean="0">
                <a:solidFill>
                  <a:srgbClr val="02375E"/>
                </a:solidFill>
                <a:latin typeface="Arial"/>
                <a:ea typeface="+mn-ea"/>
                <a:cs typeface="Arial"/>
              </a:defRPr>
            </a:lvl3pPr>
            <a:lvl4pPr marL="896938" indent="-177800">
              <a:buSzPct val="100000"/>
              <a:buFont typeface="Arial"/>
              <a:buChar char="•"/>
              <a:defRPr lang="fr-FR" sz="1800" kern="1200" dirty="0" smtClean="0">
                <a:solidFill>
                  <a:srgbClr val="02375E"/>
                </a:solidFill>
                <a:latin typeface="Arial"/>
                <a:ea typeface="+mn-ea"/>
                <a:cs typeface="Arial"/>
              </a:defRPr>
            </a:lvl4pPr>
            <a:lvl5pPr marL="1074738" indent="-177800">
              <a:buSzPct val="100000"/>
              <a:buFont typeface="Arial"/>
              <a:buChar char="•"/>
              <a:defRPr lang="fr-FR" sz="1800" kern="1200" dirty="0">
                <a:solidFill>
                  <a:srgbClr val="02375E"/>
                </a:solidFill>
                <a:latin typeface="Arial"/>
                <a:ea typeface="+mn-ea"/>
                <a:cs typeface="Aria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159746" name="Picture 2" descr="http://nflbook.files.wordpress.com/2011/05/quizz.png"/>
          <p:cNvPicPr>
            <a:picLocks noChangeAspect="1" noChangeArrowheads="1"/>
          </p:cNvPicPr>
          <p:nvPr userDrawn="1"/>
        </p:nvPicPr>
        <p:blipFill>
          <a:blip r:embed="rId4" cstate="print"/>
          <a:srcRect/>
          <a:stretch>
            <a:fillRect/>
          </a:stretch>
        </p:blipFill>
        <p:spPr bwMode="auto">
          <a:xfrm>
            <a:off x="0" y="658458"/>
            <a:ext cx="3238500" cy="2676525"/>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lide courante ANAP v2">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sp>
        <p:nvSpPr>
          <p:cNvPr id="6"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
        <p:nvSpPr>
          <p:cNvPr id="7" name="Espace réservé du contenu 7"/>
          <p:cNvSpPr>
            <a:spLocks noGrp="1"/>
          </p:cNvSpPr>
          <p:nvPr>
            <p:ph sz="quarter" idx="13"/>
          </p:nvPr>
        </p:nvSpPr>
        <p:spPr>
          <a:xfrm>
            <a:off x="2809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Espace réservé du contenu 7"/>
          <p:cNvSpPr>
            <a:spLocks noGrp="1"/>
          </p:cNvSpPr>
          <p:nvPr>
            <p:ph sz="quarter" idx="14"/>
          </p:nvPr>
        </p:nvSpPr>
        <p:spPr>
          <a:xfrm>
            <a:off x="4881772" y="1379560"/>
            <a:ext cx="4129200" cy="5104800"/>
          </a:xfrm>
          <a:prstGeom prst="rect">
            <a:avLst/>
          </a:prstGeom>
        </p:spPr>
        <p:txBody>
          <a:bodyPr>
            <a:noAutofit/>
          </a:bodyPr>
          <a:lstStyle>
            <a:lvl1pPr marL="273050" indent="-177800">
              <a:buSzPct val="100000"/>
              <a:buFont typeface="Arial" pitchFamily="34" charset="0"/>
              <a:buChar char="•"/>
              <a:defRPr lang="fr-FR" sz="1600" b="1" i="0" kern="1200" dirty="0" smtClean="0">
                <a:solidFill>
                  <a:srgbClr val="02375E"/>
                </a:solidFill>
                <a:latin typeface="Arial"/>
                <a:ea typeface="+mn-ea"/>
                <a:cs typeface="Arial"/>
              </a:defRPr>
            </a:lvl1pPr>
            <a:lvl2pPr marL="622300" indent="-185738">
              <a:buSzPct val="100000"/>
              <a:buFont typeface="Arial" pitchFamily="34" charset="0"/>
              <a:buChar char="−"/>
              <a:tabLst>
                <a:tab pos="627063" algn="l"/>
              </a:tabLst>
              <a:defRPr sz="1400">
                <a:solidFill>
                  <a:srgbClr val="02375E"/>
                </a:solidFill>
                <a:latin typeface="Arial"/>
                <a:cs typeface="Arial"/>
              </a:defRPr>
            </a:lvl2pPr>
            <a:lvl3pPr marL="811213" indent="-174625">
              <a:buSzPct val="100000"/>
              <a:buFont typeface="Wingdings" pitchFamily="2" charset="2"/>
              <a:buChar char="ü"/>
              <a:defRPr lang="fr-FR" sz="1400" kern="1200" dirty="0" smtClean="0">
                <a:solidFill>
                  <a:srgbClr val="02375E"/>
                </a:solidFill>
                <a:latin typeface="Arial"/>
                <a:ea typeface="+mn-ea"/>
                <a:cs typeface="Arial"/>
              </a:defRPr>
            </a:lvl3pPr>
            <a:lvl4pPr marL="896938" indent="-177800">
              <a:buSzPct val="100000"/>
              <a:buFont typeface="Arial"/>
              <a:buChar char="•"/>
              <a:defRPr lang="fr-FR" sz="1400" kern="1200" dirty="0" smtClean="0">
                <a:solidFill>
                  <a:srgbClr val="02375E"/>
                </a:solidFill>
                <a:latin typeface="Arial"/>
                <a:ea typeface="+mn-ea"/>
                <a:cs typeface="Arial"/>
              </a:defRPr>
            </a:lvl4pPr>
            <a:lvl5pPr marL="1074738" indent="-177800">
              <a:buSzPct val="100000"/>
              <a:buFont typeface="Arial"/>
              <a:buChar char="•"/>
              <a:defRPr lang="fr-FR" sz="1400" kern="1200" dirty="0">
                <a:solidFill>
                  <a:srgbClr val="02375E"/>
                </a:solidFill>
                <a:latin typeface="Arial"/>
                <a:ea typeface="+mn-ea"/>
                <a:cs typeface="Aria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anap">
    <p:spTree>
      <p:nvGrpSpPr>
        <p:cNvPr id="1" name=""/>
        <p:cNvGrpSpPr/>
        <p:nvPr/>
      </p:nvGrpSpPr>
      <p:grpSpPr>
        <a:xfrm>
          <a:off x="0" y="0"/>
          <a:ext cx="0" cy="0"/>
          <a:chOff x="0" y="0"/>
          <a:chExt cx="0" cy="0"/>
        </a:xfrm>
      </p:grpSpPr>
      <p:pic>
        <p:nvPicPr>
          <p:cNvPr id="9" name="SLIDE_PPT_v2_OK.png" descr="/Users/pixelis/Desktop/pour masque PPT/SLIDE_PPT_v2_OK.png"/>
          <p:cNvPicPr>
            <a:picLocks noChangeAspect="1"/>
          </p:cNvPicPr>
          <p:nvPr userDrawn="1"/>
        </p:nvPicPr>
        <p:blipFill>
          <a:blip r:embed="rId2" r:link="rId3" cstate="screen"/>
          <a:srcRect/>
          <a:stretch>
            <a:fillRect/>
          </a:stretch>
        </p:blipFill>
        <p:spPr>
          <a:xfrm>
            <a:off x="378" y="85059"/>
            <a:ext cx="9143244" cy="616686"/>
          </a:xfrm>
          <a:prstGeom prst="rect">
            <a:avLst/>
          </a:prstGeom>
        </p:spPr>
      </p:pic>
      <p:sp>
        <p:nvSpPr>
          <p:cNvPr id="10" name="Titre 1"/>
          <p:cNvSpPr>
            <a:spLocks noGrp="1"/>
          </p:cNvSpPr>
          <p:nvPr>
            <p:ph type="title"/>
          </p:nvPr>
        </p:nvSpPr>
        <p:spPr>
          <a:xfrm>
            <a:off x="280972" y="709016"/>
            <a:ext cx="8730000" cy="447660"/>
          </a:xfrm>
          <a:prstGeom prst="rect">
            <a:avLst/>
          </a:prstGeom>
        </p:spPr>
        <p:txBody>
          <a:bodyPr wrap="none">
            <a:normAutofit/>
          </a:bodyPr>
          <a:lstStyle>
            <a:lvl1pPr algn="l">
              <a:defRPr sz="2000" b="1" i="0">
                <a:latin typeface="Arial"/>
                <a:cs typeface="Arial"/>
              </a:defRPr>
            </a:lvl1pPr>
          </a:lstStyle>
          <a:p>
            <a:r>
              <a:rPr lang="fr-FR" dirty="0" smtClean="0"/>
              <a:t>Modifiez le style du titre</a:t>
            </a:r>
            <a:endParaRPr lang="fr-FR" dirty="0"/>
          </a:p>
        </p:txBody>
      </p:sp>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9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seul anap">
    <p:spTree>
      <p:nvGrpSpPr>
        <p:cNvPr id="1" name=""/>
        <p:cNvGrpSpPr/>
        <p:nvPr/>
      </p:nvGrpSpPr>
      <p:grpSpPr>
        <a:xfrm>
          <a:off x="0" y="0"/>
          <a:ext cx="0" cy="0"/>
          <a:chOff x="0" y="0"/>
          <a:chExt cx="0" cy="0"/>
        </a:xfrm>
      </p:grpSpPr>
      <p:sp>
        <p:nvSpPr>
          <p:cNvPr id="10" name="Titre 1"/>
          <p:cNvSpPr>
            <a:spLocks noGrp="1"/>
          </p:cNvSpPr>
          <p:nvPr>
            <p:ph type="title"/>
          </p:nvPr>
        </p:nvSpPr>
        <p:spPr>
          <a:xfrm>
            <a:off x="963372" y="40264"/>
            <a:ext cx="8028000" cy="447660"/>
          </a:xfrm>
          <a:prstGeom prst="rect">
            <a:avLst/>
          </a:prstGeom>
        </p:spPr>
        <p:txBody>
          <a:bodyPr wrap="none">
            <a:normAutofit/>
          </a:bodyPr>
          <a:lstStyle>
            <a:lvl1pPr algn="l">
              <a:defRPr sz="2000" b="1" i="0">
                <a:latin typeface="Arial"/>
                <a:cs typeface="Arial"/>
              </a:defRPr>
            </a:lvl1pPr>
          </a:lstStyle>
          <a:p>
            <a:r>
              <a:rPr lang="fr-FR" smtClean="0"/>
              <a:t>Modifiez le style du titre</a:t>
            </a:r>
            <a:endParaRPr lang="fr-FR" dirty="0"/>
          </a:p>
        </p:txBody>
      </p:sp>
      <p:pic>
        <p:nvPicPr>
          <p:cNvPr id="99330" name="Picture 2"/>
          <p:cNvPicPr>
            <a:picLocks noChangeAspect="1" noChangeArrowheads="1"/>
          </p:cNvPicPr>
          <p:nvPr userDrawn="1"/>
        </p:nvPicPr>
        <p:blipFill>
          <a:blip r:embed="rId2" cstate="screen"/>
          <a:srcRect/>
          <a:stretch>
            <a:fillRect/>
          </a:stretch>
        </p:blipFill>
        <p:spPr bwMode="auto">
          <a:xfrm>
            <a:off x="27296" y="81888"/>
            <a:ext cx="890706" cy="335163"/>
          </a:xfrm>
          <a:prstGeom prst="rect">
            <a:avLst/>
          </a:prstGeom>
          <a:noFill/>
          <a:ln w="9525">
            <a:noFill/>
            <a:miter lim="800000"/>
            <a:headEnd/>
            <a:tailEnd/>
          </a:ln>
          <a:effectLst/>
        </p:spPr>
      </p:pic>
      <p:sp>
        <p:nvSpPr>
          <p:cNvPr id="5" name="Espace réservé du numéro de diapositive 4"/>
          <p:cNvSpPr txBox="1">
            <a:spLocks/>
          </p:cNvSpPr>
          <p:nvPr userDrawn="1"/>
        </p:nvSpPr>
        <p:spPr>
          <a:xfrm>
            <a:off x="8715404" y="6492875"/>
            <a:ext cx="428596" cy="365125"/>
          </a:xfrm>
          <a:prstGeom prst="rect">
            <a:avLst/>
          </a:prstGeom>
        </p:spPr>
        <p:txBody>
          <a:bodyPr vert="horz" lIns="91440" tIns="45720" rIns="91440" bIns="45720" rtlCol="0" anchor="ctr"/>
          <a:lstStyle>
            <a:lvl1pPr algn="l">
              <a:defRPr sz="900">
                <a:solidFill>
                  <a:schemeClr val="tx1"/>
                </a:solidFill>
                <a:latin typeface="Arial"/>
                <a:cs typeface="Aria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EDA1829-6B1F-AC4A-A852-D4F5C95A9EF4}" type="slidenum">
              <a:rPr kumimoji="0" lang="fr-FR" sz="1000" b="1" i="0" u="none" strike="noStrike" kern="1200" cap="none" spc="0" normalizeH="0" baseline="0" noProof="0" smtClean="0">
                <a:ln>
                  <a:noFill/>
                </a:ln>
                <a:solidFill>
                  <a:srgbClr val="36616C"/>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‹N°›</a:t>
            </a:fld>
            <a:endParaRPr kumimoji="0" lang="fr-FR" sz="1000" b="1" i="0" u="none" strike="noStrike" kern="1200" cap="none" spc="0" normalizeH="0" baseline="0" noProof="0">
              <a:ln>
                <a:noFill/>
              </a:ln>
              <a:solidFill>
                <a:srgbClr val="36616C"/>
              </a:solidFill>
              <a:effectLst/>
              <a:uLnTx/>
              <a:uFillTx/>
              <a:latin typeface="Arial"/>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courante ANAP v2">
    <p:spTree>
      <p:nvGrpSpPr>
        <p:cNvPr id="1" name=""/>
        <p:cNvGrpSpPr/>
        <p:nvPr/>
      </p:nvGrpSpPr>
      <p:grpSpPr>
        <a:xfrm>
          <a:off x="0" y="0"/>
          <a:ext cx="0" cy="0"/>
          <a:chOff x="0" y="0"/>
          <a:chExt cx="0" cy="0"/>
        </a:xfrm>
      </p:grpSpPr>
      <p:pic>
        <p:nvPicPr>
          <p:cNvPr id="4" name="SLIDE_PPT_v2_OK.png" descr="/Users/pixelis/Desktop/pour masque PPT/SLIDE_PPT_v2_OK.png"/>
          <p:cNvPicPr>
            <a:picLocks noChangeAspect="1"/>
          </p:cNvPicPr>
          <p:nvPr userDrawn="1"/>
        </p:nvPicPr>
        <p:blipFill>
          <a:blip r:embed="rId2" r:link="rId3" cstate="print"/>
          <a:srcRect/>
          <a:stretch>
            <a:fillRect/>
          </a:stretch>
        </p:blipFill>
        <p:spPr bwMode="auto">
          <a:xfrm>
            <a:off x="0" y="0"/>
            <a:ext cx="9144000" cy="963613"/>
          </a:xfrm>
          <a:prstGeom prst="rect">
            <a:avLst/>
          </a:prstGeom>
          <a:noFill/>
          <a:ln w="9525">
            <a:noFill/>
            <a:miter lim="800000"/>
            <a:headEnd/>
            <a:tailEnd/>
          </a:ln>
        </p:spPr>
      </p:pic>
      <p:sp>
        <p:nvSpPr>
          <p:cNvPr id="10" name="Titre 1"/>
          <p:cNvSpPr>
            <a:spLocks noGrp="1"/>
          </p:cNvSpPr>
          <p:nvPr>
            <p:ph type="title"/>
          </p:nvPr>
        </p:nvSpPr>
        <p:spPr>
          <a:xfrm>
            <a:off x="184195" y="838200"/>
            <a:ext cx="8731205" cy="1143000"/>
          </a:xfrm>
          <a:prstGeom prst="rect">
            <a:avLst/>
          </a:prstGeom>
        </p:spPr>
        <p:txBody>
          <a:bodyPr wrap="none">
            <a:noAutofit/>
          </a:bodyPr>
          <a:lstStyle>
            <a:lvl1pPr algn="l">
              <a:defRPr sz="3800" b="1" i="0">
                <a:latin typeface="Arial"/>
                <a:cs typeface="Arial"/>
              </a:defRPr>
            </a:lvl1pPr>
          </a:lstStyle>
          <a:p>
            <a:r>
              <a:rPr lang="fr-FR" smtClean="0"/>
              <a:t>Cliquez pour modifier le style du titre</a:t>
            </a:r>
            <a:endParaRPr lang="fr-FR" dirty="0"/>
          </a:p>
        </p:txBody>
      </p:sp>
      <p:sp>
        <p:nvSpPr>
          <p:cNvPr id="11" name="Espace réservé du contenu 7"/>
          <p:cNvSpPr>
            <a:spLocks noGrp="1"/>
          </p:cNvSpPr>
          <p:nvPr>
            <p:ph sz="quarter" idx="13"/>
          </p:nvPr>
        </p:nvSpPr>
        <p:spPr>
          <a:xfrm>
            <a:off x="184195" y="2057401"/>
            <a:ext cx="8731205" cy="1371600"/>
          </a:xfrm>
          <a:prstGeom prst="rect">
            <a:avLst/>
          </a:prstGeom>
        </p:spPr>
        <p:txBody>
          <a:bodyPr>
            <a:noAutofit/>
          </a:bodyPr>
          <a:lstStyle>
            <a:lvl1pPr marL="177781" indent="-177781">
              <a:buSzPct val="100000"/>
              <a:defRPr sz="1600" b="1" i="0">
                <a:solidFill>
                  <a:srgbClr val="D1003B"/>
                </a:solidFill>
                <a:latin typeface="Arial"/>
                <a:cs typeface="Arial"/>
              </a:defRPr>
            </a:lvl1pPr>
            <a:lvl2pPr marL="541280" indent="-185718">
              <a:buSzPct val="100000"/>
              <a:buFont typeface="Arial"/>
              <a:buChar char="•"/>
              <a:tabLst>
                <a:tab pos="541280" algn="l"/>
              </a:tabLst>
              <a:defRPr sz="1400">
                <a:latin typeface="Arial"/>
                <a:cs typeface="Arial"/>
              </a:defRPr>
            </a:lvl2pPr>
            <a:lvl3pPr marL="715887" indent="-174607">
              <a:buSzPct val="100000"/>
              <a:buFont typeface="Arial"/>
              <a:buChar char="•"/>
              <a:defRPr sz="1400">
                <a:latin typeface="Arial"/>
                <a:cs typeface="Arial"/>
              </a:defRPr>
            </a:lvl3pPr>
            <a:lvl4pPr marL="896843" indent="-177781">
              <a:buSzPct val="100000"/>
              <a:buFont typeface="Arial"/>
              <a:buChar char="•"/>
              <a:defRPr sz="1400">
                <a:latin typeface="Arial"/>
                <a:cs typeface="Arial"/>
              </a:defRPr>
            </a:lvl4pPr>
            <a:lvl5pPr marL="1074624" indent="-177781">
              <a:buSzPct val="100000"/>
              <a:buFont typeface="Arial"/>
              <a:buChar char="•"/>
              <a:defRPr sz="1400">
                <a:latin typeface="Arial"/>
                <a:cs typeface="Aria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2"/>
          <p:cNvSpPr>
            <a:spLocks noGrp="1"/>
          </p:cNvSpPr>
          <p:nvPr>
            <p:ph type="dt" sz="half" idx="14"/>
          </p:nvPr>
        </p:nvSpPr>
        <p:spPr>
          <a:xfrm>
            <a:off x="184150" y="6299201"/>
            <a:ext cx="1416050" cy="365125"/>
          </a:xfrm>
          <a:prstGeom prst="rect">
            <a:avLst/>
          </a:prstGeom>
        </p:spPr>
        <p:txBody>
          <a:bodyPr lIns="91430" tIns="45716" rIns="91430" bIns="45716"/>
          <a:lstStyle>
            <a:lvl1pPr>
              <a:defRPr sz="800" smtClean="0">
                <a:solidFill>
                  <a:srgbClr val="000000"/>
                </a:solidFill>
                <a:latin typeface="Arial"/>
                <a:cs typeface="Arial"/>
              </a:defRPr>
            </a:lvl1pPr>
          </a:lstStyle>
          <a:p>
            <a:pPr>
              <a:defRPr/>
            </a:pPr>
            <a:fld id="{3A37C594-4523-2646-9767-3B9B3F0E5695}" type="datetime3">
              <a:rPr lang="fr-FR"/>
              <a:pPr>
                <a:defRPr/>
              </a:pPr>
              <a:t>28.12.15</a:t>
            </a:fld>
            <a:endParaRPr lang="fr-FR" dirty="0"/>
          </a:p>
        </p:txBody>
      </p:sp>
      <p:sp>
        <p:nvSpPr>
          <p:cNvPr id="6" name="Espace réservé du numéro de diapositive 4"/>
          <p:cNvSpPr>
            <a:spLocks noGrp="1"/>
          </p:cNvSpPr>
          <p:nvPr>
            <p:ph type="sldNum" sz="quarter" idx="15"/>
          </p:nvPr>
        </p:nvSpPr>
        <p:spPr>
          <a:xfrm>
            <a:off x="7848601" y="6299201"/>
            <a:ext cx="1066800" cy="365125"/>
          </a:xfrm>
        </p:spPr>
        <p:txBody>
          <a:bodyPr/>
          <a:lstStyle>
            <a:lvl1pPr>
              <a:defRPr sz="800" smtClean="0">
                <a:solidFill>
                  <a:schemeClr val="tx1"/>
                </a:solidFill>
                <a:latin typeface="Arial"/>
                <a:cs typeface="Arial"/>
              </a:defRPr>
            </a:lvl1pPr>
          </a:lstStyle>
          <a:p>
            <a:pPr>
              <a:defRPr/>
            </a:pPr>
            <a:fld id="{8640C75D-BDF4-49BD-B0DA-C38B9A3A495C}" type="slidenum">
              <a:rPr lang="fr-FR"/>
              <a:pPr>
                <a:defRPr/>
              </a:pPr>
              <a:t>‹N°›</a:t>
            </a:fld>
            <a:endParaRPr lang="fr-FR" dirty="0"/>
          </a:p>
        </p:txBody>
      </p:sp>
      <p:sp>
        <p:nvSpPr>
          <p:cNvPr id="7" name="Espace réservé du pied de page 12"/>
          <p:cNvSpPr>
            <a:spLocks noGrp="1"/>
          </p:cNvSpPr>
          <p:nvPr>
            <p:ph type="ftr" sz="quarter" idx="16"/>
          </p:nvPr>
        </p:nvSpPr>
        <p:spPr>
          <a:xfrm>
            <a:off x="2209801" y="6299201"/>
            <a:ext cx="5486400" cy="365125"/>
          </a:xfrm>
          <a:prstGeom prst="rect">
            <a:avLst/>
          </a:prstGeom>
        </p:spPr>
        <p:txBody>
          <a:bodyPr lIns="91430" tIns="45716" rIns="91430" bIns="45716"/>
          <a:lstStyle>
            <a:lvl1pPr algn="l">
              <a:defRPr sz="800" dirty="0" smtClean="0">
                <a:solidFill>
                  <a:srgbClr val="000000"/>
                </a:solidFill>
                <a:latin typeface="Arial"/>
                <a:cs typeface="Arial"/>
              </a:defRPr>
            </a:lvl1pPr>
          </a:lstStyle>
          <a:p>
            <a:pPr>
              <a:defRPr/>
            </a:pPr>
            <a:r>
              <a:rPr lang="fr-FR" dirty="0" smtClean="0"/>
              <a:t>ADC - Seynod</a:t>
            </a:r>
            <a:endParaRPr lang="fr-FR" dirty="0"/>
          </a:p>
        </p:txBody>
      </p:sp>
    </p:spTree>
    <p:extLst>
      <p:ext uri="{BB962C8B-B14F-4D97-AF65-F5344CB8AC3E}">
        <p14:creationId xmlns:p14="http://schemas.microsoft.com/office/powerpoint/2010/main" val="1755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pPr/>
              <a:t>28/12/2015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7" r:id="rId3"/>
    <p:sldLayoutId id="2147483821" r:id="rId4"/>
    <p:sldLayoutId id="2147483896" r:id="rId5"/>
    <p:sldLayoutId id="2147483822" r:id="rId6"/>
    <p:sldLayoutId id="2147483816" r:id="rId7"/>
    <p:sldLayoutId id="2147483818" r:id="rId8"/>
    <p:sldLayoutId id="2147483897" r:id="rId9"/>
    <p:sldLayoutId id="2147483900" r:id="rId10"/>
    <p:sldLayoutId id="2147483901" r:id="rId11"/>
    <p:sldLayoutId id="2147483902" r:id="rId12"/>
    <p:sldLayoutId id="214748390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59845305"/>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55475341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8F4D6-224F-0B4B-8ECE-603744A7B354}" type="datetimeFigureOut">
              <a:rPr lang="fr-FR" smtClean="0">
                <a:solidFill>
                  <a:prstClr val="black">
                    <a:tint val="75000"/>
                  </a:prstClr>
                </a:solidFill>
              </a:rPr>
              <a:pPr/>
              <a:t>28/12/2015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241F5-8998-1C40-AECE-9E6A33B2EF7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84954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26461"/>
            <a:ext cx="7772400" cy="1470025"/>
          </a:xfrm>
        </p:spPr>
        <p:txBody>
          <a:bodyPr>
            <a:noAutofit/>
          </a:bodyPr>
          <a:lstStyle/>
          <a:p>
            <a:r>
              <a:rPr lang="fr-FR" dirty="0" smtClean="0">
                <a:latin typeface="Arial" panose="020B0604020202020204" pitchFamily="34" charset="0"/>
                <a:cs typeface="Arial" panose="020B0604020202020204" pitchFamily="34" charset="0"/>
              </a:rPr>
              <a:t>« hôpital numérique »</a:t>
            </a:r>
            <a:br>
              <a:rPr lang="fr-FR" dirty="0" smtClean="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
            </a:r>
            <a:br>
              <a:rPr lang="fr-FR" dirty="0">
                <a:latin typeface="Arial" panose="020B0604020202020204" pitchFamily="34" charset="0"/>
                <a:cs typeface="Arial" panose="020B0604020202020204" pitchFamily="34" charset="0"/>
              </a:rPr>
            </a:br>
            <a:r>
              <a:rPr lang="fr-FR" dirty="0" smtClean="0">
                <a:latin typeface="Arial" panose="020B0604020202020204" pitchFamily="34" charset="0"/>
                <a:cs typeface="Arial" panose="020B0604020202020204" pitchFamily="34" charset="0"/>
              </a:rPr>
              <a:t>ETUDE D’OPPORTUNITE ET EVALUATION DE LA VALEUR	</a:t>
            </a:r>
            <a:br>
              <a:rPr lang="fr-FR" dirty="0" smtClean="0">
                <a:latin typeface="Arial" panose="020B0604020202020204" pitchFamily="34" charset="0"/>
                <a:cs typeface="Arial" panose="020B0604020202020204" pitchFamily="34" charset="0"/>
              </a:rPr>
            </a:b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353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Les objectifs « métier » (opérationnels) d’un projet</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marL="95250" lvl="0" indent="0">
              <a:buNone/>
            </a:pPr>
            <a:r>
              <a:rPr lang="fr-FR" b="0" dirty="0" smtClean="0">
                <a:latin typeface="Arial" panose="020B0604020202020204" pitchFamily="34" charset="0"/>
                <a:cs typeface="Arial" panose="020B0604020202020204" pitchFamily="34" charset="0"/>
              </a:rPr>
              <a:t>Il s’agit de :</a:t>
            </a:r>
          </a:p>
          <a:p>
            <a:pPr marL="95250" lvl="0" indent="0">
              <a:buNone/>
            </a:pPr>
            <a:endParaRPr lang="fr-FR" b="0" dirty="0" smtClean="0">
              <a:latin typeface="Arial" panose="020B0604020202020204" pitchFamily="34" charset="0"/>
              <a:cs typeface="Arial" panose="020B0604020202020204" pitchFamily="34" charset="0"/>
            </a:endParaRPr>
          </a:p>
          <a:p>
            <a:pPr marL="95250" lvl="0" indent="0">
              <a:buNone/>
            </a:pPr>
            <a:endParaRPr lang="fr-FR" b="0" dirty="0" smtClean="0">
              <a:latin typeface="Arial" panose="020B0604020202020204" pitchFamily="34" charset="0"/>
              <a:cs typeface="Arial" panose="020B0604020202020204" pitchFamily="34" charset="0"/>
            </a:endParaRPr>
          </a:p>
          <a:p>
            <a:pPr lvl="0"/>
            <a:r>
              <a:rPr lang="fr-FR" b="0" dirty="0">
                <a:latin typeface="Arial" panose="020B0604020202020204" pitchFamily="34" charset="0"/>
                <a:cs typeface="Arial" panose="020B0604020202020204" pitchFamily="34" charset="0"/>
              </a:rPr>
              <a:t>D</a:t>
            </a:r>
            <a:r>
              <a:rPr lang="fr-FR" b="0" dirty="0" smtClean="0">
                <a:latin typeface="Arial" panose="020B0604020202020204" pitchFamily="34" charset="0"/>
                <a:cs typeface="Arial" panose="020B0604020202020204" pitchFamily="34" charset="0"/>
              </a:rPr>
              <a:t>écrire </a:t>
            </a:r>
            <a:r>
              <a:rPr lang="fr-FR" b="0" dirty="0">
                <a:latin typeface="Arial" panose="020B0604020202020204" pitchFamily="34" charset="0"/>
                <a:cs typeface="Arial" panose="020B0604020202020204" pitchFamily="34" charset="0"/>
              </a:rPr>
              <a:t>ce qui justifie le lancement du projet (en termes de </a:t>
            </a:r>
            <a:r>
              <a:rPr lang="fr-FR" b="0" dirty="0" smtClean="0">
                <a:solidFill>
                  <a:srgbClr val="C00000"/>
                </a:solidFill>
                <a:latin typeface="Arial" panose="020B0604020202020204" pitchFamily="34" charset="0"/>
                <a:cs typeface="Arial" panose="020B0604020202020204" pitchFamily="34" charset="0"/>
              </a:rPr>
              <a:t>problématiques)</a:t>
            </a:r>
          </a:p>
          <a:p>
            <a:pPr lvl="0"/>
            <a:endParaRPr lang="fr-FR" b="0" dirty="0" smtClean="0">
              <a:solidFill>
                <a:srgbClr val="FF0000"/>
              </a:solidFill>
              <a:latin typeface="Arial" panose="020B0604020202020204" pitchFamily="34" charset="0"/>
              <a:cs typeface="Arial" panose="020B0604020202020204" pitchFamily="34" charset="0"/>
            </a:endParaRPr>
          </a:p>
          <a:p>
            <a:pPr lvl="0"/>
            <a:r>
              <a:rPr lang="fr-FR" b="0" dirty="0" smtClean="0">
                <a:latin typeface="Arial" panose="020B0604020202020204" pitchFamily="34" charset="0"/>
                <a:cs typeface="Arial" panose="020B0604020202020204" pitchFamily="34" charset="0"/>
              </a:rPr>
              <a:t>Dire ce qui se passera lorsque la mise en œuvre sera terminée. </a:t>
            </a:r>
          </a:p>
          <a:p>
            <a:pPr marL="444500" lvl="1" indent="0">
              <a:buNone/>
            </a:pPr>
            <a:endParaRPr lang="fr-FR" sz="1600" b="0" dirty="0" smtClean="0">
              <a:latin typeface="Arial" panose="020B0604020202020204" pitchFamily="34" charset="0"/>
              <a:cs typeface="Arial" panose="020B0604020202020204" pitchFamily="34" charset="0"/>
            </a:endParaRPr>
          </a:p>
          <a:p>
            <a:pPr marL="444500" lvl="1" indent="0">
              <a:buNone/>
            </a:pPr>
            <a:r>
              <a:rPr lang="fr-FR" sz="1600" b="0" dirty="0" smtClean="0">
                <a:latin typeface="Arial" panose="020B0604020202020204" pitchFamily="34" charset="0"/>
                <a:cs typeface="Arial" panose="020B0604020202020204" pitchFamily="34" charset="0"/>
              </a:rPr>
              <a:t>Exemple d’un projet d’informatisation du </a:t>
            </a:r>
            <a:r>
              <a:rPr lang="fr-FR" sz="1600" b="0" dirty="0">
                <a:latin typeface="Arial" panose="020B0604020202020204" pitchFamily="34" charset="0"/>
                <a:cs typeface="Arial" panose="020B0604020202020204" pitchFamily="34" charset="0"/>
              </a:rPr>
              <a:t>circuit du </a:t>
            </a:r>
            <a:r>
              <a:rPr lang="fr-FR" sz="1600" b="0" dirty="0" smtClean="0">
                <a:latin typeface="Arial" panose="020B0604020202020204" pitchFamily="34" charset="0"/>
                <a:cs typeface="Arial" panose="020B0604020202020204" pitchFamily="34" charset="0"/>
              </a:rPr>
              <a:t>médicament, dont  les </a:t>
            </a:r>
            <a:r>
              <a:rPr lang="fr-FR" sz="1600" b="0" dirty="0">
                <a:latin typeface="Arial" panose="020B0604020202020204" pitchFamily="34" charset="0"/>
                <a:cs typeface="Arial" panose="020B0604020202020204" pitchFamily="34" charset="0"/>
              </a:rPr>
              <a:t>objectifs opérationnels pourraient être </a:t>
            </a:r>
            <a:r>
              <a:rPr lang="fr-FR" sz="1600" b="0" dirty="0" smtClean="0">
                <a:latin typeface="Arial" panose="020B0604020202020204" pitchFamily="34" charset="0"/>
                <a:cs typeface="Arial" panose="020B0604020202020204" pitchFamily="34" charset="0"/>
              </a:rPr>
              <a:t>:</a:t>
            </a:r>
          </a:p>
          <a:p>
            <a:pPr marL="444500" lvl="1" indent="0">
              <a:buNone/>
            </a:pPr>
            <a:endParaRPr lang="fr-FR" sz="1600" b="0" dirty="0" smtClean="0">
              <a:latin typeface="Arial" panose="020B060402020202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A</a:t>
            </a:r>
            <a:r>
              <a:rPr lang="fr-FR" sz="1600" b="0" dirty="0" smtClean="0">
                <a:latin typeface="Arial" panose="020B0604020202020204" pitchFamily="34" charset="0"/>
                <a:cs typeface="Arial" panose="020B0604020202020204" pitchFamily="34" charset="0"/>
              </a:rPr>
              <a:t>méliorer </a:t>
            </a:r>
            <a:r>
              <a:rPr lang="fr-FR" sz="1600" b="0" dirty="0">
                <a:latin typeface="Arial" panose="020B0604020202020204" pitchFamily="34" charset="0"/>
                <a:cs typeface="Arial" panose="020B0604020202020204" pitchFamily="34" charset="0"/>
              </a:rPr>
              <a:t>la qualité des </a:t>
            </a:r>
            <a:r>
              <a:rPr lang="fr-FR" sz="1600" b="0" dirty="0" smtClean="0">
                <a:latin typeface="Arial" panose="020B0604020202020204" pitchFamily="34" charset="0"/>
                <a:cs typeface="Arial" panose="020B0604020202020204" pitchFamily="34" charset="0"/>
              </a:rPr>
              <a:t>prescriptions,</a:t>
            </a:r>
          </a:p>
          <a:p>
            <a:pPr lvl="1"/>
            <a:r>
              <a:rPr lang="fr-FR" sz="1600" dirty="0">
                <a:latin typeface="Arial" panose="020B0604020202020204" pitchFamily="34" charset="0"/>
                <a:cs typeface="Arial" panose="020B0604020202020204" pitchFamily="34" charset="0"/>
              </a:rPr>
              <a:t>E</a:t>
            </a:r>
            <a:r>
              <a:rPr lang="fr-FR" sz="1600" b="0" dirty="0" smtClean="0">
                <a:latin typeface="Arial" panose="020B0604020202020204" pitchFamily="34" charset="0"/>
                <a:cs typeface="Arial" panose="020B0604020202020204" pitchFamily="34" charset="0"/>
              </a:rPr>
              <a:t>viter </a:t>
            </a:r>
            <a:r>
              <a:rPr lang="fr-FR" sz="1600" b="0" dirty="0">
                <a:latin typeface="Arial" panose="020B0604020202020204" pitchFamily="34" charset="0"/>
                <a:cs typeface="Arial" panose="020B0604020202020204" pitchFamily="34" charset="0"/>
              </a:rPr>
              <a:t>les retranscriptions</a:t>
            </a:r>
            <a:r>
              <a:rPr lang="fr-FR" sz="1600" b="0" dirty="0" smtClean="0">
                <a:latin typeface="Arial" panose="020B0604020202020204" pitchFamily="34" charset="0"/>
                <a:cs typeface="Arial" panose="020B0604020202020204" pitchFamily="34" charset="0"/>
              </a:rPr>
              <a:t>,</a:t>
            </a:r>
          </a:p>
          <a:p>
            <a:pPr lvl="1"/>
            <a:r>
              <a:rPr lang="fr-FR" sz="1600" b="0" dirty="0" smtClean="0">
                <a:latin typeface="Arial" panose="020B0604020202020204" pitchFamily="34" charset="0"/>
                <a:cs typeface="Arial" panose="020B0604020202020204" pitchFamily="34" charset="0"/>
              </a:rPr>
              <a:t>…</a:t>
            </a:r>
            <a:endParaRPr lang="fr-FR"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9031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Les risques</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298224" y="1067161"/>
            <a:ext cx="8673247" cy="5790839"/>
          </a:xfrm>
        </p:spPr>
        <p:txBody>
          <a:bodyPr/>
          <a:lstStyle/>
          <a:p>
            <a:pPr marL="95250" lvl="0" indent="0">
              <a:buNone/>
            </a:pPr>
            <a:r>
              <a:rPr lang="fr-FR" dirty="0" smtClean="0">
                <a:latin typeface="Arial" panose="020B0604020202020204" pitchFamily="34" charset="0"/>
                <a:cs typeface="Arial" panose="020B0604020202020204" pitchFamily="34" charset="0"/>
              </a:rPr>
              <a:t>Rappel : </a:t>
            </a:r>
          </a:p>
          <a:p>
            <a:pPr marL="95250" lvl="0" indent="0">
              <a:buNone/>
            </a:pPr>
            <a:endParaRPr lang="fr-FR" b="0" dirty="0">
              <a:latin typeface="Arial" panose="020B0604020202020204" pitchFamily="34" charset="0"/>
              <a:cs typeface="Arial" panose="020B0604020202020204" pitchFamily="34" charset="0"/>
            </a:endParaRPr>
          </a:p>
          <a:p>
            <a:pPr marL="95250" lvl="0" indent="0">
              <a:buNone/>
            </a:pPr>
            <a:r>
              <a:rPr lang="fr-FR" b="0" dirty="0" smtClean="0">
                <a:latin typeface="Arial" panose="020B0604020202020204" pitchFamily="34" charset="0"/>
                <a:cs typeface="Arial" panose="020B0604020202020204" pitchFamily="34" charset="0"/>
              </a:rPr>
              <a:t>Dans </a:t>
            </a:r>
            <a:r>
              <a:rPr lang="fr-FR" b="0" dirty="0">
                <a:latin typeface="Arial" panose="020B0604020202020204" pitchFamily="34" charset="0"/>
                <a:cs typeface="Arial" panose="020B0604020202020204" pitchFamily="34" charset="0"/>
              </a:rPr>
              <a:t>le contexte de la gestion de projet, un risque est défini comme la </a:t>
            </a:r>
            <a:r>
              <a:rPr lang="fr-FR" b="0" dirty="0">
                <a:solidFill>
                  <a:srgbClr val="C00000"/>
                </a:solidFill>
                <a:latin typeface="Arial" panose="020B0604020202020204" pitchFamily="34" charset="0"/>
                <a:cs typeface="Arial" panose="020B0604020202020204" pitchFamily="34" charset="0"/>
              </a:rPr>
              <a:t>probabilité qu’un projet ne s’exécute pas conformément aux prévisions de délai, de coût ou d’expression des besoins. </a:t>
            </a:r>
            <a:r>
              <a:rPr lang="fr-FR" b="0" dirty="0">
                <a:latin typeface="Arial" panose="020B0604020202020204" pitchFamily="34" charset="0"/>
                <a:cs typeface="Arial" panose="020B0604020202020204" pitchFamily="34" charset="0"/>
              </a:rPr>
              <a:t>Il peut conduire au non-respect des objectifs. (Source : H 2012, ateliers risques)</a:t>
            </a:r>
          </a:p>
          <a:p>
            <a:pPr marL="95250" lvl="0" indent="0">
              <a:buNone/>
            </a:pPr>
            <a:endParaRPr lang="fr-FR" b="0" dirty="0" smtClean="0">
              <a:latin typeface="Arial" panose="020B0604020202020204" pitchFamily="34" charset="0"/>
              <a:cs typeface="Arial" panose="020B0604020202020204" pitchFamily="34" charset="0"/>
            </a:endParaRPr>
          </a:p>
          <a:p>
            <a:pPr marL="95250" lvl="0" indent="0">
              <a:buNone/>
            </a:pPr>
            <a:r>
              <a:rPr lang="fr-FR" b="0" dirty="0" smtClean="0">
                <a:latin typeface="Arial" panose="020B0604020202020204" pitchFamily="34" charset="0"/>
                <a:cs typeface="Arial" panose="020B0604020202020204" pitchFamily="34" charset="0"/>
              </a:rPr>
              <a:t>Il s’agit :</a:t>
            </a:r>
          </a:p>
          <a:p>
            <a:pPr marL="95250" lvl="0" indent="0">
              <a:buNone/>
            </a:pPr>
            <a:endParaRPr lang="fr-FR" b="0" dirty="0" smtClean="0">
              <a:latin typeface="Arial" panose="020B0604020202020204" pitchFamily="34" charset="0"/>
              <a:cs typeface="Arial" panose="020B0604020202020204" pitchFamily="34" charset="0"/>
            </a:endParaRPr>
          </a:p>
          <a:p>
            <a:r>
              <a:rPr lang="fr-FR" b="0" dirty="0" smtClean="0">
                <a:latin typeface="Arial" panose="020B0604020202020204" pitchFamily="34" charset="0"/>
                <a:cs typeface="Arial" panose="020B0604020202020204" pitchFamily="34" charset="0"/>
              </a:rPr>
              <a:t>D’identifier les grandes difficultés prévisibles qui pourraient empêcher que le projet n’aille pas jusqu’à son terme;</a:t>
            </a:r>
          </a:p>
          <a:p>
            <a:r>
              <a:rPr lang="fr-FR" b="0" dirty="0" smtClean="0">
                <a:latin typeface="Arial" panose="020B0604020202020204" pitchFamily="34" charset="0"/>
                <a:cs typeface="Arial" panose="020B0604020202020204" pitchFamily="34" charset="0"/>
              </a:rPr>
              <a:t>De prévoir les solutions pour contourner ou supprimer ses difficultés</a:t>
            </a:r>
          </a:p>
          <a:p>
            <a:endParaRPr lang="fr-FR" b="0" dirty="0">
              <a:latin typeface="Arial" panose="020B0604020202020204" pitchFamily="34" charset="0"/>
              <a:cs typeface="Arial" panose="020B0604020202020204" pitchFamily="34" charset="0"/>
            </a:endParaRPr>
          </a:p>
          <a:p>
            <a:pPr marL="95250" indent="0">
              <a:buNone/>
            </a:pPr>
            <a:r>
              <a:rPr lang="fr-FR" dirty="0" smtClean="0">
                <a:latin typeface="Arial" panose="020B0604020202020204" pitchFamily="34" charset="0"/>
                <a:cs typeface="Arial" panose="020B0604020202020204" pitchFamily="34" charset="0"/>
              </a:rPr>
              <a:t>Quelques exemples : </a:t>
            </a:r>
          </a:p>
          <a:p>
            <a:pPr lvl="1"/>
            <a:r>
              <a:rPr lang="fr-FR" b="0" dirty="0">
                <a:latin typeface="Arial" panose="020B0604020202020204" pitchFamily="34" charset="0"/>
                <a:cs typeface="Arial" panose="020B0604020202020204" pitchFamily="34" charset="0"/>
              </a:rPr>
              <a:t>Risques </a:t>
            </a:r>
            <a:r>
              <a:rPr lang="fr-FR" b="0" dirty="0" smtClean="0">
                <a:latin typeface="Arial" panose="020B0604020202020204" pitchFamily="34" charset="0"/>
                <a:cs typeface="Arial" panose="020B0604020202020204" pitchFamily="34" charset="0"/>
              </a:rPr>
              <a:t>projet :</a:t>
            </a:r>
            <a:endParaRPr lang="fr-FR" b="0"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fr-FR" dirty="0" smtClean="0">
                <a:latin typeface="Arial" panose="020B0604020202020204" pitchFamily="34" charset="0"/>
                <a:cs typeface="Arial" panose="020B0604020202020204" pitchFamily="34" charset="0"/>
              </a:rPr>
              <a:t>Objectifs du projet insuffisamment définis</a:t>
            </a:r>
            <a:endParaRPr lang="fr-FR" dirty="0">
              <a:latin typeface="Arial" panose="020B0604020202020204" pitchFamily="34" charset="0"/>
              <a:cs typeface="Arial" panose="020B0604020202020204" pitchFamily="34" charset="0"/>
            </a:endParaRPr>
          </a:p>
          <a:p>
            <a:pPr lvl="1"/>
            <a:r>
              <a:rPr lang="fr-FR" b="0" dirty="0" smtClean="0">
                <a:latin typeface="Arial" panose="020B0604020202020204" pitchFamily="34" charset="0"/>
                <a:cs typeface="Arial" panose="020B0604020202020204" pitchFamily="34" charset="0"/>
              </a:rPr>
              <a:t>Risques </a:t>
            </a:r>
            <a:r>
              <a:rPr lang="fr-FR" b="0" dirty="0">
                <a:latin typeface="Arial" panose="020B0604020202020204" pitchFamily="34" charset="0"/>
                <a:cs typeface="Arial" panose="020B0604020202020204" pitchFamily="34" charset="0"/>
              </a:rPr>
              <a:t>juridiques et </a:t>
            </a:r>
            <a:r>
              <a:rPr lang="fr-FR" b="0" dirty="0" smtClean="0">
                <a:latin typeface="Arial" panose="020B0604020202020204" pitchFamily="34" charset="0"/>
                <a:cs typeface="Arial" panose="020B0604020202020204" pitchFamily="34" charset="0"/>
              </a:rPr>
              <a:t>règlementaires :</a:t>
            </a:r>
            <a:endParaRPr lang="fr-FR" b="0" dirty="0">
              <a:latin typeface="Arial" panose="020B0604020202020204" pitchFamily="34" charset="0"/>
              <a:cs typeface="Arial" panose="020B0604020202020204" pitchFamily="34" charset="0"/>
            </a:endParaRPr>
          </a:p>
          <a:p>
            <a:pPr lvl="2">
              <a:buFont typeface="Wingdings" pitchFamily="2" charset="2"/>
              <a:buChar char="Ø"/>
            </a:pPr>
            <a:r>
              <a:rPr lang="fr-FR" dirty="0">
                <a:latin typeface="Arial" panose="020B0604020202020204" pitchFamily="34" charset="0"/>
                <a:cs typeface="Arial" panose="020B0604020202020204" pitchFamily="34" charset="0"/>
              </a:rPr>
              <a:t>Gestion de données sensibles ou confidentielles</a:t>
            </a:r>
          </a:p>
          <a:p>
            <a:pPr lvl="1"/>
            <a:r>
              <a:rPr lang="fr-FR" b="0" dirty="0">
                <a:latin typeface="Arial" panose="020B0604020202020204" pitchFamily="34" charset="0"/>
                <a:cs typeface="Arial" panose="020B0604020202020204" pitchFamily="34" charset="0"/>
              </a:rPr>
              <a:t>Risques de déploiement et </a:t>
            </a:r>
            <a:r>
              <a:rPr lang="fr-FR" b="0" dirty="0" smtClean="0">
                <a:latin typeface="Arial" panose="020B0604020202020204" pitchFamily="34" charset="0"/>
                <a:cs typeface="Arial" panose="020B0604020202020204" pitchFamily="34" charset="0"/>
              </a:rPr>
              <a:t>d’acceptation :</a:t>
            </a:r>
            <a:endParaRPr lang="fr-FR" b="0" dirty="0">
              <a:latin typeface="Arial" panose="020B0604020202020204" pitchFamily="34" charset="0"/>
              <a:cs typeface="Arial" panose="020B0604020202020204" pitchFamily="34" charset="0"/>
            </a:endParaRPr>
          </a:p>
          <a:p>
            <a:pPr lvl="2">
              <a:buFont typeface="Wingdings" pitchFamily="2" charset="2"/>
              <a:buChar char="Ø"/>
            </a:pPr>
            <a:r>
              <a:rPr lang="fr-FR" dirty="0">
                <a:latin typeface="Arial" panose="020B0604020202020204" pitchFamily="34" charset="0"/>
                <a:cs typeface="Arial" panose="020B0604020202020204" pitchFamily="34" charset="0"/>
              </a:rPr>
              <a:t>Ressources mal dimensionnées</a:t>
            </a:r>
          </a:p>
          <a:p>
            <a:pPr lvl="1"/>
            <a:r>
              <a:rPr lang="fr-FR" b="0" dirty="0" smtClean="0">
                <a:latin typeface="Arial" panose="020B0604020202020204" pitchFamily="34" charset="0"/>
                <a:cs typeface="Arial" panose="020B0604020202020204" pitchFamily="34" charset="0"/>
              </a:rPr>
              <a:t>Risques financiers :</a:t>
            </a:r>
            <a:endParaRPr lang="fr-FR" b="0" dirty="0">
              <a:latin typeface="Arial" panose="020B0604020202020204" pitchFamily="34" charset="0"/>
              <a:cs typeface="Arial" panose="020B0604020202020204" pitchFamily="34" charset="0"/>
            </a:endParaRPr>
          </a:p>
          <a:p>
            <a:pPr lvl="2">
              <a:buFont typeface="Wingdings" pitchFamily="2" charset="2"/>
              <a:buChar char="Ø"/>
            </a:pPr>
            <a:r>
              <a:rPr lang="fr-FR" dirty="0">
                <a:latin typeface="Arial" panose="020B0604020202020204" pitchFamily="34" charset="0"/>
                <a:cs typeface="Arial" panose="020B0604020202020204" pitchFamily="34" charset="0"/>
              </a:rPr>
              <a:t>Altération de la maîtrise des dépenses de l’établissement</a:t>
            </a:r>
          </a:p>
          <a:p>
            <a:pPr marL="95250" indent="0">
              <a:buNone/>
            </a:pPr>
            <a:endParaRPr lang="fr-FR" b="0" dirty="0" smtClean="0">
              <a:latin typeface="Arial" panose="020B0604020202020204" pitchFamily="34" charset="0"/>
              <a:cs typeface="Arial" panose="020B0604020202020204" pitchFamily="34" charset="0"/>
            </a:endParaRPr>
          </a:p>
          <a:p>
            <a:endParaRPr lang="fr-FR"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335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Les impacts du projet</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280972" y="1379559"/>
            <a:ext cx="8730000" cy="5297285"/>
          </a:xfrm>
        </p:spPr>
        <p:txBody>
          <a:bodyPr/>
          <a:lstStyle/>
          <a:p>
            <a:pPr marL="95250" lvl="0" indent="0">
              <a:buNone/>
            </a:pPr>
            <a:r>
              <a:rPr lang="fr-FR" b="0" dirty="0" smtClean="0">
                <a:latin typeface="Arial" panose="020B0604020202020204" pitchFamily="34" charset="0"/>
                <a:cs typeface="Arial" panose="020B0604020202020204" pitchFamily="34" charset="0"/>
              </a:rPr>
              <a:t>Il s’agit :</a:t>
            </a:r>
          </a:p>
          <a:p>
            <a:pPr marL="95250" lvl="0" indent="0">
              <a:buNone/>
            </a:pPr>
            <a:endParaRPr lang="fr-FR" b="0" dirty="0" smtClean="0">
              <a:latin typeface="Arial" panose="020B0604020202020204" pitchFamily="34" charset="0"/>
              <a:cs typeface="Arial" panose="020B0604020202020204" pitchFamily="34" charset="0"/>
            </a:endParaRPr>
          </a:p>
          <a:p>
            <a:pPr lvl="0"/>
            <a:r>
              <a:rPr lang="fr-FR" dirty="0" smtClean="0"/>
              <a:t>D'identifier de façon macroscopique les </a:t>
            </a:r>
            <a:r>
              <a:rPr lang="fr-FR" dirty="0" smtClean="0">
                <a:solidFill>
                  <a:srgbClr val="C00000"/>
                </a:solidFill>
              </a:rPr>
              <a:t>changements</a:t>
            </a:r>
            <a:r>
              <a:rPr lang="fr-FR" dirty="0" smtClean="0"/>
              <a:t> imposés par le projet sur :</a:t>
            </a:r>
          </a:p>
          <a:p>
            <a:pPr lvl="1"/>
            <a:r>
              <a:rPr lang="fr-FR" dirty="0" smtClean="0"/>
              <a:t>De façon générale :</a:t>
            </a:r>
          </a:p>
          <a:p>
            <a:pPr lvl="2"/>
            <a:r>
              <a:rPr lang="fr-FR" dirty="0" smtClean="0"/>
              <a:t>Le personnel  (acteur ou utilisateur final)</a:t>
            </a:r>
          </a:p>
          <a:p>
            <a:pPr lvl="2"/>
            <a:r>
              <a:rPr lang="fr-FR" dirty="0">
                <a:latin typeface="Arial" panose="020B0604020202020204" pitchFamily="34" charset="0"/>
                <a:cs typeface="Arial" panose="020B0604020202020204" pitchFamily="34" charset="0"/>
              </a:rPr>
              <a:t>Le processus concerné par </a:t>
            </a:r>
            <a:r>
              <a:rPr lang="fr-FR" dirty="0" smtClean="0">
                <a:latin typeface="Arial" panose="020B0604020202020204" pitchFamily="34" charset="0"/>
                <a:cs typeface="Arial" panose="020B0604020202020204" pitchFamily="34" charset="0"/>
              </a:rPr>
              <a:t>le projet d’informatisation</a:t>
            </a:r>
            <a:r>
              <a:rPr lang="fr-FR" dirty="0" smtClean="0"/>
              <a:t>,</a:t>
            </a:r>
          </a:p>
          <a:p>
            <a:pPr lvl="2"/>
            <a:r>
              <a:rPr lang="fr-FR" dirty="0" smtClean="0"/>
              <a:t>D’autres projets </a:t>
            </a:r>
            <a:r>
              <a:rPr lang="fr-FR" dirty="0"/>
              <a:t>en </a:t>
            </a:r>
            <a:r>
              <a:rPr lang="fr-FR" dirty="0" smtClean="0"/>
              <a:t>cours,</a:t>
            </a:r>
          </a:p>
          <a:p>
            <a:pPr lvl="2"/>
            <a:r>
              <a:rPr lang="fr-FR" dirty="0" smtClean="0"/>
              <a:t>Etc</a:t>
            </a:r>
            <a:r>
              <a:rPr lang="fr-FR" dirty="0"/>
              <a:t>.</a:t>
            </a:r>
            <a:endParaRPr lang="fr-FR" b="0" dirty="0" smtClean="0">
              <a:latin typeface="Arial" panose="020B0604020202020204" pitchFamily="34" charset="0"/>
              <a:cs typeface="Arial" panose="020B0604020202020204" pitchFamily="34" charset="0"/>
            </a:endParaRPr>
          </a:p>
          <a:p>
            <a:pPr lvl="0"/>
            <a:endParaRPr lang="fr-FR" b="0" dirty="0" smtClean="0">
              <a:latin typeface="Arial" panose="020B0604020202020204" pitchFamily="34" charset="0"/>
              <a:cs typeface="Arial" panose="020B0604020202020204" pitchFamily="34" charset="0"/>
            </a:endParaRPr>
          </a:p>
          <a:p>
            <a:pPr lvl="1"/>
            <a:r>
              <a:rPr lang="fr-FR" dirty="0" smtClean="0"/>
              <a:t>Plus particulièrement sur le SI :</a:t>
            </a:r>
          </a:p>
          <a:p>
            <a:pPr lvl="2"/>
            <a:r>
              <a:rPr lang="fr-FR" dirty="0" smtClean="0"/>
              <a:t>Les </a:t>
            </a:r>
            <a:r>
              <a:rPr lang="fr-FR" dirty="0"/>
              <a:t>compétences du personnel SI,</a:t>
            </a:r>
          </a:p>
          <a:p>
            <a:pPr lvl="2"/>
            <a:r>
              <a:rPr lang="fr-FR" dirty="0">
                <a:latin typeface="Arial" panose="020B0604020202020204" pitchFamily="34" charset="0"/>
                <a:cs typeface="Arial" panose="020B0604020202020204" pitchFamily="34" charset="0"/>
              </a:rPr>
              <a:t>L ’infrastructure (Système, BDD</a:t>
            </a:r>
            <a:r>
              <a:rPr lang="fr-FR" dirty="0"/>
              <a:t>, …) et les matériels</a:t>
            </a:r>
          </a:p>
          <a:p>
            <a:pPr lvl="2"/>
            <a:r>
              <a:rPr lang="fr-FR" dirty="0"/>
              <a:t>Les interfaces</a:t>
            </a:r>
          </a:p>
          <a:p>
            <a:pPr lvl="2"/>
            <a:r>
              <a:rPr lang="fr-FR" dirty="0"/>
              <a:t>D’autres projets </a:t>
            </a:r>
            <a:r>
              <a:rPr lang="fr-FR" dirty="0" smtClean="0"/>
              <a:t>SI en </a:t>
            </a:r>
            <a:r>
              <a:rPr lang="fr-FR" dirty="0"/>
              <a:t>cours,</a:t>
            </a:r>
            <a:endParaRPr lang="fr-FR" b="0" dirty="0" smtClean="0">
              <a:latin typeface="Arial" panose="020B0604020202020204" pitchFamily="34" charset="0"/>
              <a:cs typeface="Arial" panose="020B0604020202020204" pitchFamily="34" charset="0"/>
            </a:endParaRPr>
          </a:p>
          <a:p>
            <a:pPr marL="95250" lvl="0" indent="0">
              <a:buNone/>
            </a:pPr>
            <a:endParaRPr lang="fr-FR" b="0" dirty="0" smtClean="0">
              <a:latin typeface="Arial" panose="020B0604020202020204" pitchFamily="34" charset="0"/>
              <a:cs typeface="Arial" panose="020B0604020202020204" pitchFamily="34" charset="0"/>
            </a:endParaRPr>
          </a:p>
          <a:p>
            <a:r>
              <a:rPr lang="fr-FR" b="0" dirty="0" smtClean="0">
                <a:latin typeface="Arial" panose="020B0604020202020204" pitchFamily="34" charset="0"/>
                <a:cs typeface="Arial" panose="020B0604020202020204" pitchFamily="34" charset="0"/>
              </a:rPr>
              <a:t>D’</a:t>
            </a:r>
            <a:r>
              <a:rPr lang="fr-FR" dirty="0" smtClean="0">
                <a:solidFill>
                  <a:srgbClr val="C00000"/>
                </a:solidFill>
                <a:latin typeface="Arial" panose="020B0604020202020204" pitchFamily="34" charset="0"/>
                <a:cs typeface="Arial" panose="020B0604020202020204" pitchFamily="34" charset="0"/>
              </a:rPr>
              <a:t>analyser</a:t>
            </a:r>
            <a:r>
              <a:rPr lang="fr-FR" b="0" dirty="0" smtClean="0">
                <a:solidFill>
                  <a:srgbClr val="C00000"/>
                </a:solidFill>
                <a:latin typeface="Arial" panose="020B0604020202020204" pitchFamily="34" charset="0"/>
                <a:cs typeface="Arial" panose="020B0604020202020204" pitchFamily="34" charset="0"/>
              </a:rPr>
              <a:t> </a:t>
            </a:r>
            <a:r>
              <a:rPr lang="fr-FR" dirty="0">
                <a:solidFill>
                  <a:srgbClr val="C00000"/>
                </a:solidFill>
                <a:latin typeface="Arial" panose="020B0604020202020204" pitchFamily="34" charset="0"/>
                <a:cs typeface="Arial" panose="020B0604020202020204" pitchFamily="34" charset="0"/>
              </a:rPr>
              <a:t>les effets </a:t>
            </a:r>
            <a:r>
              <a:rPr lang="fr-FR" b="0" dirty="0">
                <a:latin typeface="Arial" panose="020B0604020202020204" pitchFamily="34" charset="0"/>
                <a:cs typeface="Arial" panose="020B0604020202020204" pitchFamily="34" charset="0"/>
              </a:rPr>
              <a:t>de ce changement</a:t>
            </a:r>
          </a:p>
          <a:p>
            <a:pPr marL="95250" indent="0">
              <a:buNone/>
            </a:pPr>
            <a:endParaRPr lang="fr-FR" b="0" dirty="0">
              <a:latin typeface="Arial" panose="020B0604020202020204" pitchFamily="34" charset="0"/>
              <a:cs typeface="Arial" panose="020B0604020202020204" pitchFamily="34" charset="0"/>
            </a:endParaRPr>
          </a:p>
          <a:p>
            <a:pPr marL="95250" indent="0">
              <a:buNone/>
            </a:pPr>
            <a:r>
              <a:rPr lang="fr-FR" b="0" dirty="0" smtClean="0">
                <a:latin typeface="Arial" panose="020B0604020202020204" pitchFamily="34" charset="0"/>
                <a:cs typeface="Arial" panose="020B0604020202020204" pitchFamily="34" charset="0"/>
              </a:rPr>
              <a:t>			Pour identifier les changements, vous pouvez « </a:t>
            </a:r>
            <a:r>
              <a:rPr lang="fr-FR" dirty="0" smtClean="0">
                <a:solidFill>
                  <a:srgbClr val="C00000"/>
                </a:solidFill>
                <a:latin typeface="Arial" panose="020B0604020202020204" pitchFamily="34" charset="0"/>
                <a:cs typeface="Arial" panose="020B0604020202020204" pitchFamily="34" charset="0"/>
              </a:rPr>
              <a:t>l</a:t>
            </a:r>
            <a:r>
              <a:rPr lang="fr-FR" dirty="0" smtClean="0">
                <a:solidFill>
                  <a:srgbClr val="C00000"/>
                </a:solidFill>
              </a:rPr>
              <a:t>ister </a:t>
            </a:r>
            <a:r>
              <a:rPr lang="fr-FR" dirty="0">
                <a:solidFill>
                  <a:srgbClr val="C00000"/>
                </a:solidFill>
              </a:rPr>
              <a:t>les différences </a:t>
            </a:r>
            <a:r>
              <a:rPr lang="fr-FR" dirty="0" smtClean="0">
                <a:solidFill>
                  <a:srgbClr val="C00000"/>
                </a:solidFill>
              </a:rPr>
              <a:t>entre</a:t>
            </a:r>
          </a:p>
          <a:p>
            <a:pPr marL="95250" indent="0">
              <a:buNone/>
            </a:pPr>
            <a:r>
              <a:rPr lang="fr-FR" dirty="0">
                <a:solidFill>
                  <a:srgbClr val="C00000"/>
                </a:solidFill>
              </a:rPr>
              <a:t>	</a:t>
            </a:r>
            <a:r>
              <a:rPr lang="fr-FR" dirty="0" smtClean="0">
                <a:solidFill>
                  <a:srgbClr val="C00000"/>
                </a:solidFill>
              </a:rPr>
              <a:t>		l'état </a:t>
            </a:r>
            <a:r>
              <a:rPr lang="fr-FR" dirty="0">
                <a:solidFill>
                  <a:srgbClr val="C00000"/>
                </a:solidFill>
              </a:rPr>
              <a:t>actuel et l'état </a:t>
            </a:r>
            <a:r>
              <a:rPr lang="fr-FR" dirty="0" smtClean="0">
                <a:solidFill>
                  <a:srgbClr val="C00000"/>
                </a:solidFill>
              </a:rPr>
              <a:t>projeté</a:t>
            </a:r>
            <a:r>
              <a:rPr lang="fr-FR" dirty="0" smtClean="0"/>
              <a:t> »</a:t>
            </a:r>
            <a:endParaRPr lang="fr-FR" dirty="0"/>
          </a:p>
          <a:p>
            <a:pPr lvl="0"/>
            <a:endParaRPr lang="fr-FR" b="0" dirty="0" smtClean="0">
              <a:latin typeface="Arial" panose="020B0604020202020204" pitchFamily="34" charset="0"/>
              <a:cs typeface="Arial" panose="020B0604020202020204" pitchFamily="34" charset="0"/>
            </a:endParaRPr>
          </a:p>
        </p:txBody>
      </p:sp>
      <p:sp>
        <p:nvSpPr>
          <p:cNvPr id="4" name="Flèche droite 3"/>
          <p:cNvSpPr/>
          <p:nvPr/>
        </p:nvSpPr>
        <p:spPr>
          <a:xfrm>
            <a:off x="658338" y="5875303"/>
            <a:ext cx="739302" cy="38910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 </a:t>
            </a:r>
            <a:endParaRPr lang="en-US" dirty="0"/>
          </a:p>
        </p:txBody>
      </p:sp>
    </p:spTree>
    <p:extLst>
      <p:ext uri="{BB962C8B-B14F-4D97-AF65-F5344CB8AC3E}">
        <p14:creationId xmlns:p14="http://schemas.microsoft.com/office/powerpoint/2010/main" val="3027316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Les coûts d’un projet</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lvl="0"/>
            <a:r>
              <a:rPr lang="fr-FR" b="0" dirty="0" smtClean="0">
                <a:latin typeface="Arial" panose="020B0604020202020204" pitchFamily="34" charset="0"/>
                <a:cs typeface="Arial" panose="020B0604020202020204" pitchFamily="34" charset="0"/>
              </a:rPr>
              <a:t>Pourquoi connaître les coûts ?</a:t>
            </a:r>
          </a:p>
          <a:p>
            <a:pPr lvl="1"/>
            <a:r>
              <a:rPr lang="fr-FR" b="0" dirty="0">
                <a:latin typeface="Arial" panose="020B0604020202020204" pitchFamily="34" charset="0"/>
                <a:cs typeface="Arial" panose="020B0604020202020204" pitchFamily="34" charset="0"/>
              </a:rPr>
              <a:t>prévoir et suivre les dépenses estimées (coût prévisionnel</a:t>
            </a:r>
            <a:r>
              <a:rPr lang="fr-FR" b="0" dirty="0" smtClean="0">
                <a:latin typeface="Arial" panose="020B0604020202020204" pitchFamily="34" charset="0"/>
                <a:cs typeface="Arial" panose="020B0604020202020204" pitchFamily="34" charset="0"/>
              </a:rPr>
              <a:t>),</a:t>
            </a:r>
          </a:p>
          <a:p>
            <a:pPr lvl="1"/>
            <a:r>
              <a:rPr lang="fr-FR" b="0" dirty="0" smtClean="0">
                <a:latin typeface="Arial" panose="020B0604020202020204" pitchFamily="34" charset="0"/>
                <a:cs typeface="Arial" panose="020B0604020202020204" pitchFamily="34" charset="0"/>
              </a:rPr>
              <a:t>prévoir </a:t>
            </a:r>
            <a:r>
              <a:rPr lang="fr-FR" b="0" dirty="0">
                <a:latin typeface="Arial" panose="020B0604020202020204" pitchFamily="34" charset="0"/>
                <a:cs typeface="Arial" panose="020B0604020202020204" pitchFamily="34" charset="0"/>
              </a:rPr>
              <a:t>et suivre les dépenses engagées (coût engagé</a:t>
            </a:r>
            <a:r>
              <a:rPr lang="fr-FR" b="0" dirty="0" smtClean="0">
                <a:latin typeface="Arial" panose="020B0604020202020204" pitchFamily="34" charset="0"/>
                <a:cs typeface="Arial" panose="020B0604020202020204" pitchFamily="34" charset="0"/>
              </a:rPr>
              <a:t>),</a:t>
            </a:r>
          </a:p>
          <a:p>
            <a:pPr lvl="1"/>
            <a:r>
              <a:rPr lang="fr-FR" b="0" dirty="0" smtClean="0">
                <a:latin typeface="Arial" panose="020B0604020202020204" pitchFamily="34" charset="0"/>
                <a:cs typeface="Arial" panose="020B0604020202020204" pitchFamily="34" charset="0"/>
              </a:rPr>
              <a:t>prévoir </a:t>
            </a:r>
            <a:r>
              <a:rPr lang="fr-FR" b="0" dirty="0">
                <a:latin typeface="Arial" panose="020B0604020202020204" pitchFamily="34" charset="0"/>
                <a:cs typeface="Arial" panose="020B0604020202020204" pitchFamily="34" charset="0"/>
              </a:rPr>
              <a:t>et suivre les dépenses réalisées (coût décaissé</a:t>
            </a:r>
            <a:r>
              <a:rPr lang="fr-FR" b="0" dirty="0" smtClean="0">
                <a:latin typeface="Arial" panose="020B0604020202020204" pitchFamily="34" charset="0"/>
                <a:cs typeface="Arial" panose="020B0604020202020204" pitchFamily="34" charset="0"/>
              </a:rPr>
              <a:t>),</a:t>
            </a:r>
          </a:p>
          <a:p>
            <a:pPr lvl="1"/>
            <a:r>
              <a:rPr lang="fr-FR" b="0" dirty="0" smtClean="0">
                <a:latin typeface="Arial" panose="020B0604020202020204" pitchFamily="34" charset="0"/>
                <a:cs typeface="Arial" panose="020B0604020202020204" pitchFamily="34" charset="0"/>
              </a:rPr>
              <a:t>ou </a:t>
            </a:r>
            <a:r>
              <a:rPr lang="fr-FR" b="0" dirty="0">
                <a:latin typeface="Arial" panose="020B0604020202020204" pitchFamily="34" charset="0"/>
                <a:cs typeface="Arial" panose="020B0604020202020204" pitchFamily="34" charset="0"/>
              </a:rPr>
              <a:t>même déterminer l’ensemble des dépenses (coût global) </a:t>
            </a:r>
            <a:endParaRPr lang="fr-FR" b="0" dirty="0" smtClean="0">
              <a:latin typeface="Arial" panose="020B0604020202020204" pitchFamily="34" charset="0"/>
              <a:cs typeface="Arial" panose="020B0604020202020204" pitchFamily="34" charset="0"/>
            </a:endParaRPr>
          </a:p>
          <a:p>
            <a:pPr lvl="1"/>
            <a:endParaRPr lang="fr-FR" dirty="0">
              <a:latin typeface="Arial" panose="020B0604020202020204" pitchFamily="34" charset="0"/>
              <a:cs typeface="Arial" panose="020B0604020202020204" pitchFamily="34" charset="0"/>
            </a:endParaRPr>
          </a:p>
          <a:p>
            <a:r>
              <a:rPr lang="fr-FR" b="0" dirty="0" smtClean="0">
                <a:latin typeface="Arial" panose="020B0604020202020204" pitchFamily="34" charset="0"/>
                <a:cs typeface="Arial" panose="020B0604020202020204" pitchFamily="34" charset="0"/>
              </a:rPr>
              <a:t>Pour l’étude d’opportunité, il s’agit de </a:t>
            </a:r>
            <a:r>
              <a:rPr lang="fr-FR" b="0" dirty="0" smtClean="0">
                <a:solidFill>
                  <a:srgbClr val="C00000"/>
                </a:solidFill>
                <a:latin typeface="Arial" panose="020B0604020202020204" pitchFamily="34" charset="0"/>
                <a:cs typeface="Arial" panose="020B0604020202020204" pitchFamily="34" charset="0"/>
              </a:rPr>
              <a:t>coûts prévisionnels </a:t>
            </a:r>
            <a:r>
              <a:rPr lang="fr-FR" b="0" dirty="0" smtClean="0">
                <a:latin typeface="Arial" panose="020B0604020202020204" pitchFamily="34" charset="0"/>
                <a:cs typeface="Arial" panose="020B0604020202020204" pitchFamily="34" charset="0"/>
              </a:rPr>
              <a:t>:</a:t>
            </a:r>
          </a:p>
          <a:p>
            <a:pPr lvl="1"/>
            <a:r>
              <a:rPr lang="fr-FR" b="0" dirty="0" smtClean="0">
                <a:latin typeface="Arial" panose="020B0604020202020204" pitchFamily="34" charset="0"/>
                <a:cs typeface="Arial" panose="020B0604020202020204" pitchFamily="34" charset="0"/>
              </a:rPr>
              <a:t>du personnel affecté au projet (métiers, DSIO…)</a:t>
            </a:r>
          </a:p>
          <a:p>
            <a:pPr lvl="1"/>
            <a:r>
              <a:rPr lang="fr-FR" b="0" dirty="0" smtClean="0">
                <a:latin typeface="Arial" panose="020B0604020202020204" pitchFamily="34" charset="0"/>
                <a:cs typeface="Arial" panose="020B0604020202020204" pitchFamily="34" charset="0"/>
              </a:rPr>
              <a:t>du déploiement (temps passé par les utilisateurs pours se former à l’outil,…) </a:t>
            </a:r>
          </a:p>
          <a:p>
            <a:pPr lvl="1"/>
            <a:r>
              <a:rPr lang="fr-FR" b="0" dirty="0" smtClean="0">
                <a:latin typeface="Arial" panose="020B0604020202020204" pitchFamily="34" charset="0"/>
                <a:cs typeface="Arial" panose="020B0604020202020204" pitchFamily="34" charset="0"/>
              </a:rPr>
              <a:t>des </a:t>
            </a:r>
            <a:r>
              <a:rPr lang="fr-FR" b="0" dirty="0">
                <a:latin typeface="Arial" panose="020B0604020202020204" pitchFamily="34" charset="0"/>
                <a:cs typeface="Arial" panose="020B0604020202020204" pitchFamily="34" charset="0"/>
              </a:rPr>
              <a:t>achats </a:t>
            </a:r>
            <a:r>
              <a:rPr lang="fr-FR" b="0" dirty="0" smtClean="0">
                <a:latin typeface="Arial" panose="020B0604020202020204" pitchFamily="34" charset="0"/>
                <a:cs typeface="Arial" panose="020B0604020202020204" pitchFamily="34" charset="0"/>
              </a:rPr>
              <a:t>externes de :</a:t>
            </a:r>
          </a:p>
          <a:p>
            <a:pPr lvl="2">
              <a:buFont typeface="Wingdings" panose="05000000000000000000" pitchFamily="2" charset="2"/>
              <a:buChar char="Ø"/>
            </a:pPr>
            <a:r>
              <a:rPr lang="fr-FR" dirty="0" smtClean="0">
                <a:latin typeface="Arial" panose="020B0604020202020204" pitchFamily="34" charset="0"/>
                <a:cs typeface="Arial" panose="020B0604020202020204" pitchFamily="34" charset="0"/>
              </a:rPr>
              <a:t> matériels (</a:t>
            </a:r>
            <a:r>
              <a:rPr lang="fr-FR" dirty="0">
                <a:latin typeface="Arial" panose="020B0604020202020204" pitchFamily="34" charset="0"/>
                <a:cs typeface="Arial" panose="020B0604020202020204" pitchFamily="34" charset="0"/>
              </a:rPr>
              <a:t>serveurs, réseaux, postes de travail),</a:t>
            </a:r>
            <a:endParaRPr lang="fr-FR" b="0" dirty="0" smtClean="0">
              <a:latin typeface="Arial" panose="020B0604020202020204" pitchFamily="34" charset="0"/>
              <a:cs typeface="Arial" panose="020B0604020202020204" pitchFamily="34" charset="0"/>
            </a:endParaRPr>
          </a:p>
          <a:p>
            <a:pPr lvl="2">
              <a:buFont typeface="Wingdings" panose="05000000000000000000" pitchFamily="2" charset="2"/>
              <a:buChar char="Ø"/>
            </a:pPr>
            <a:r>
              <a:rPr lang="fr-FR" b="0" dirty="0" smtClean="0">
                <a:latin typeface="Arial" panose="020B0604020202020204" pitchFamily="34" charset="0"/>
                <a:cs typeface="Arial" panose="020B0604020202020204" pitchFamily="34" charset="0"/>
              </a:rPr>
              <a:t> progiciels et licences,</a:t>
            </a:r>
          </a:p>
          <a:p>
            <a:pPr lvl="2">
              <a:buFont typeface="Wingdings" panose="05000000000000000000" pitchFamily="2" charset="2"/>
              <a:buChar char="Ø"/>
            </a:pPr>
            <a:r>
              <a:rPr lang="fr-FR" dirty="0" smtClean="0">
                <a:latin typeface="Arial" panose="020B0604020202020204" pitchFamily="34" charset="0"/>
                <a:cs typeface="Arial" panose="020B0604020202020204" pitchFamily="34" charset="0"/>
              </a:rPr>
              <a:t> expertises </a:t>
            </a:r>
            <a:r>
              <a:rPr lang="fr-FR" dirty="0">
                <a:latin typeface="Arial" panose="020B0604020202020204" pitchFamily="34" charset="0"/>
                <a:cs typeface="Arial" panose="020B0604020202020204" pitchFamily="34" charset="0"/>
              </a:rPr>
              <a:t>sur </a:t>
            </a:r>
            <a:r>
              <a:rPr lang="fr-FR" dirty="0" smtClean="0">
                <a:latin typeface="Arial" panose="020B0604020202020204" pitchFamily="34" charset="0"/>
                <a:cs typeface="Arial" panose="020B0604020202020204" pitchFamily="34" charset="0"/>
              </a:rPr>
              <a:t>des études</a:t>
            </a:r>
          </a:p>
          <a:p>
            <a:pPr lvl="2">
              <a:buFont typeface="Wingdings" panose="05000000000000000000" pitchFamily="2" charset="2"/>
              <a:buChar char="Ø"/>
            </a:pPr>
            <a:r>
              <a:rPr lang="fr-FR" dirty="0" smtClean="0">
                <a:latin typeface="Arial" panose="020B0604020202020204" pitchFamily="34" charset="0"/>
                <a:cs typeface="Arial" panose="020B0604020202020204" pitchFamily="34" charset="0"/>
              </a:rPr>
              <a:t> prestations de déploiement</a:t>
            </a:r>
            <a:endParaRPr lang="fr-FR"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fr-FR" b="0" dirty="0" smtClean="0">
                <a:latin typeface="Arial" panose="020B0604020202020204" pitchFamily="34" charset="0"/>
                <a:cs typeface="Arial" panose="020B0604020202020204" pitchFamily="34" charset="0"/>
              </a:rPr>
              <a:t> prestations </a:t>
            </a:r>
            <a:r>
              <a:rPr lang="fr-FR" b="0" dirty="0">
                <a:latin typeface="Arial" panose="020B0604020202020204" pitchFamily="34" charset="0"/>
                <a:cs typeface="Arial" panose="020B0604020202020204" pitchFamily="34" charset="0"/>
              </a:rPr>
              <a:t>de formation par une société </a:t>
            </a:r>
            <a:r>
              <a:rPr lang="fr-FR" b="0" dirty="0" smtClean="0">
                <a:latin typeface="Arial" panose="020B0604020202020204" pitchFamily="34" charset="0"/>
                <a:cs typeface="Arial" panose="020B0604020202020204" pitchFamily="34" charset="0"/>
              </a:rPr>
              <a:t>externe</a:t>
            </a:r>
          </a:p>
          <a:p>
            <a:pPr lvl="2">
              <a:buFont typeface="Wingdings" panose="05000000000000000000" pitchFamily="2" charset="2"/>
              <a:buChar char="Ø"/>
            </a:pPr>
            <a:r>
              <a:rPr lang="fr-FR" dirty="0" smtClean="0">
                <a:latin typeface="Arial" panose="020B0604020202020204" pitchFamily="34" charset="0"/>
                <a:cs typeface="Arial" panose="020B0604020202020204" pitchFamily="34" charset="0"/>
              </a:rPr>
              <a:t>etc…</a:t>
            </a:r>
            <a:endParaRPr lang="fr-FR" b="0" dirty="0" smtClean="0">
              <a:latin typeface="Arial" panose="020B0604020202020204" pitchFamily="34" charset="0"/>
              <a:cs typeface="Arial" panose="020B0604020202020204" pitchFamily="34" charset="0"/>
            </a:endParaRPr>
          </a:p>
          <a:p>
            <a:pPr lvl="1"/>
            <a:r>
              <a:rPr lang="fr-FR" dirty="0" smtClean="0">
                <a:latin typeface="Arial" panose="020B0604020202020204" pitchFamily="34" charset="0"/>
                <a:cs typeface="Arial" panose="020B0604020202020204" pitchFamily="34" charset="0"/>
              </a:rPr>
              <a:t>d’exploitation </a:t>
            </a:r>
            <a:r>
              <a:rPr lang="fr-FR" dirty="0">
                <a:latin typeface="Arial" panose="020B0604020202020204" pitchFamily="34" charset="0"/>
                <a:cs typeface="Arial" panose="020B0604020202020204" pitchFamily="34" charset="0"/>
              </a:rPr>
              <a:t>et/ou de maintenance (coûts récurrents</a:t>
            </a:r>
            <a:r>
              <a:rPr lang="fr-FR" dirty="0" smtClean="0">
                <a:latin typeface="Arial" panose="020B0604020202020204" pitchFamily="34" charset="0"/>
                <a:cs typeface="Arial" panose="020B0604020202020204" pitchFamily="34" charset="0"/>
              </a:rPr>
              <a:t>)</a:t>
            </a:r>
          </a:p>
          <a:p>
            <a:pPr lvl="1"/>
            <a:r>
              <a:rPr lang="fr-FR" dirty="0" smtClean="0">
                <a:latin typeface="Arial" panose="020B0604020202020204" pitchFamily="34" charset="0"/>
                <a:cs typeface="Arial" panose="020B0604020202020204" pitchFamily="34" charset="0"/>
              </a:rPr>
              <a:t>de </a:t>
            </a:r>
            <a:r>
              <a:rPr lang="fr-FR" dirty="0">
                <a:latin typeface="Arial" panose="020B0604020202020204" pitchFamily="34" charset="0"/>
                <a:cs typeface="Arial" panose="020B0604020202020204" pitchFamily="34" charset="0"/>
              </a:rPr>
              <a:t>retrait de la solution</a:t>
            </a:r>
            <a:endParaRPr lang="fr-FR" b="0" dirty="0" smtClean="0">
              <a:latin typeface="Arial" panose="020B0604020202020204" pitchFamily="34" charset="0"/>
              <a:cs typeface="Arial" panose="020B0604020202020204" pitchFamily="34" charset="0"/>
            </a:endParaRPr>
          </a:p>
          <a:p>
            <a:pPr lvl="1"/>
            <a:r>
              <a:rPr lang="fr-FR" b="0" dirty="0" smtClean="0">
                <a:latin typeface="Arial" panose="020B0604020202020204" pitchFamily="34" charset="0"/>
                <a:cs typeface="Arial" panose="020B0604020202020204" pitchFamily="34" charset="0"/>
              </a:rPr>
              <a:t>...</a:t>
            </a:r>
          </a:p>
          <a:p>
            <a:endParaRPr lang="fr-FR"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414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1961" y="691763"/>
            <a:ext cx="8730000" cy="447660"/>
          </a:xfrm>
        </p:spPr>
        <p:txBody>
          <a:bodyPr>
            <a:noAutofit/>
          </a:bodyPr>
          <a:lstStyle/>
          <a:p>
            <a:pPr defTabSz="914404">
              <a:defRPr/>
            </a:pPr>
            <a:r>
              <a:rPr lang="fr-FR" dirty="0" smtClean="0">
                <a:latin typeface="Arial" panose="020B0604020202020204" pitchFamily="34" charset="0"/>
                <a:cs typeface="Arial" panose="020B0604020202020204" pitchFamily="34" charset="0"/>
              </a:rPr>
              <a:t>Les gains</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lvl="0"/>
            <a:r>
              <a:rPr lang="fr-FR" b="0" dirty="0">
                <a:latin typeface="Arial" panose="020B0604020202020204" pitchFamily="34" charset="0"/>
                <a:cs typeface="Arial" panose="020B0604020202020204" pitchFamily="34" charset="0"/>
              </a:rPr>
              <a:t>Gains </a:t>
            </a:r>
            <a:r>
              <a:rPr lang="fr-FR" b="0" dirty="0">
                <a:solidFill>
                  <a:srgbClr val="C00000"/>
                </a:solidFill>
                <a:latin typeface="Arial" panose="020B0604020202020204" pitchFamily="34" charset="0"/>
                <a:cs typeface="Arial" panose="020B0604020202020204" pitchFamily="34" charset="0"/>
              </a:rPr>
              <a:t>internes </a:t>
            </a:r>
            <a:r>
              <a:rPr lang="fr-FR" b="0" dirty="0">
                <a:latin typeface="Arial" panose="020B0604020202020204" pitchFamily="34" charset="0"/>
                <a:cs typeface="Arial" panose="020B0604020202020204" pitchFamily="34" charset="0"/>
              </a:rPr>
              <a:t>:</a:t>
            </a:r>
          </a:p>
          <a:p>
            <a:pPr lvl="1"/>
            <a:r>
              <a:rPr lang="fr-FR" b="0" dirty="0" smtClean="0">
                <a:latin typeface="Arial" panose="020B0604020202020204" pitchFamily="34" charset="0"/>
                <a:cs typeface="Arial" panose="020B0604020202020204" pitchFamily="34" charset="0"/>
              </a:rPr>
              <a:t>Sur la </a:t>
            </a:r>
            <a:r>
              <a:rPr lang="fr-FR" b="1" dirty="0" smtClean="0">
                <a:latin typeface="Arial" panose="020B0604020202020204" pitchFamily="34" charset="0"/>
                <a:cs typeface="Arial" panose="020B0604020202020204" pitchFamily="34" charset="0"/>
              </a:rPr>
              <a:t>qualité </a:t>
            </a:r>
            <a:r>
              <a:rPr lang="fr-FR" b="1" dirty="0">
                <a:latin typeface="Arial" panose="020B0604020202020204" pitchFamily="34" charset="0"/>
                <a:cs typeface="Arial" panose="020B0604020202020204" pitchFamily="34" charset="0"/>
              </a:rPr>
              <a:t>des </a:t>
            </a:r>
            <a:r>
              <a:rPr lang="fr-FR" b="1" dirty="0" smtClean="0">
                <a:latin typeface="Arial" panose="020B0604020202020204" pitchFamily="34" charset="0"/>
                <a:cs typeface="Arial" panose="020B0604020202020204" pitchFamily="34" charset="0"/>
              </a:rPr>
              <a:t>soins</a:t>
            </a:r>
            <a:endParaRPr lang="fr-FR" b="1"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fr-FR" b="0" dirty="0">
                <a:latin typeface="Arial" panose="020B0604020202020204" pitchFamily="34" charset="0"/>
                <a:cs typeface="Arial" panose="020B0604020202020204" pitchFamily="34" charset="0"/>
              </a:rPr>
              <a:t>Ex : Le projet concoure-t-il à adapter ou améliorer le temps passé par les soignants au lit du patient</a:t>
            </a:r>
          </a:p>
          <a:p>
            <a:pPr lvl="0"/>
            <a:endParaRPr lang="fr-FR" b="0" dirty="0">
              <a:latin typeface="Arial" panose="020B0604020202020204" pitchFamily="34" charset="0"/>
              <a:cs typeface="Arial" panose="020B0604020202020204" pitchFamily="34" charset="0"/>
            </a:endParaRPr>
          </a:p>
          <a:p>
            <a:pPr lvl="1"/>
            <a:r>
              <a:rPr lang="fr-FR" b="0" dirty="0" smtClean="0">
                <a:latin typeface="Arial" panose="020B0604020202020204" pitchFamily="34" charset="0"/>
                <a:cs typeface="Arial" panose="020B0604020202020204" pitchFamily="34" charset="0"/>
              </a:rPr>
              <a:t>Sur les </a:t>
            </a:r>
            <a:r>
              <a:rPr lang="fr-FR" b="1" dirty="0" smtClean="0">
                <a:latin typeface="Arial" panose="020B0604020202020204" pitchFamily="34" charset="0"/>
                <a:cs typeface="Arial" panose="020B0604020202020204" pitchFamily="34" charset="0"/>
              </a:rPr>
              <a:t>conditions </a:t>
            </a:r>
            <a:r>
              <a:rPr lang="fr-FR" b="1" dirty="0">
                <a:latin typeface="Arial" panose="020B0604020202020204" pitchFamily="34" charset="0"/>
                <a:cs typeface="Arial" panose="020B0604020202020204" pitchFamily="34" charset="0"/>
              </a:rPr>
              <a:t>de travail </a:t>
            </a:r>
          </a:p>
          <a:p>
            <a:pPr lvl="2">
              <a:buFont typeface="Wingdings" pitchFamily="2" charset="2"/>
              <a:buChar char="Ø"/>
            </a:pPr>
            <a:r>
              <a:rPr lang="fr-FR" dirty="0">
                <a:latin typeface="Arial" panose="020B0604020202020204" pitchFamily="34" charset="0"/>
                <a:cs typeface="Arial" panose="020B0604020202020204" pitchFamily="34" charset="0"/>
              </a:rPr>
              <a:t>Gain de temps,…</a:t>
            </a:r>
          </a:p>
          <a:p>
            <a:pPr lvl="0"/>
            <a:endParaRPr lang="fr-FR" b="0" dirty="0">
              <a:latin typeface="Arial" panose="020B0604020202020204" pitchFamily="34" charset="0"/>
              <a:cs typeface="Arial" panose="020B0604020202020204" pitchFamily="34" charset="0"/>
            </a:endParaRPr>
          </a:p>
          <a:p>
            <a:pPr lvl="1"/>
            <a:r>
              <a:rPr lang="fr-FR" b="0" dirty="0" smtClean="0">
                <a:latin typeface="Arial" panose="020B0604020202020204" pitchFamily="34" charset="0"/>
                <a:cs typeface="Arial" panose="020B0604020202020204" pitchFamily="34" charset="0"/>
              </a:rPr>
              <a:t>Sur l’</a:t>
            </a:r>
            <a:r>
              <a:rPr lang="fr-FR" b="1" dirty="0" smtClean="0">
                <a:latin typeface="Arial" panose="020B0604020202020204" pitchFamily="34" charset="0"/>
                <a:cs typeface="Arial" panose="020B0604020202020204" pitchFamily="34" charset="0"/>
              </a:rPr>
              <a:t>efficience </a:t>
            </a:r>
            <a:r>
              <a:rPr lang="fr-FR" b="1" dirty="0">
                <a:latin typeface="Arial" panose="020B0604020202020204" pitchFamily="34" charset="0"/>
                <a:cs typeface="Arial" panose="020B0604020202020204" pitchFamily="34" charset="0"/>
              </a:rPr>
              <a:t>opérationnelle et économique</a:t>
            </a:r>
          </a:p>
          <a:p>
            <a:pPr lvl="2">
              <a:buFont typeface="Wingdings" pitchFamily="2" charset="2"/>
              <a:buChar char="Ø"/>
            </a:pPr>
            <a:r>
              <a:rPr lang="fr-FR" dirty="0">
                <a:latin typeface="Arial" panose="020B0604020202020204" pitchFamily="34" charset="0"/>
                <a:cs typeface="Arial" panose="020B0604020202020204" pitchFamily="34" charset="0"/>
              </a:rPr>
              <a:t>Rentabilité</a:t>
            </a:r>
          </a:p>
          <a:p>
            <a:pPr lvl="0"/>
            <a:endParaRPr lang="fr-FR" b="0" dirty="0">
              <a:latin typeface="Arial" panose="020B0604020202020204" pitchFamily="34" charset="0"/>
              <a:cs typeface="Arial" panose="020B0604020202020204" pitchFamily="34" charset="0"/>
            </a:endParaRPr>
          </a:p>
          <a:p>
            <a:pPr lvl="0"/>
            <a:r>
              <a:rPr lang="fr-FR" b="0" dirty="0">
                <a:latin typeface="Arial" panose="020B0604020202020204" pitchFamily="34" charset="0"/>
                <a:cs typeface="Arial" panose="020B0604020202020204" pitchFamily="34" charset="0"/>
              </a:rPr>
              <a:t>Gains </a:t>
            </a:r>
            <a:r>
              <a:rPr lang="fr-FR" b="0" dirty="0">
                <a:solidFill>
                  <a:srgbClr val="C00000"/>
                </a:solidFill>
                <a:latin typeface="Arial" panose="020B0604020202020204" pitchFamily="34" charset="0"/>
                <a:cs typeface="Arial" panose="020B0604020202020204" pitchFamily="34" charset="0"/>
              </a:rPr>
              <a:t>externes</a:t>
            </a:r>
            <a:r>
              <a:rPr lang="fr-FR" b="0" dirty="0">
                <a:latin typeface="Arial" panose="020B0604020202020204" pitchFamily="34" charset="0"/>
                <a:cs typeface="Arial" panose="020B0604020202020204" pitchFamily="34" charset="0"/>
              </a:rPr>
              <a:t> :</a:t>
            </a:r>
          </a:p>
          <a:p>
            <a:pPr lvl="1"/>
            <a:r>
              <a:rPr lang="fr-FR" b="0" dirty="0">
                <a:latin typeface="Arial" panose="020B0604020202020204" pitchFamily="34" charset="0"/>
                <a:cs typeface="Arial" panose="020B0604020202020204" pitchFamily="34" charset="0"/>
              </a:rPr>
              <a:t>Pour le patient</a:t>
            </a:r>
          </a:p>
          <a:p>
            <a:pPr lvl="1"/>
            <a:r>
              <a:rPr lang="fr-FR" b="0" dirty="0">
                <a:latin typeface="Arial" panose="020B0604020202020204" pitchFamily="34" charset="0"/>
                <a:cs typeface="Arial" panose="020B0604020202020204" pitchFamily="34" charset="0"/>
              </a:rPr>
              <a:t>Pour la collectivité</a:t>
            </a:r>
          </a:p>
          <a:p>
            <a:pPr lvl="1"/>
            <a:r>
              <a:rPr lang="fr-FR" b="0" dirty="0">
                <a:latin typeface="Arial" panose="020B0604020202020204" pitchFamily="34" charset="0"/>
                <a:cs typeface="Arial" panose="020B0604020202020204" pitchFamily="34" charset="0"/>
              </a:rPr>
              <a:t>Pour les tutelles</a:t>
            </a:r>
          </a:p>
          <a:p>
            <a:pPr lvl="1"/>
            <a:r>
              <a:rPr lang="fr-FR" b="0" dirty="0">
                <a:latin typeface="Arial" panose="020B0604020202020204" pitchFamily="34" charset="0"/>
                <a:cs typeface="Arial" panose="020B0604020202020204" pitchFamily="34" charset="0"/>
              </a:rPr>
              <a:t>Pour les débiteurs (AM, mutuelles…)</a:t>
            </a:r>
          </a:p>
          <a:p>
            <a:endParaRPr lang="fr-FR"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4617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 retour sur investissement : L’outil </a:t>
            </a:r>
            <a:r>
              <a:rPr lang="fr-FR" dirty="0">
                <a:latin typeface="Arial" panose="020B0604020202020204" pitchFamily="34" charset="0"/>
                <a:cs typeface="Arial" panose="020B0604020202020204" pitchFamily="34" charset="0"/>
              </a:rPr>
              <a:t>RSI/ROI</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280972" y="1379560"/>
            <a:ext cx="6533896" cy="5021240"/>
          </a:xfrm>
        </p:spPr>
        <p:txBody>
          <a:bodyPr/>
          <a:lstStyle/>
          <a:p>
            <a:pPr lvl="0"/>
            <a:endParaRPr lang="fr-FR" b="0" dirty="0" smtClean="0">
              <a:latin typeface="Arial" panose="020B0604020202020204" pitchFamily="34" charset="0"/>
              <a:cs typeface="Arial" panose="020B0604020202020204" pitchFamily="34" charset="0"/>
            </a:endParaRPr>
          </a:p>
          <a:p>
            <a:pPr lvl="0"/>
            <a:endParaRPr lang="fr-FR" b="0" dirty="0" smtClean="0">
              <a:latin typeface="Arial" panose="020B0604020202020204" pitchFamily="34" charset="0"/>
              <a:cs typeface="Arial" panose="020B0604020202020204" pitchFamily="34" charset="0"/>
            </a:endParaRPr>
          </a:p>
          <a:p>
            <a:pPr lvl="0"/>
            <a:endParaRPr lang="fr-FR" b="0" dirty="0">
              <a:latin typeface="Arial" panose="020B0604020202020204" pitchFamily="34" charset="0"/>
              <a:cs typeface="Arial" panose="020B0604020202020204" pitchFamily="34" charset="0"/>
            </a:endParaRPr>
          </a:p>
          <a:p>
            <a:pPr lvl="0"/>
            <a:r>
              <a:rPr lang="fr-FR" b="0" dirty="0" smtClean="0">
                <a:latin typeface="Arial" panose="020B0604020202020204" pitchFamily="34" charset="0"/>
                <a:cs typeface="Arial" panose="020B0604020202020204" pitchFamily="34" charset="0"/>
              </a:rPr>
              <a:t>Le</a:t>
            </a:r>
            <a:r>
              <a:rPr lang="fr-FR" dirty="0" smtClean="0">
                <a:latin typeface="Arial" panose="020B0604020202020204" pitchFamily="34" charset="0"/>
                <a:cs typeface="Arial" panose="020B0604020202020204" pitchFamily="34" charset="0"/>
              </a:rPr>
              <a:t> </a:t>
            </a:r>
            <a:r>
              <a:rPr lang="fr-FR" dirty="0" smtClean="0">
                <a:solidFill>
                  <a:srgbClr val="C00000"/>
                </a:solidFill>
                <a:latin typeface="Arial" panose="020B0604020202020204" pitchFamily="34" charset="0"/>
                <a:cs typeface="Arial" panose="020B0604020202020204" pitchFamily="34" charset="0"/>
              </a:rPr>
              <a:t>RSI</a:t>
            </a:r>
            <a:r>
              <a:rPr lang="fr-FR" dirty="0" smtClean="0">
                <a:latin typeface="Arial" panose="020B0604020202020204" pitchFamily="34" charset="0"/>
                <a:cs typeface="Arial" panose="020B0604020202020204" pitchFamily="34" charset="0"/>
              </a:rPr>
              <a:t> </a:t>
            </a:r>
            <a:r>
              <a:rPr lang="fr-FR" b="0" dirty="0" smtClean="0">
                <a:latin typeface="Arial" panose="020B0604020202020204" pitchFamily="34" charset="0"/>
                <a:cs typeface="Arial" panose="020B0604020202020204" pitchFamily="34" charset="0"/>
              </a:rPr>
              <a:t>permet de calculer le retour </a:t>
            </a:r>
            <a:r>
              <a:rPr lang="fr-FR" b="0" dirty="0">
                <a:latin typeface="Arial" panose="020B0604020202020204" pitchFamily="34" charset="0"/>
                <a:cs typeface="Arial" panose="020B0604020202020204" pitchFamily="34" charset="0"/>
              </a:rPr>
              <a:t>sur investissement </a:t>
            </a:r>
            <a:r>
              <a:rPr lang="fr-FR" b="0" dirty="0" smtClean="0">
                <a:latin typeface="Arial" panose="020B0604020202020204" pitchFamily="34" charset="0"/>
                <a:cs typeface="Arial" panose="020B0604020202020204" pitchFamily="34" charset="0"/>
              </a:rPr>
              <a:t>du projet</a:t>
            </a:r>
          </a:p>
          <a:p>
            <a:pPr lvl="0"/>
            <a:endParaRPr lang="fr-FR" b="0" dirty="0">
              <a:latin typeface="Arial" panose="020B0604020202020204" pitchFamily="34" charset="0"/>
              <a:cs typeface="Arial" panose="020B0604020202020204" pitchFamily="34" charset="0"/>
            </a:endParaRPr>
          </a:p>
          <a:p>
            <a:pPr lvl="0"/>
            <a:endParaRPr lang="fr-FR" b="0" dirty="0" smtClean="0">
              <a:latin typeface="Arial" panose="020B0604020202020204" pitchFamily="34" charset="0"/>
              <a:cs typeface="Arial" panose="020B0604020202020204" pitchFamily="34" charset="0"/>
            </a:endParaRPr>
          </a:p>
          <a:p>
            <a:pPr lvl="0"/>
            <a:endParaRPr lang="fr-FR" b="0" dirty="0" smtClean="0">
              <a:latin typeface="Arial" panose="020B0604020202020204" pitchFamily="34" charset="0"/>
              <a:cs typeface="Arial" panose="020B0604020202020204" pitchFamily="34" charset="0"/>
            </a:endParaRPr>
          </a:p>
          <a:p>
            <a:pPr lvl="0"/>
            <a:r>
              <a:rPr lang="fr-FR" b="0" dirty="0" smtClean="0">
                <a:latin typeface="Arial" panose="020B0604020202020204" pitchFamily="34" charset="0"/>
                <a:cs typeface="Arial" panose="020B0604020202020204" pitchFamily="34" charset="0"/>
              </a:rPr>
              <a:t>Les informations à saisir concernent  :</a:t>
            </a:r>
          </a:p>
          <a:p>
            <a:pPr lvl="0"/>
            <a:endParaRPr lang="fr-FR" b="0" dirty="0" smtClean="0">
              <a:latin typeface="Arial" panose="020B0604020202020204" pitchFamily="34" charset="0"/>
              <a:cs typeface="Arial" panose="020B0604020202020204" pitchFamily="34" charset="0"/>
            </a:endParaRPr>
          </a:p>
          <a:p>
            <a:endParaRPr lang="fr-FR" b="0" dirty="0" smtClean="0">
              <a:latin typeface="Arial" panose="020B0604020202020204" pitchFamily="34" charset="0"/>
              <a:cs typeface="Arial" panose="020B0604020202020204" pitchFamily="34" charset="0"/>
            </a:endParaRPr>
          </a:p>
        </p:txBody>
      </p:sp>
      <p:cxnSp>
        <p:nvCxnSpPr>
          <p:cNvPr id="7" name="Connecteur droit avec flèche 6"/>
          <p:cNvCxnSpPr/>
          <p:nvPr/>
        </p:nvCxnSpPr>
        <p:spPr>
          <a:xfrm flipV="1">
            <a:off x="1086927" y="4248342"/>
            <a:ext cx="1035171" cy="14664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a:off x="1086927" y="4391047"/>
            <a:ext cx="1035171" cy="24766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à coins arrondis 12"/>
          <p:cNvSpPr/>
          <p:nvPr/>
        </p:nvSpPr>
        <p:spPr>
          <a:xfrm>
            <a:off x="2329133" y="3838956"/>
            <a:ext cx="1380226" cy="552091"/>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ZoneTexte 14"/>
          <p:cNvSpPr txBox="1"/>
          <p:nvPr/>
        </p:nvSpPr>
        <p:spPr>
          <a:xfrm>
            <a:off x="2449902" y="3898604"/>
            <a:ext cx="1138687" cy="492443"/>
          </a:xfrm>
          <a:prstGeom prst="rect">
            <a:avLst/>
          </a:prstGeom>
          <a:noFill/>
        </p:spPr>
        <p:txBody>
          <a:bodyPr wrap="square" rtlCol="0">
            <a:spAutoFit/>
          </a:bodyPr>
          <a:lstStyle/>
          <a:p>
            <a:pPr marL="0" lvl="1"/>
            <a:r>
              <a:rPr lang="fr-FR" sz="1600" b="0" dirty="0">
                <a:solidFill>
                  <a:schemeClr val="bg1"/>
                </a:solidFill>
                <a:latin typeface="Arial" panose="020B0604020202020204" pitchFamily="34" charset="0"/>
                <a:cs typeface="Arial" panose="020B0604020202020204" pitchFamily="34" charset="0"/>
              </a:rPr>
              <a:t>Les coûts</a:t>
            </a:r>
          </a:p>
          <a:p>
            <a:endParaRPr lang="en-US" dirty="0">
              <a:solidFill>
                <a:schemeClr val="bg1"/>
              </a:solidFill>
            </a:endParaRPr>
          </a:p>
        </p:txBody>
      </p:sp>
      <p:sp>
        <p:nvSpPr>
          <p:cNvPr id="16" name="Rectangle à coins arrondis 15"/>
          <p:cNvSpPr/>
          <p:nvPr/>
        </p:nvSpPr>
        <p:spPr>
          <a:xfrm>
            <a:off x="2329132" y="4598658"/>
            <a:ext cx="1380226" cy="552091"/>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ZoneTexte 20"/>
          <p:cNvSpPr txBox="1"/>
          <p:nvPr/>
        </p:nvSpPr>
        <p:spPr>
          <a:xfrm>
            <a:off x="2449902" y="4705426"/>
            <a:ext cx="1311215" cy="338554"/>
          </a:xfrm>
          <a:prstGeom prst="rect">
            <a:avLst/>
          </a:prstGeom>
          <a:noFill/>
        </p:spPr>
        <p:txBody>
          <a:bodyPr wrap="square" rtlCol="0">
            <a:spAutoFit/>
          </a:bodyPr>
          <a:lstStyle/>
          <a:p>
            <a:r>
              <a:rPr lang="fr-FR" sz="1600" b="0" dirty="0" smtClean="0">
                <a:solidFill>
                  <a:schemeClr val="bg1"/>
                </a:solidFill>
              </a:rPr>
              <a:t>Les gains </a:t>
            </a:r>
            <a:endParaRPr lang="en-US" sz="1600" b="0" dirty="0">
              <a:solidFill>
                <a:schemeClr val="bg1"/>
              </a:solidFill>
            </a:endParaRPr>
          </a:p>
        </p:txBody>
      </p:sp>
    </p:spTree>
    <p:extLst>
      <p:ext uri="{BB962C8B-B14F-4D97-AF65-F5344CB8AC3E}">
        <p14:creationId xmlns:p14="http://schemas.microsoft.com/office/powerpoint/2010/main" val="241677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 retour sur investissement : L’outil RSI/ROI</a:t>
            </a:r>
            <a:endParaRPr lang="fr-FR" dirty="0">
              <a:solidFill>
                <a:schemeClr val="tx2"/>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13905" t="26685" r="20929" b="23169"/>
          <a:stretch>
            <a:fillRect/>
          </a:stretch>
        </p:blipFill>
        <p:spPr bwMode="auto">
          <a:xfrm>
            <a:off x="152400" y="1282468"/>
            <a:ext cx="8550605" cy="49380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2078038" y="2665180"/>
            <a:ext cx="571500" cy="228600"/>
          </a:xfrm>
          <a:prstGeom prst="rect">
            <a:avLst/>
          </a:prstGeom>
          <a:noFill/>
          <a:ln>
            <a:noFill/>
          </a:ln>
          <a:extLst>
            <a:ext uri="{909E8E84-426E-40DD-AFC4-6F175D3DCCD1}">
              <a14:hiddenFill xmlns:a14="http://schemas.microsoft.com/office/drawing/2010/main">
                <a:solidFill>
                  <a:srgbClr val="808080">
                    <a:alpha val="50000"/>
                  </a:srgbClr>
                </a:solidFill>
              </a14:hiddenFill>
            </a:ext>
            <a:ext uri="{91240B29-F687-4F45-9708-019B960494DF}">
              <a14:hiddenLine xmlns:a14="http://schemas.microsoft.com/office/drawing/2010/main" w="12700">
                <a:solidFill>
                  <a:srgbClr val="DDDDDD"/>
                </a:solidFill>
                <a:prstDash val="dash"/>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1" i="0" u="none" strike="noStrike" cap="none" normalizeH="0" baseline="0" smtClean="0">
              <a:ln>
                <a:noFill/>
              </a:ln>
              <a:solidFill>
                <a:srgbClr val="008000"/>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008000"/>
                </a:solidFill>
                <a:effectLst/>
                <a:latin typeface="Verdana" pitchFamily="34" charset="0"/>
                <a:ea typeface="Times New Roman" pitchFamily="18" charset="0"/>
                <a:cs typeface="Arial" pitchFamily="34" charset="0"/>
              </a:rPr>
              <a:t>DR</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Line 5"/>
          <p:cNvSpPr>
            <a:spLocks noChangeShapeType="1"/>
          </p:cNvSpPr>
          <p:nvPr/>
        </p:nvSpPr>
        <p:spPr bwMode="auto">
          <a:xfrm>
            <a:off x="820738" y="2550880"/>
            <a:ext cx="3314700" cy="0"/>
          </a:xfrm>
          <a:prstGeom prst="line">
            <a:avLst/>
          </a:prstGeom>
          <a:noFill/>
          <a:ln w="349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FR"/>
          </a:p>
        </p:txBody>
      </p:sp>
      <p:sp>
        <p:nvSpPr>
          <p:cNvPr id="8" name="Line 7"/>
          <p:cNvSpPr>
            <a:spLocks noChangeShapeType="1"/>
          </p:cNvSpPr>
          <p:nvPr/>
        </p:nvSpPr>
        <p:spPr bwMode="auto">
          <a:xfrm>
            <a:off x="7787525" y="2708415"/>
            <a:ext cx="457200" cy="0"/>
          </a:xfrm>
          <a:prstGeom prst="line">
            <a:avLst/>
          </a:prstGeom>
          <a:noFill/>
          <a:ln w="34925">
            <a:solidFill>
              <a:srgbClr val="993366"/>
            </a:solidFill>
            <a:round/>
            <a:headEnd type="triangle" w="med" len="med"/>
            <a:tailEn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fr-FR"/>
          </a:p>
        </p:txBody>
      </p:sp>
      <p:sp>
        <p:nvSpPr>
          <p:cNvPr id="9" name="Rectangle 8"/>
          <p:cNvSpPr>
            <a:spLocks noChangeArrowheads="1"/>
          </p:cNvSpPr>
          <p:nvPr/>
        </p:nvSpPr>
        <p:spPr bwMode="auto">
          <a:xfrm>
            <a:off x="8244725" y="2492275"/>
            <a:ext cx="571500" cy="228600"/>
          </a:xfrm>
          <a:prstGeom prst="rect">
            <a:avLst/>
          </a:prstGeom>
          <a:noFill/>
          <a:ln>
            <a:noFill/>
          </a:ln>
          <a:extLst>
            <a:ext uri="{909E8E84-426E-40DD-AFC4-6F175D3DCCD1}">
              <a14:hiddenFill xmlns:a14="http://schemas.microsoft.com/office/drawing/2010/main">
                <a:solidFill>
                  <a:srgbClr val="808080">
                    <a:alpha val="50000"/>
                  </a:srgbClr>
                </a:solidFill>
              </a14:hiddenFill>
            </a:ext>
            <a:ext uri="{91240B29-F687-4F45-9708-019B960494DF}">
              <a14:hiddenLine xmlns:a14="http://schemas.microsoft.com/office/drawing/2010/main" w="12700">
                <a:solidFill>
                  <a:srgbClr val="DDDDDD"/>
                </a:solidFill>
                <a:prstDash val="dash"/>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200" b="1" i="0" u="none" strike="noStrike" cap="none" normalizeH="0" baseline="0" dirty="0" smtClean="0">
              <a:ln>
                <a:noFill/>
              </a:ln>
              <a:solidFill>
                <a:srgbClr val="993366"/>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smtClean="0">
                <a:ln>
                  <a:noFill/>
                </a:ln>
                <a:solidFill>
                  <a:srgbClr val="993366"/>
                </a:solidFill>
                <a:effectLst/>
                <a:latin typeface="Verdana" pitchFamily="34" charset="0"/>
                <a:ea typeface="Times New Roman" pitchFamily="18" charset="0"/>
                <a:cs typeface="Arial" pitchFamily="34" charset="0"/>
              </a:rPr>
              <a:t>VAN</a:t>
            </a:r>
            <a:endParaRPr kumimoji="0" lang="fr-FR" alt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820738" y="2322280"/>
            <a:ext cx="800100" cy="1257300"/>
          </a:xfrm>
          <a:prstGeom prst="rect">
            <a:avLst/>
          </a:prstGeom>
          <a:noFill/>
          <a:ln w="2857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Rectangle 10"/>
          <p:cNvSpPr>
            <a:spLocks noChangeArrowheads="1"/>
          </p:cNvSpPr>
          <p:nvPr/>
        </p:nvSpPr>
        <p:spPr bwMode="auto">
          <a:xfrm>
            <a:off x="935038" y="1865080"/>
            <a:ext cx="571500" cy="457200"/>
          </a:xfrm>
          <a:prstGeom prst="rect">
            <a:avLst/>
          </a:prstGeom>
          <a:noFill/>
          <a:ln>
            <a:noFill/>
          </a:ln>
          <a:extLst>
            <a:ext uri="{909E8E84-426E-40DD-AFC4-6F175D3DCCD1}">
              <a14:hiddenFill xmlns:a14="http://schemas.microsoft.com/office/drawing/2010/main">
                <a:solidFill>
                  <a:srgbClr val="808080">
                    <a:alpha val="50000"/>
                  </a:srgbClr>
                </a:solidFill>
              </a14:hiddenFill>
            </a:ext>
            <a:ext uri="{91240B29-F687-4F45-9708-019B960494DF}">
              <a14:hiddenLine xmlns:a14="http://schemas.microsoft.com/office/drawing/2010/main" w="12700">
                <a:solidFill>
                  <a:srgbClr val="DDDDDD"/>
                </a:solidFill>
                <a:prstDash val="dash"/>
                <a:miter lim="800000"/>
                <a:headEnd/>
                <a:tailEnd/>
              </a14:hiddenLine>
            </a:ext>
          </a:ex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200" b="1" i="0" u="none" strike="noStrike" cap="none" normalizeH="0" baseline="0" smtClean="0">
                <a:ln>
                  <a:noFill/>
                </a:ln>
                <a:solidFill>
                  <a:srgbClr val="FFCC99"/>
                </a:solidFill>
                <a:effectLst/>
                <a:latin typeface="Verdana" pitchFamily="34" charset="0"/>
                <a:ea typeface="Times New Roman" pitchFamily="18" charset="0"/>
                <a:cs typeface="Arial" pitchFamily="34" charset="0"/>
              </a:rPr>
              <a:t>Coût total</a:t>
            </a: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4" name="Rectangle 1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23503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La fiche opportunité ANAP (1/2)</a:t>
            </a:r>
            <a:endParaRPr lang="fr-FR" dirty="0">
              <a:solidFill>
                <a:schemeClr val="tx2"/>
              </a:solidFill>
              <a:latin typeface="Arial" panose="020B0604020202020204" pitchFamily="34" charset="0"/>
              <a:cs typeface="Arial" panose="020B0604020202020204" pitchFamily="34" charset="0"/>
            </a:endParaRPr>
          </a:p>
        </p:txBody>
      </p:sp>
      <p:sp>
        <p:nvSpPr>
          <p:cNvPr id="5" name="Espace réservé du texte 3"/>
          <p:cNvSpPr txBox="1">
            <a:spLocks/>
          </p:cNvSpPr>
          <p:nvPr/>
        </p:nvSpPr>
        <p:spPr>
          <a:xfrm>
            <a:off x="251517" y="1909258"/>
            <a:ext cx="4009932" cy="327803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fr-FR" sz="2000" b="0" dirty="0" smtClean="0">
                <a:solidFill>
                  <a:srgbClr val="02375E"/>
                </a:solidFill>
                <a:latin typeface="Arial" panose="020B0604020202020204" pitchFamily="34" charset="0"/>
                <a:cs typeface="Arial" panose="020B0604020202020204" pitchFamily="34" charset="0"/>
              </a:rPr>
              <a:t>Elle permet de décrire le besoin et de fournir les informations utiles à la prise de décision</a:t>
            </a:r>
          </a:p>
          <a:p>
            <a:pPr fontAlgn="auto">
              <a:spcAft>
                <a:spcPts val="0"/>
              </a:spcAft>
              <a:buFont typeface="Arial" panose="020B0604020202020204" pitchFamily="34" charset="0"/>
              <a:buChar char="•"/>
            </a:pPr>
            <a:endParaRPr lang="fr-FR" sz="2000" b="0" dirty="0" smtClean="0">
              <a:solidFill>
                <a:srgbClr val="02375E"/>
              </a:solidFill>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pPr>
            <a:r>
              <a:rPr lang="fr-FR" sz="2000" b="0" dirty="0" smtClean="0">
                <a:solidFill>
                  <a:srgbClr val="02375E"/>
                </a:solidFill>
                <a:latin typeface="Arial" panose="020B0604020202020204" pitchFamily="34" charset="0"/>
                <a:cs typeface="Arial" panose="020B0604020202020204" pitchFamily="34" charset="0"/>
              </a:rPr>
              <a:t>Elle est constituée de plusieurs items de description à compléter par le promoteur pour justifier de l’opportunité du projet</a:t>
            </a:r>
          </a:p>
          <a:p>
            <a:pPr fontAlgn="auto">
              <a:spcAft>
                <a:spcPts val="0"/>
              </a:spcAft>
            </a:pPr>
            <a:endParaRPr lang="en-US" sz="2000" b="0" dirty="0">
              <a:latin typeface="Arial" panose="020B0604020202020204" pitchFamily="34" charset="0"/>
              <a:cs typeface="Arial" panose="020B0604020202020204" pitchFamily="34" charset="0"/>
            </a:endParaRPr>
          </a:p>
        </p:txBody>
      </p:sp>
      <p:pic>
        <p:nvPicPr>
          <p:cNvPr id="6" name="Image 5"/>
          <p:cNvPicPr/>
          <p:nvPr/>
        </p:nvPicPr>
        <p:blipFill rotWithShape="1">
          <a:blip r:embed="rId3"/>
          <a:srcRect l="23806" t="40035" r="22495" b="7673"/>
          <a:stretch/>
        </p:blipFill>
        <p:spPr bwMode="auto">
          <a:xfrm>
            <a:off x="4918535" y="521144"/>
            <a:ext cx="3754582" cy="2776226"/>
          </a:xfrm>
          <a:prstGeom prst="rect">
            <a:avLst/>
          </a:prstGeom>
          <a:ln>
            <a:noFill/>
          </a:ln>
          <a:extLst>
            <a:ext uri="{53640926-AAD7-44D8-BBD7-CCE9431645EC}">
              <a14:shadowObscured xmlns:a14="http://schemas.microsoft.com/office/drawing/2010/main"/>
            </a:ext>
          </a:extLst>
        </p:spPr>
      </p:pic>
      <p:sp>
        <p:nvSpPr>
          <p:cNvPr id="7" name="Espace réservé du contenu 2"/>
          <p:cNvSpPr>
            <a:spLocks noGrp="1"/>
          </p:cNvSpPr>
          <p:nvPr>
            <p:ph idx="4294967295"/>
          </p:nvPr>
        </p:nvSpPr>
        <p:spPr>
          <a:xfrm>
            <a:off x="4261449" y="3546760"/>
            <a:ext cx="4631031" cy="3178020"/>
          </a:xfrm>
          <a:prstGeom prst="rect">
            <a:avLst/>
          </a:prstGeom>
        </p:spPr>
        <p:txBody>
          <a:bodyPr>
            <a:normAutofit/>
          </a:bodyPr>
          <a:lstStyle/>
          <a:p>
            <a:r>
              <a:rPr lang="fr-FR" sz="2000" b="1" dirty="0" smtClean="0">
                <a:solidFill>
                  <a:srgbClr val="02375E"/>
                </a:solidFill>
                <a:latin typeface="Arial" panose="020B0604020202020204" pitchFamily="34" charset="0"/>
                <a:cs typeface="Arial" panose="020B0604020202020204" pitchFamily="34" charset="0"/>
              </a:rPr>
              <a:t>Qui ? </a:t>
            </a:r>
            <a:r>
              <a:rPr lang="fr-FR" sz="2000" dirty="0" smtClean="0">
                <a:solidFill>
                  <a:srgbClr val="02375E"/>
                </a:solidFill>
                <a:latin typeface="Arial" panose="020B0604020202020204" pitchFamily="34" charset="0"/>
                <a:cs typeface="Arial" panose="020B0604020202020204" pitchFamily="34" charset="0"/>
              </a:rPr>
              <a:t>(Initiateur) : promoteur (chef de projet, chef de service, cadre de santé…) </a:t>
            </a:r>
            <a:r>
              <a:rPr lang="fr-FR" sz="2000" b="1" dirty="0" smtClean="0">
                <a:solidFill>
                  <a:srgbClr val="02375E"/>
                </a:solidFill>
                <a:latin typeface="Arial" panose="020B0604020202020204" pitchFamily="34" charset="0"/>
                <a:cs typeface="Arial" panose="020B0604020202020204" pitchFamily="34" charset="0"/>
              </a:rPr>
              <a:t>+</a:t>
            </a:r>
            <a:r>
              <a:rPr lang="fr-FR" sz="2000" dirty="0" smtClean="0">
                <a:solidFill>
                  <a:srgbClr val="02375E"/>
                </a:solidFill>
                <a:latin typeface="Arial" panose="020B0604020202020204" pitchFamily="34" charset="0"/>
                <a:cs typeface="Arial" panose="020B0604020202020204" pitchFamily="34" charset="0"/>
              </a:rPr>
              <a:t> DSIO</a:t>
            </a:r>
          </a:p>
          <a:p>
            <a:r>
              <a:rPr lang="fr-FR" sz="2000" b="1" dirty="0" smtClean="0">
                <a:solidFill>
                  <a:srgbClr val="02375E"/>
                </a:solidFill>
                <a:latin typeface="Arial" panose="020B0604020202020204" pitchFamily="34" charset="0"/>
                <a:cs typeface="Arial" panose="020B0604020202020204" pitchFamily="34" charset="0"/>
              </a:rPr>
              <a:t>Pour qui ? </a:t>
            </a:r>
            <a:r>
              <a:rPr lang="fr-FR" sz="2000" dirty="0" smtClean="0">
                <a:solidFill>
                  <a:srgbClr val="02375E"/>
                </a:solidFill>
                <a:latin typeface="Arial" panose="020B0604020202020204" pitchFamily="34" charset="0"/>
                <a:cs typeface="Arial" panose="020B0604020202020204" pitchFamily="34" charset="0"/>
              </a:rPr>
              <a:t>: instance décisionnaire, DG…</a:t>
            </a:r>
            <a:endParaRPr lang="en-US" sz="2000" dirty="0" smtClean="0">
              <a:solidFill>
                <a:srgbClr val="02375E"/>
              </a:solidFill>
              <a:latin typeface="Arial" panose="020B0604020202020204" pitchFamily="34" charset="0"/>
              <a:cs typeface="Arial" panose="020B0604020202020204" pitchFamily="34" charset="0"/>
            </a:endParaRPr>
          </a:p>
          <a:p>
            <a:r>
              <a:rPr lang="fr-FR" sz="2000" b="1" dirty="0">
                <a:solidFill>
                  <a:srgbClr val="02375E"/>
                </a:solidFill>
                <a:latin typeface="Arial" panose="020B0604020202020204" pitchFamily="34" charset="0"/>
                <a:cs typeface="Arial" panose="020B0604020202020204" pitchFamily="34" charset="0"/>
              </a:rPr>
              <a:t>Quand ? </a:t>
            </a:r>
            <a:r>
              <a:rPr lang="fr-FR" sz="2000" dirty="0" smtClean="0">
                <a:solidFill>
                  <a:srgbClr val="02375E"/>
                </a:solidFill>
                <a:latin typeface="Arial" panose="020B0604020202020204" pitchFamily="34" charset="0"/>
                <a:cs typeface="Arial" panose="020B0604020202020204" pitchFamily="34" charset="0"/>
              </a:rPr>
              <a:t>Lorsque le promoteur souhaite proposer un nouveau projet dans le portefeuille de projets SI</a:t>
            </a:r>
          </a:p>
        </p:txBody>
      </p:sp>
    </p:spTree>
    <p:extLst>
      <p:ext uri="{BB962C8B-B14F-4D97-AF65-F5344CB8AC3E}">
        <p14:creationId xmlns:p14="http://schemas.microsoft.com/office/powerpoint/2010/main" val="61609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La fiche opportunité ANAP (2/2)</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258792" y="1155940"/>
            <a:ext cx="8764438" cy="5486400"/>
          </a:xfrm>
        </p:spPr>
        <p:txBody>
          <a:bodyPr/>
          <a:lstStyle/>
          <a:p>
            <a:pPr lvl="0"/>
            <a:r>
              <a:rPr lang="fr-FR" b="0" dirty="0" smtClean="0">
                <a:latin typeface="Arial" panose="020B0604020202020204" pitchFamily="34" charset="0"/>
                <a:cs typeface="Arial" panose="020B0604020202020204" pitchFamily="34" charset="0"/>
              </a:rPr>
              <a:t>Les items de la fiche d’opportunité permettent de :</a:t>
            </a:r>
            <a:endParaRPr lang="fr-FR" b="0" dirty="0">
              <a:latin typeface="Arial" panose="020B0604020202020204" pitchFamily="34" charset="0"/>
              <a:cs typeface="Arial" panose="020B0604020202020204" pitchFamily="34" charset="0"/>
            </a:endParaRPr>
          </a:p>
          <a:p>
            <a:pPr lvl="0"/>
            <a:endParaRPr lang="fr-FR" b="0" dirty="0">
              <a:latin typeface="Arial" panose="020B0604020202020204" pitchFamily="34" charset="0"/>
              <a:cs typeface="Arial" panose="020B0604020202020204" pitchFamily="34" charset="0"/>
            </a:endParaRPr>
          </a:p>
          <a:p>
            <a:pPr lvl="1"/>
            <a:r>
              <a:rPr lang="fr-FR" sz="1600" b="0" dirty="0" smtClean="0">
                <a:latin typeface="Arial" panose="020B0604020202020204" pitchFamily="34" charset="0"/>
                <a:cs typeface="Arial" panose="020B0604020202020204" pitchFamily="34" charset="0"/>
              </a:rPr>
              <a:t>Définir </a:t>
            </a:r>
            <a:r>
              <a:rPr lang="fr-FR" sz="1600" b="0" dirty="0">
                <a:latin typeface="Arial" panose="020B0604020202020204" pitchFamily="34" charset="0"/>
                <a:cs typeface="Arial" panose="020B0604020202020204" pitchFamily="34" charset="0"/>
              </a:rPr>
              <a:t>les principaux </a:t>
            </a:r>
            <a:r>
              <a:rPr lang="fr-FR" sz="1600" b="0" dirty="0">
                <a:solidFill>
                  <a:srgbClr val="C00000"/>
                </a:solidFill>
                <a:latin typeface="Arial" panose="020B0604020202020204" pitchFamily="34" charset="0"/>
                <a:cs typeface="Arial" panose="020B0604020202020204" pitchFamily="34" charset="0"/>
              </a:rPr>
              <a:t>objectifs </a:t>
            </a:r>
            <a:r>
              <a:rPr lang="fr-FR" sz="1600" b="0" dirty="0">
                <a:latin typeface="Arial" panose="020B0604020202020204" pitchFamily="34" charset="0"/>
                <a:cs typeface="Arial" panose="020B0604020202020204" pitchFamily="34" charset="0"/>
              </a:rPr>
              <a:t>du projet : décrire ce qui justifie le lancement du projet (en termes de problématiques) et citer les objectifs opérationnels du projet. Par exemple, pour un projet de mise en œuvre d’un outil pour le circuit du médicament, les objectifs opérationnels pourraient être : améliorer la qualité des prescriptions, éviter les retranscriptions,…</a:t>
            </a:r>
          </a:p>
          <a:p>
            <a:pPr lvl="1"/>
            <a:r>
              <a:rPr lang="fr-FR" sz="1600" b="0" dirty="0" smtClean="0">
                <a:latin typeface="Arial" panose="020B0604020202020204" pitchFamily="34" charset="0"/>
                <a:cs typeface="Arial" panose="020B0604020202020204" pitchFamily="34" charset="0"/>
              </a:rPr>
              <a:t>Décrire </a:t>
            </a:r>
            <a:r>
              <a:rPr lang="fr-FR" sz="1600" b="0" dirty="0">
                <a:latin typeface="Arial" panose="020B0604020202020204" pitchFamily="34" charset="0"/>
                <a:cs typeface="Arial" panose="020B0604020202020204" pitchFamily="34" charset="0"/>
              </a:rPr>
              <a:t>les </a:t>
            </a:r>
            <a:r>
              <a:rPr lang="fr-FR" sz="1600" b="0" dirty="0">
                <a:solidFill>
                  <a:srgbClr val="C00000"/>
                </a:solidFill>
                <a:latin typeface="Arial" panose="020B0604020202020204" pitchFamily="34" charset="0"/>
                <a:cs typeface="Arial" panose="020B0604020202020204" pitchFamily="34" charset="0"/>
              </a:rPr>
              <a:t>enjeux</a:t>
            </a:r>
            <a:r>
              <a:rPr lang="fr-FR" sz="1600" b="0" dirty="0">
                <a:latin typeface="Arial" panose="020B0604020202020204" pitchFamily="34" charset="0"/>
                <a:cs typeface="Arial" panose="020B0604020202020204" pitchFamily="34" charset="0"/>
              </a:rPr>
              <a:t> du projet et préciser en quoi ce projet contribue à l’atteinte d’orientations stratégiques de l’établissement</a:t>
            </a:r>
          </a:p>
          <a:p>
            <a:pPr lvl="1"/>
            <a:r>
              <a:rPr lang="fr-FR" sz="1600" b="0" dirty="0" smtClean="0">
                <a:latin typeface="Arial" panose="020B0604020202020204" pitchFamily="34" charset="0"/>
                <a:cs typeface="Arial" panose="020B0604020202020204" pitchFamily="34" charset="0"/>
              </a:rPr>
              <a:t>Décrire </a:t>
            </a:r>
            <a:r>
              <a:rPr lang="fr-FR" sz="1600" b="0" dirty="0">
                <a:latin typeface="Arial" panose="020B0604020202020204" pitchFamily="34" charset="0"/>
                <a:cs typeface="Arial" panose="020B0604020202020204" pitchFamily="34" charset="0"/>
              </a:rPr>
              <a:t>si le projet s’accompagne d’une éventuelle </a:t>
            </a:r>
            <a:r>
              <a:rPr lang="fr-FR" sz="1600" b="0" dirty="0">
                <a:solidFill>
                  <a:srgbClr val="C00000"/>
                </a:solidFill>
                <a:latin typeface="Arial" panose="020B0604020202020204" pitchFamily="34" charset="0"/>
                <a:cs typeface="Arial" panose="020B0604020202020204" pitchFamily="34" charset="0"/>
              </a:rPr>
              <a:t>recomposition de l’offre de soins </a:t>
            </a:r>
            <a:r>
              <a:rPr lang="fr-FR" sz="1600" b="0" dirty="0">
                <a:latin typeface="Arial" panose="020B0604020202020204" pitchFamily="34" charset="0"/>
                <a:cs typeface="Arial" panose="020B0604020202020204" pitchFamily="34" charset="0"/>
              </a:rPr>
              <a:t>(actions de coopération en cours, GCS, CHT,...)</a:t>
            </a:r>
          </a:p>
          <a:p>
            <a:pPr lvl="1"/>
            <a:r>
              <a:rPr lang="fr-FR" sz="1600" b="0" dirty="0" smtClean="0">
                <a:latin typeface="Arial" panose="020B0604020202020204" pitchFamily="34" charset="0"/>
                <a:cs typeface="Arial" panose="020B0604020202020204" pitchFamily="34" charset="0"/>
              </a:rPr>
              <a:t>Identifier </a:t>
            </a:r>
            <a:r>
              <a:rPr lang="fr-FR" sz="1600" b="0" dirty="0">
                <a:latin typeface="Arial" panose="020B0604020202020204" pitchFamily="34" charset="0"/>
                <a:cs typeface="Arial" panose="020B0604020202020204" pitchFamily="34" charset="0"/>
              </a:rPr>
              <a:t>les typologies d’</a:t>
            </a:r>
            <a:r>
              <a:rPr lang="fr-FR" sz="1600" b="0" dirty="0">
                <a:solidFill>
                  <a:srgbClr val="C00000"/>
                </a:solidFill>
                <a:latin typeface="Arial" panose="020B0604020202020204" pitchFamily="34" charset="0"/>
                <a:cs typeface="Arial" panose="020B0604020202020204" pitchFamily="34" charset="0"/>
              </a:rPr>
              <a:t>utilisateurs impactés</a:t>
            </a:r>
          </a:p>
          <a:p>
            <a:pPr lvl="1"/>
            <a:r>
              <a:rPr lang="fr-FR" sz="1600" b="0" dirty="0">
                <a:latin typeface="Arial" panose="020B0604020202020204" pitchFamily="34" charset="0"/>
                <a:cs typeface="Arial" panose="020B0604020202020204" pitchFamily="34" charset="0"/>
              </a:rPr>
              <a:t>I</a:t>
            </a:r>
            <a:r>
              <a:rPr lang="fr-FR" sz="1600" b="0" dirty="0" smtClean="0">
                <a:latin typeface="Arial" panose="020B0604020202020204" pitchFamily="34" charset="0"/>
                <a:cs typeface="Arial" panose="020B0604020202020204" pitchFamily="34" charset="0"/>
              </a:rPr>
              <a:t>dentifier </a:t>
            </a:r>
            <a:r>
              <a:rPr lang="fr-FR" sz="1600" b="0" dirty="0">
                <a:latin typeface="Arial" panose="020B0604020202020204" pitchFamily="34" charset="0"/>
                <a:cs typeface="Arial" panose="020B0604020202020204" pitchFamily="34" charset="0"/>
              </a:rPr>
              <a:t>les principaux </a:t>
            </a:r>
            <a:r>
              <a:rPr lang="fr-FR" sz="1600" b="0" dirty="0">
                <a:solidFill>
                  <a:srgbClr val="C00000"/>
                </a:solidFill>
                <a:latin typeface="Arial" panose="020B0604020202020204" pitchFamily="34" charset="0"/>
                <a:cs typeface="Arial" panose="020B0604020202020204" pitchFamily="34" charset="0"/>
              </a:rPr>
              <a:t>risques</a:t>
            </a:r>
            <a:r>
              <a:rPr lang="fr-FR" sz="1600" b="0" dirty="0">
                <a:latin typeface="Arial" panose="020B0604020202020204" pitchFamily="34" charset="0"/>
                <a:cs typeface="Arial" panose="020B0604020202020204" pitchFamily="34" charset="0"/>
              </a:rPr>
              <a:t>, freins, et potentielles difficultés</a:t>
            </a:r>
          </a:p>
          <a:p>
            <a:pPr lvl="1"/>
            <a:r>
              <a:rPr lang="fr-FR" sz="1600" b="0" dirty="0" smtClean="0">
                <a:latin typeface="Arial" panose="020B0604020202020204" pitchFamily="34" charset="0"/>
                <a:cs typeface="Arial" panose="020B0604020202020204" pitchFamily="34" charset="0"/>
              </a:rPr>
              <a:t>Identifier </a:t>
            </a:r>
            <a:r>
              <a:rPr lang="fr-FR" sz="1600" b="0" dirty="0">
                <a:latin typeface="Arial" panose="020B0604020202020204" pitchFamily="34" charset="0"/>
                <a:cs typeface="Arial" panose="020B0604020202020204" pitchFamily="34" charset="0"/>
              </a:rPr>
              <a:t>les principaux </a:t>
            </a:r>
            <a:r>
              <a:rPr lang="fr-FR" sz="1600" b="0" dirty="0">
                <a:solidFill>
                  <a:srgbClr val="C00000"/>
                </a:solidFill>
                <a:latin typeface="Arial" panose="020B0604020202020204" pitchFamily="34" charset="0"/>
                <a:cs typeface="Arial" panose="020B0604020202020204" pitchFamily="34" charset="0"/>
              </a:rPr>
              <a:t>gains attendus</a:t>
            </a:r>
            <a:r>
              <a:rPr lang="fr-FR" sz="1600" b="0" dirty="0">
                <a:latin typeface="Arial" panose="020B0604020202020204" pitchFamily="34" charset="0"/>
                <a:cs typeface="Arial" panose="020B0604020202020204" pitchFamily="34" charset="0"/>
              </a:rPr>
              <a:t>. Les gains sont classés selon qu’ils sont :</a:t>
            </a:r>
          </a:p>
          <a:p>
            <a:pPr lvl="2">
              <a:buFont typeface="Wingdings" panose="05000000000000000000" pitchFamily="2" charset="2"/>
              <a:buChar char="Ø"/>
            </a:pPr>
            <a:r>
              <a:rPr lang="fr-FR" sz="1600" b="0" dirty="0" smtClean="0">
                <a:latin typeface="Arial" panose="020B0604020202020204" pitchFamily="34" charset="0"/>
                <a:cs typeface="Arial" panose="020B0604020202020204" pitchFamily="34" charset="0"/>
              </a:rPr>
              <a:t> qualitatifs </a:t>
            </a:r>
            <a:r>
              <a:rPr lang="fr-FR" sz="1600" b="0" dirty="0">
                <a:latin typeface="Arial" panose="020B0604020202020204" pitchFamily="34" charset="0"/>
                <a:cs typeface="Arial" panose="020B0604020202020204" pitchFamily="34" charset="0"/>
              </a:rPr>
              <a:t>: par exemple, amélioration des conditions de travail ou meilleure attractivité des services pour les personnels</a:t>
            </a:r>
          </a:p>
          <a:p>
            <a:pPr lvl="2">
              <a:buFont typeface="Wingdings" panose="05000000000000000000" pitchFamily="2" charset="2"/>
              <a:buChar char="Ø"/>
            </a:pPr>
            <a:r>
              <a:rPr lang="fr-FR" sz="1600" b="0" dirty="0" smtClean="0">
                <a:latin typeface="Arial" panose="020B0604020202020204" pitchFamily="34" charset="0"/>
                <a:cs typeface="Arial" panose="020B0604020202020204" pitchFamily="34" charset="0"/>
              </a:rPr>
              <a:t>quantitatifs </a:t>
            </a:r>
            <a:r>
              <a:rPr lang="fr-FR" sz="1600" b="0" dirty="0">
                <a:latin typeface="Arial" panose="020B0604020202020204" pitchFamily="34" charset="0"/>
                <a:cs typeface="Arial" panose="020B0604020202020204" pitchFamily="34" charset="0"/>
              </a:rPr>
              <a:t>(c’est-à-dire mesurables</a:t>
            </a:r>
            <a:r>
              <a:rPr lang="fr-FR" sz="1600" b="0" dirty="0" smtClean="0">
                <a:latin typeface="Arial" panose="020B0604020202020204" pitchFamily="34" charset="0"/>
                <a:cs typeface="Arial" panose="020B0604020202020204" pitchFamily="34" charset="0"/>
              </a:rPr>
              <a:t>)  </a:t>
            </a:r>
            <a:r>
              <a:rPr lang="fr-FR" sz="1600" b="0" dirty="0">
                <a:latin typeface="Arial" panose="020B0604020202020204" pitchFamily="34" charset="0"/>
                <a:cs typeface="Arial" panose="020B0604020202020204" pitchFamily="34" charset="0"/>
              </a:rPr>
              <a:t>: par exemple une réduction de 10% de la consommation de papier </a:t>
            </a:r>
          </a:p>
          <a:p>
            <a:pPr lvl="1"/>
            <a:r>
              <a:rPr lang="fr-FR" sz="1600" b="0" dirty="0" smtClean="0">
                <a:latin typeface="Arial" panose="020B0604020202020204" pitchFamily="34" charset="0"/>
                <a:cs typeface="Arial" panose="020B0604020202020204" pitchFamily="34" charset="0"/>
              </a:rPr>
              <a:t>Estimer </a:t>
            </a:r>
            <a:r>
              <a:rPr lang="fr-FR" sz="1600" b="0" dirty="0">
                <a:latin typeface="Arial" panose="020B0604020202020204" pitchFamily="34" charset="0"/>
                <a:cs typeface="Arial" panose="020B0604020202020204" pitchFamily="34" charset="0"/>
              </a:rPr>
              <a:t>les </a:t>
            </a:r>
            <a:r>
              <a:rPr lang="fr-FR" sz="1600" b="0" dirty="0">
                <a:solidFill>
                  <a:srgbClr val="C00000"/>
                </a:solidFill>
                <a:latin typeface="Arial" panose="020B0604020202020204" pitchFamily="34" charset="0"/>
                <a:cs typeface="Arial" panose="020B0604020202020204" pitchFamily="34" charset="0"/>
              </a:rPr>
              <a:t>coûts </a:t>
            </a:r>
            <a:r>
              <a:rPr lang="fr-FR" sz="1600" b="0" dirty="0">
                <a:latin typeface="Arial" panose="020B0604020202020204" pitchFamily="34" charset="0"/>
                <a:cs typeface="Arial" panose="020B0604020202020204" pitchFamily="34" charset="0"/>
              </a:rPr>
              <a:t>globaux du projet</a:t>
            </a:r>
          </a:p>
          <a:p>
            <a:pPr lvl="1"/>
            <a:r>
              <a:rPr lang="fr-FR" sz="1600" b="0" dirty="0" smtClean="0">
                <a:latin typeface="Arial" panose="020B0604020202020204" pitchFamily="34" charset="0"/>
                <a:cs typeface="Arial" panose="020B0604020202020204" pitchFamily="34" charset="0"/>
              </a:rPr>
              <a:t>Estimer </a:t>
            </a:r>
            <a:r>
              <a:rPr lang="fr-FR" sz="1600" b="0" dirty="0">
                <a:latin typeface="Arial" panose="020B0604020202020204" pitchFamily="34" charset="0"/>
                <a:cs typeface="Arial" panose="020B0604020202020204" pitchFamily="34" charset="0"/>
              </a:rPr>
              <a:t>la </a:t>
            </a:r>
            <a:r>
              <a:rPr lang="fr-FR" sz="1600" b="0" dirty="0">
                <a:solidFill>
                  <a:srgbClr val="C00000"/>
                </a:solidFill>
                <a:latin typeface="Arial" panose="020B0604020202020204" pitchFamily="34" charset="0"/>
                <a:cs typeface="Arial" panose="020B0604020202020204" pitchFamily="34" charset="0"/>
              </a:rPr>
              <a:t>durée</a:t>
            </a:r>
            <a:r>
              <a:rPr lang="fr-FR" sz="1600" b="0" dirty="0">
                <a:latin typeface="Arial" panose="020B0604020202020204" pitchFamily="34" charset="0"/>
                <a:cs typeface="Arial" panose="020B0604020202020204" pitchFamily="34" charset="0"/>
              </a:rPr>
              <a:t> du projet</a:t>
            </a:r>
          </a:p>
          <a:p>
            <a:pPr lvl="0"/>
            <a:endParaRPr lang="fr-FR"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96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2255" y="539796"/>
            <a:ext cx="8730000" cy="447660"/>
          </a:xfrm>
        </p:spPr>
        <p:txBody>
          <a:bodyPr>
            <a:noAutofit/>
          </a:bodyPr>
          <a:lstStyle/>
          <a:p>
            <a:pPr defTabSz="914404">
              <a:defRPr/>
            </a:pPr>
            <a:r>
              <a:rPr lang="fr-FR" dirty="0" smtClean="0">
                <a:latin typeface="Arial" panose="020B0604020202020204" pitchFamily="34" charset="0"/>
                <a:cs typeface="Arial" panose="020B0604020202020204" pitchFamily="34" charset="0"/>
              </a:rPr>
              <a:t>La fiche projet ANAP (1/2)</a:t>
            </a:r>
            <a:endParaRPr lang="fr-FR" dirty="0">
              <a:solidFill>
                <a:schemeClr val="tx2"/>
              </a:solidFill>
              <a:latin typeface="Arial" panose="020B0604020202020204" pitchFamily="34" charset="0"/>
              <a:cs typeface="Arial" panose="020B0604020202020204" pitchFamily="34" charset="0"/>
            </a:endParaRPr>
          </a:p>
        </p:txBody>
      </p:sp>
      <p:sp>
        <p:nvSpPr>
          <p:cNvPr id="5" name="Espace réservé du texte 3"/>
          <p:cNvSpPr txBox="1">
            <a:spLocks/>
          </p:cNvSpPr>
          <p:nvPr/>
        </p:nvSpPr>
        <p:spPr>
          <a:xfrm>
            <a:off x="252919" y="1007002"/>
            <a:ext cx="4422598" cy="535929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buFont typeface="Arial" panose="020B0604020202020204" pitchFamily="34" charset="0"/>
              <a:buChar char="•"/>
            </a:pPr>
            <a:r>
              <a:rPr lang="fr-FR" sz="1800" b="0" dirty="0">
                <a:solidFill>
                  <a:srgbClr val="02375E"/>
                </a:solidFill>
                <a:latin typeface="Arial" panose="020B0604020202020204" pitchFamily="34" charset="0"/>
                <a:cs typeface="Arial" panose="020B0604020202020204" pitchFamily="34" charset="0"/>
              </a:rPr>
              <a:t>Elle est à compléter par le chef de projet une fois que l'instance décisionnaire </a:t>
            </a:r>
            <a:r>
              <a:rPr lang="fr-FR" sz="1800" b="0" dirty="0" smtClean="0">
                <a:solidFill>
                  <a:srgbClr val="02375E"/>
                </a:solidFill>
                <a:latin typeface="Arial" panose="020B0604020202020204" pitchFamily="34" charset="0"/>
                <a:cs typeface="Arial" panose="020B0604020202020204" pitchFamily="34" charset="0"/>
              </a:rPr>
              <a:t>à </a:t>
            </a:r>
            <a:r>
              <a:rPr lang="fr-FR" sz="1800" b="0" dirty="0">
                <a:solidFill>
                  <a:srgbClr val="02375E"/>
                </a:solidFill>
                <a:latin typeface="Arial" panose="020B0604020202020204" pitchFamily="34" charset="0"/>
                <a:cs typeface="Arial" panose="020B0604020202020204" pitchFamily="34" charset="0"/>
              </a:rPr>
              <a:t>valider un</a:t>
            </a:r>
            <a:r>
              <a:rPr lang="fr-FR" sz="1800" b="0" dirty="0">
                <a:latin typeface="Arial" panose="020B0604020202020204" pitchFamily="34" charset="0"/>
                <a:cs typeface="Arial" panose="020B0604020202020204" pitchFamily="34" charset="0"/>
              </a:rPr>
              <a:t> </a:t>
            </a:r>
            <a:r>
              <a:rPr lang="fr-FR" sz="1800" b="0" dirty="0">
                <a:solidFill>
                  <a:srgbClr val="C00000"/>
                </a:solidFill>
                <a:latin typeface="Arial" panose="020B0604020202020204" pitchFamily="34" charset="0"/>
                <a:cs typeface="Arial" panose="020B0604020202020204" pitchFamily="34" charset="0"/>
              </a:rPr>
              <a:t>"OUI" sur la fiche d'opportunité</a:t>
            </a:r>
            <a:r>
              <a:rPr lang="fr-FR" sz="1800" b="0" dirty="0">
                <a:latin typeface="Arial" panose="020B0604020202020204" pitchFamily="34" charset="0"/>
                <a:cs typeface="Arial" panose="020B0604020202020204" pitchFamily="34" charset="0"/>
              </a:rPr>
              <a:t> </a:t>
            </a:r>
            <a:r>
              <a:rPr lang="fr-FR" sz="1800" b="0" dirty="0">
                <a:solidFill>
                  <a:srgbClr val="02375E"/>
                </a:solidFill>
                <a:latin typeface="Arial" panose="020B0604020202020204" pitchFamily="34" charset="0"/>
                <a:cs typeface="Arial" panose="020B0604020202020204" pitchFamily="34" charset="0"/>
              </a:rPr>
              <a:t>proposée par le promoteur</a:t>
            </a:r>
          </a:p>
          <a:p>
            <a:pPr fontAlgn="auto">
              <a:spcAft>
                <a:spcPts val="0"/>
              </a:spcAft>
              <a:buFont typeface="Arial" panose="020B0604020202020204" pitchFamily="34" charset="0"/>
              <a:buChar char="•"/>
            </a:pPr>
            <a:endParaRPr lang="fr-FR" sz="1800" b="0" dirty="0" smtClean="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pPr>
            <a:r>
              <a:rPr lang="fr-FR" sz="1800" b="0" dirty="0" smtClean="0">
                <a:solidFill>
                  <a:srgbClr val="02375E"/>
                </a:solidFill>
                <a:latin typeface="Arial" panose="020B0604020202020204" pitchFamily="34" charset="0"/>
                <a:cs typeface="Arial" panose="020B0604020202020204" pitchFamily="34" charset="0"/>
              </a:rPr>
              <a:t>En plus des items de la fiche opportunité, elle contient </a:t>
            </a:r>
            <a:r>
              <a:rPr lang="fr-FR" sz="1800" b="0" dirty="0" smtClean="0">
                <a:solidFill>
                  <a:srgbClr val="C00000"/>
                </a:solidFill>
                <a:latin typeface="Arial" panose="020B0604020202020204" pitchFamily="34" charset="0"/>
                <a:cs typeface="Arial" panose="020B0604020202020204" pitchFamily="34" charset="0"/>
              </a:rPr>
              <a:t>des items complémentaires </a:t>
            </a:r>
            <a:r>
              <a:rPr lang="fr-FR" sz="1800" b="0" dirty="0">
                <a:solidFill>
                  <a:srgbClr val="02375E"/>
                </a:solidFill>
                <a:latin typeface="Arial" panose="020B0604020202020204" pitchFamily="34" charset="0"/>
                <a:cs typeface="Arial" panose="020B0604020202020204" pitchFamily="34" charset="0"/>
              </a:rPr>
              <a:t>dont la description permet :</a:t>
            </a:r>
          </a:p>
          <a:p>
            <a:pPr lvl="1" fontAlgn="auto">
              <a:spcAft>
                <a:spcPts val="0"/>
              </a:spcAft>
              <a:buFont typeface="Arial" panose="020B0604020202020204" pitchFamily="34" charset="0"/>
              <a:buChar char="•"/>
            </a:pPr>
            <a:r>
              <a:rPr lang="fr-FR" sz="1800" b="0" dirty="0">
                <a:solidFill>
                  <a:srgbClr val="02375E"/>
                </a:solidFill>
                <a:latin typeface="Arial" panose="020B0604020202020204" pitchFamily="34" charset="0"/>
                <a:cs typeface="Arial" panose="020B0604020202020204" pitchFamily="34" charset="0"/>
              </a:rPr>
              <a:t>D’évaluer la connaissance du projet et son </a:t>
            </a:r>
            <a:r>
              <a:rPr lang="fr-FR" sz="1800" b="0" dirty="0">
                <a:solidFill>
                  <a:srgbClr val="C00000"/>
                </a:solidFill>
                <a:latin typeface="Arial" panose="020B0604020202020204" pitchFamily="34" charset="0"/>
                <a:cs typeface="Arial" panose="020B0604020202020204" pitchFamily="34" charset="0"/>
              </a:rPr>
              <a:t>niveau de maturité</a:t>
            </a:r>
          </a:p>
          <a:p>
            <a:pPr lvl="1" fontAlgn="auto">
              <a:spcAft>
                <a:spcPts val="0"/>
              </a:spcAft>
              <a:buFont typeface="Arial" panose="020B0604020202020204" pitchFamily="34" charset="0"/>
              <a:buChar char="•"/>
            </a:pPr>
            <a:r>
              <a:rPr lang="fr-FR" sz="1800" b="0" dirty="0">
                <a:solidFill>
                  <a:srgbClr val="02375E"/>
                </a:solidFill>
                <a:latin typeface="Arial" panose="020B0604020202020204" pitchFamily="34" charset="0"/>
                <a:cs typeface="Arial" panose="020B0604020202020204" pitchFamily="34" charset="0"/>
              </a:rPr>
              <a:t>De disposer d’un niveau de description suffisant du projet pour analyser ultérieurement sa </a:t>
            </a:r>
            <a:r>
              <a:rPr lang="fr-FR" sz="1800" b="0" dirty="0">
                <a:solidFill>
                  <a:srgbClr val="C00000"/>
                </a:solidFill>
                <a:latin typeface="Arial" panose="020B0604020202020204" pitchFamily="34" charset="0"/>
                <a:cs typeface="Arial" panose="020B0604020202020204" pitchFamily="34" charset="0"/>
              </a:rPr>
              <a:t>valeur</a:t>
            </a:r>
          </a:p>
          <a:p>
            <a:pPr lvl="1" fontAlgn="auto">
              <a:spcAft>
                <a:spcPts val="0"/>
              </a:spcAft>
              <a:buFont typeface="Arial" panose="020B0604020202020204" pitchFamily="34" charset="0"/>
              <a:buChar char="•"/>
            </a:pPr>
            <a:r>
              <a:rPr lang="fr-FR" sz="1800" b="0" dirty="0">
                <a:solidFill>
                  <a:srgbClr val="02375E"/>
                </a:solidFill>
                <a:latin typeface="Arial" panose="020B0604020202020204" pitchFamily="34" charset="0"/>
                <a:cs typeface="Arial" panose="020B0604020202020204" pitchFamily="34" charset="0"/>
              </a:rPr>
              <a:t>D’identifier les </a:t>
            </a:r>
            <a:r>
              <a:rPr lang="fr-FR" sz="1800" b="0" dirty="0">
                <a:solidFill>
                  <a:srgbClr val="C00000"/>
                </a:solidFill>
                <a:latin typeface="Arial" panose="020B0604020202020204" pitchFamily="34" charset="0"/>
                <a:cs typeface="Arial" panose="020B0604020202020204" pitchFamily="34" charset="0"/>
              </a:rPr>
              <a:t>indicateurs d’usage et d’impacts</a:t>
            </a:r>
            <a:r>
              <a:rPr lang="fr-FR" sz="1800" b="0" dirty="0">
                <a:solidFill>
                  <a:srgbClr val="02375E"/>
                </a:solidFill>
                <a:latin typeface="Arial" panose="020B0604020202020204" pitchFamily="34" charset="0"/>
                <a:cs typeface="Arial" panose="020B0604020202020204" pitchFamily="34" charset="0"/>
              </a:rPr>
              <a:t> relatifs au projet décrit</a:t>
            </a:r>
          </a:p>
          <a:p>
            <a:pPr fontAlgn="auto">
              <a:spcAft>
                <a:spcPts val="0"/>
              </a:spcAft>
            </a:pPr>
            <a:endParaRPr lang="en-US" sz="1600" b="0" dirty="0">
              <a:latin typeface="Arial" panose="020B0604020202020204" pitchFamily="34" charset="0"/>
              <a:cs typeface="Arial" panose="020B0604020202020204" pitchFamily="34" charset="0"/>
            </a:endParaRPr>
          </a:p>
        </p:txBody>
      </p:sp>
      <p:sp>
        <p:nvSpPr>
          <p:cNvPr id="7" name="Espace réservé du contenu 2"/>
          <p:cNvSpPr>
            <a:spLocks noGrp="1"/>
          </p:cNvSpPr>
          <p:nvPr>
            <p:ph idx="4294967295"/>
          </p:nvPr>
        </p:nvSpPr>
        <p:spPr>
          <a:xfrm>
            <a:off x="4947588" y="3732950"/>
            <a:ext cx="3855225" cy="2633344"/>
          </a:xfrm>
          <a:prstGeom prst="rect">
            <a:avLst/>
          </a:prstGeom>
        </p:spPr>
        <p:txBody>
          <a:bodyPr>
            <a:noAutofit/>
          </a:bodyPr>
          <a:lstStyle/>
          <a:p>
            <a:r>
              <a:rPr lang="fr-FR" sz="2000" b="1" dirty="0">
                <a:solidFill>
                  <a:srgbClr val="02375E"/>
                </a:solidFill>
                <a:latin typeface="Arial" panose="020B0604020202020204" pitchFamily="34" charset="0"/>
                <a:cs typeface="Arial" panose="020B0604020202020204" pitchFamily="34" charset="0"/>
              </a:rPr>
              <a:t>Qui ? </a:t>
            </a:r>
            <a:r>
              <a:rPr lang="fr-FR" sz="2000" dirty="0">
                <a:solidFill>
                  <a:srgbClr val="02375E"/>
                </a:solidFill>
                <a:latin typeface="Arial" panose="020B0604020202020204" pitchFamily="34" charset="0"/>
                <a:cs typeface="Arial" panose="020B0604020202020204" pitchFamily="34" charset="0"/>
              </a:rPr>
              <a:t>: chef de projet </a:t>
            </a:r>
            <a:r>
              <a:rPr lang="fr-FR" sz="2000" b="1" dirty="0">
                <a:solidFill>
                  <a:srgbClr val="02375E"/>
                </a:solidFill>
                <a:latin typeface="Arial" panose="020B0604020202020204" pitchFamily="34" charset="0"/>
                <a:cs typeface="Arial" panose="020B0604020202020204" pitchFamily="34" charset="0"/>
              </a:rPr>
              <a:t>+</a:t>
            </a:r>
            <a:r>
              <a:rPr lang="fr-FR" sz="2000" dirty="0">
                <a:solidFill>
                  <a:srgbClr val="02375E"/>
                </a:solidFill>
                <a:latin typeface="Arial" panose="020B0604020202020204" pitchFamily="34" charset="0"/>
                <a:cs typeface="Arial" panose="020B0604020202020204" pitchFamily="34" charset="0"/>
              </a:rPr>
              <a:t> groupe projet DSIO </a:t>
            </a:r>
          </a:p>
          <a:p>
            <a:r>
              <a:rPr lang="fr-FR" sz="2000" b="1" dirty="0">
                <a:solidFill>
                  <a:srgbClr val="02375E"/>
                </a:solidFill>
                <a:latin typeface="Arial" panose="020B0604020202020204" pitchFamily="34" charset="0"/>
                <a:cs typeface="Arial" panose="020B0604020202020204" pitchFamily="34" charset="0"/>
              </a:rPr>
              <a:t>Pour qui ? </a:t>
            </a:r>
            <a:r>
              <a:rPr lang="fr-FR" sz="2000" dirty="0">
                <a:solidFill>
                  <a:srgbClr val="02375E"/>
                </a:solidFill>
                <a:latin typeface="Arial" panose="020B0604020202020204" pitchFamily="34" charset="0"/>
                <a:cs typeface="Arial" panose="020B0604020202020204" pitchFamily="34" charset="0"/>
              </a:rPr>
              <a:t>: instance décisionnaire, DG… </a:t>
            </a:r>
          </a:p>
          <a:p>
            <a:r>
              <a:rPr lang="fr-FR" sz="2000" b="1" dirty="0">
                <a:solidFill>
                  <a:srgbClr val="02375E"/>
                </a:solidFill>
                <a:latin typeface="Arial" panose="020B0604020202020204" pitchFamily="34" charset="0"/>
                <a:cs typeface="Arial" panose="020B0604020202020204" pitchFamily="34" charset="0"/>
              </a:rPr>
              <a:t>Quand ? </a:t>
            </a:r>
            <a:r>
              <a:rPr lang="fr-FR" sz="2000" dirty="0">
                <a:solidFill>
                  <a:srgbClr val="02375E"/>
                </a:solidFill>
                <a:latin typeface="Arial" panose="020B0604020202020204" pitchFamily="34" charset="0"/>
                <a:cs typeface="Arial" panose="020B0604020202020204" pitchFamily="34" charset="0"/>
              </a:rPr>
              <a:t>:</a:t>
            </a:r>
          </a:p>
          <a:p>
            <a:pPr marL="400050" lvl="1" indent="0">
              <a:buNone/>
            </a:pPr>
            <a:r>
              <a:rPr lang="fr-FR" sz="2000" strike="sngStrike" dirty="0">
                <a:solidFill>
                  <a:srgbClr val="02375E"/>
                </a:solidFill>
              </a:rPr>
              <a:t>Après validation de l’instance décisionnaire</a:t>
            </a:r>
          </a:p>
        </p:txBody>
      </p:sp>
      <p:pic>
        <p:nvPicPr>
          <p:cNvPr id="8" name="Image 7"/>
          <p:cNvPicPr/>
          <p:nvPr/>
        </p:nvPicPr>
        <p:blipFill rotWithShape="1">
          <a:blip r:embed="rId3"/>
          <a:srcRect l="13422" t="20716" r="13875" b="18461"/>
          <a:stretch/>
        </p:blipFill>
        <p:spPr bwMode="auto">
          <a:xfrm>
            <a:off x="4675517" y="650305"/>
            <a:ext cx="4341649" cy="25223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5180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Objectifs de la journée (1/2)</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endParaRPr lang="fr-FR" sz="1800"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l’issue de </a:t>
            </a:r>
            <a:r>
              <a:rPr lang="fr-FR" dirty="0" smtClean="0">
                <a:latin typeface="Arial" panose="020B0604020202020204" pitchFamily="34" charset="0"/>
                <a:cs typeface="Arial" panose="020B0604020202020204" pitchFamily="34" charset="0"/>
              </a:rPr>
              <a:t>cette journée, vous serez capables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Identifier </a:t>
            </a:r>
            <a:r>
              <a:rPr lang="fr-FR" sz="1600" b="1" dirty="0">
                <a:solidFill>
                  <a:srgbClr val="C00000"/>
                </a:solidFill>
                <a:latin typeface="Arial" panose="020B0604020202020204" pitchFamily="34" charset="0"/>
                <a:cs typeface="Arial" panose="020B0604020202020204" pitchFamily="34" charset="0"/>
              </a:rPr>
              <a:t>les éléments qui constituent l’étude d’opportunité et l’évaluation de la valeur </a:t>
            </a:r>
            <a:r>
              <a:rPr lang="fr-FR" sz="1600" dirty="0">
                <a:latin typeface="Arial" panose="020B0604020202020204" pitchFamily="34" charset="0"/>
                <a:cs typeface="Arial" panose="020B0604020202020204" pitchFamily="34" charset="0"/>
              </a:rPr>
              <a:t>à partir de l’outillage </a:t>
            </a:r>
            <a:r>
              <a:rPr lang="fr-FR" sz="1600" dirty="0" smtClean="0">
                <a:latin typeface="Arial" panose="020B0604020202020204" pitchFamily="34" charset="0"/>
                <a:cs typeface="Arial" panose="020B0604020202020204" pitchFamily="34" charset="0"/>
              </a:rPr>
              <a:t>ANAP</a:t>
            </a:r>
          </a:p>
          <a:p>
            <a:pPr lvl="1"/>
            <a:endParaRPr lang="fr-FR" sz="1600" dirty="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Estimer </a:t>
            </a:r>
            <a:r>
              <a:rPr lang="fr-FR" sz="1600" b="1" dirty="0">
                <a:solidFill>
                  <a:srgbClr val="C00000"/>
                </a:solidFill>
                <a:latin typeface="Arial" panose="020B0604020202020204" pitchFamily="34" charset="0"/>
                <a:cs typeface="Arial" panose="020B0604020202020204" pitchFamily="34" charset="0"/>
              </a:rPr>
              <a:t>l’effort nécessaire et adéquat </a:t>
            </a:r>
            <a:r>
              <a:rPr lang="fr-FR" sz="1600" dirty="0">
                <a:latin typeface="Arial" panose="020B0604020202020204" pitchFamily="34" charset="0"/>
                <a:cs typeface="Arial" panose="020B0604020202020204" pitchFamily="34" charset="0"/>
              </a:rPr>
              <a:t>pour l’étude </a:t>
            </a:r>
            <a:r>
              <a:rPr lang="fr-FR" sz="1600" dirty="0" smtClean="0">
                <a:latin typeface="Arial" panose="020B0604020202020204" pitchFamily="34" charset="0"/>
                <a:cs typeface="Arial" panose="020B0604020202020204" pitchFamily="34" charset="0"/>
              </a:rPr>
              <a:t>d’opportunité</a:t>
            </a:r>
          </a:p>
          <a:p>
            <a:pPr lvl="1"/>
            <a:endParaRPr lang="fr-FR" sz="1600" dirty="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Expliciter </a:t>
            </a:r>
            <a:r>
              <a:rPr lang="fr-FR" sz="1600" b="1" dirty="0">
                <a:solidFill>
                  <a:srgbClr val="C00000"/>
                </a:solidFill>
                <a:latin typeface="Arial" panose="020B0604020202020204" pitchFamily="34" charset="0"/>
                <a:cs typeface="Arial" panose="020B0604020202020204" pitchFamily="34" charset="0"/>
              </a:rPr>
              <a:t>les éléments nécessaires à la prise de décision </a:t>
            </a:r>
            <a:r>
              <a:rPr lang="fr-FR" sz="1600" dirty="0">
                <a:latin typeface="Arial" panose="020B0604020202020204" pitchFamily="34" charset="0"/>
                <a:cs typeface="Arial" panose="020B0604020202020204" pitchFamily="34" charset="0"/>
              </a:rPr>
              <a:t>(ex : </a:t>
            </a:r>
            <a:r>
              <a:rPr lang="fr-FR" sz="1600" dirty="0" smtClean="0">
                <a:latin typeface="Arial" panose="020B0604020202020204" pitchFamily="34" charset="0"/>
                <a:cs typeface="Arial" panose="020B0604020202020204" pitchFamily="34" charset="0"/>
              </a:rPr>
              <a:t>le lien avec la stratégie de l’établissement, les objectifs « métiers » (opérationnels), les risques, les impacts, les coûts, les gains, etc...) </a:t>
            </a:r>
            <a:r>
              <a:rPr lang="fr-FR" sz="1600" dirty="0">
                <a:latin typeface="Arial" panose="020B0604020202020204" pitchFamily="34" charset="0"/>
                <a:cs typeface="Arial" panose="020B0604020202020204" pitchFamily="34" charset="0"/>
              </a:rPr>
              <a:t>d’une façon </a:t>
            </a:r>
            <a:r>
              <a:rPr lang="fr-FR" sz="1600" dirty="0" smtClean="0">
                <a:latin typeface="Arial" panose="020B0604020202020204" pitchFamily="34" charset="0"/>
                <a:cs typeface="Arial" panose="020B0604020202020204" pitchFamily="34" charset="0"/>
              </a:rPr>
              <a:t>macro</a:t>
            </a:r>
          </a:p>
          <a:p>
            <a:pPr lvl="1"/>
            <a:endParaRPr lang="fr-FR" sz="1600" dirty="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Etablir </a:t>
            </a:r>
            <a:r>
              <a:rPr lang="fr-FR" sz="1600" dirty="0">
                <a:latin typeface="Arial" panose="020B0604020202020204" pitchFamily="34" charset="0"/>
                <a:cs typeface="Arial" panose="020B0604020202020204" pitchFamily="34" charset="0"/>
              </a:rPr>
              <a:t>et savoir expliciter </a:t>
            </a:r>
            <a:r>
              <a:rPr lang="fr-FR" sz="1600" b="1" dirty="0">
                <a:solidFill>
                  <a:srgbClr val="C00000"/>
                </a:solidFill>
                <a:latin typeface="Arial" panose="020B0604020202020204" pitchFamily="34" charset="0"/>
                <a:cs typeface="Arial" panose="020B0604020202020204" pitchFamily="34" charset="0"/>
              </a:rPr>
              <a:t>une évaluation macroscopique </a:t>
            </a:r>
            <a:r>
              <a:rPr lang="fr-FR" sz="1600" dirty="0">
                <a:latin typeface="Arial" panose="020B0604020202020204" pitchFamily="34" charset="0"/>
                <a:cs typeface="Arial" panose="020B0604020202020204" pitchFamily="34" charset="0"/>
              </a:rPr>
              <a:t>de la valeur d’un projet</a:t>
            </a:r>
          </a:p>
          <a:p>
            <a:endParaRPr lang="fr-FR" b="0" dirty="0" smtClean="0">
              <a:latin typeface="Arial" panose="020B0604020202020204" pitchFamily="34" charset="0"/>
              <a:cs typeface="Arial" panose="020B0604020202020204" pitchFamily="34" charset="0"/>
            </a:endParaRPr>
          </a:p>
          <a:p>
            <a:endParaRPr lang="fr-FR"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425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61531" y="415719"/>
            <a:ext cx="5567737" cy="446922"/>
          </a:xfrm>
        </p:spPr>
        <p:txBody>
          <a:bodyPr>
            <a:noAutofit/>
          </a:bodyPr>
          <a:lstStyle/>
          <a:p>
            <a:pPr defTabSz="914404">
              <a:defRPr/>
            </a:pPr>
            <a:r>
              <a:rPr lang="fr-FR" dirty="0" smtClean="0">
                <a:latin typeface="Arial" panose="020B0604020202020204" pitchFamily="34" charset="0"/>
                <a:cs typeface="Arial" panose="020B0604020202020204" pitchFamily="34" charset="0"/>
              </a:rPr>
              <a:t>La fiche projet ANAP (2/2)</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327803" y="810217"/>
            <a:ext cx="8643669" cy="6047784"/>
          </a:xfrm>
        </p:spPr>
        <p:txBody>
          <a:bodyPr/>
          <a:lstStyle/>
          <a:p>
            <a:pPr lvl="0"/>
            <a:r>
              <a:rPr lang="fr-FR" b="0" dirty="0" smtClean="0">
                <a:latin typeface="Arial" panose="020B0604020202020204" pitchFamily="34" charset="0"/>
                <a:cs typeface="Arial" panose="020B0604020202020204" pitchFamily="34" charset="0"/>
              </a:rPr>
              <a:t>Les items de la fiche projet permettent de :</a:t>
            </a:r>
          </a:p>
          <a:p>
            <a:pPr lvl="1"/>
            <a:r>
              <a:rPr lang="fr-FR" sz="1600" dirty="0" smtClean="0">
                <a:solidFill>
                  <a:srgbClr val="C00000"/>
                </a:solidFill>
                <a:latin typeface="Arial" panose="020B0604020202020204" pitchFamily="34" charset="0"/>
                <a:cs typeface="Arial" panose="020B0604020202020204" pitchFamily="34" charset="0"/>
              </a:rPr>
              <a:t>Décrire </a:t>
            </a:r>
            <a:r>
              <a:rPr lang="fr-FR" sz="1600" dirty="0">
                <a:solidFill>
                  <a:srgbClr val="C00000"/>
                </a:solidFill>
                <a:latin typeface="Arial" panose="020B0604020202020204" pitchFamily="34" charset="0"/>
                <a:cs typeface="Arial" panose="020B0604020202020204" pitchFamily="34" charset="0"/>
              </a:rPr>
              <a:t>le projet de manière détaillée </a:t>
            </a:r>
            <a:r>
              <a:rPr lang="fr-FR" sz="1600" dirty="0">
                <a:latin typeface="Arial" panose="020B0604020202020204" pitchFamily="34" charset="0"/>
                <a:cs typeface="Arial" panose="020B0604020202020204" pitchFamily="34" charset="0"/>
              </a:rPr>
              <a:t>dans la fiche </a:t>
            </a:r>
            <a:r>
              <a:rPr lang="fr-FR" sz="1600" dirty="0" smtClean="0">
                <a:latin typeface="Arial" panose="020B0604020202020204" pitchFamily="34" charset="0"/>
                <a:cs typeface="Arial" panose="020B0604020202020204" pitchFamily="34" charset="0"/>
              </a:rPr>
              <a:t>projet à savoir :</a:t>
            </a:r>
          </a:p>
          <a:p>
            <a:pPr lvl="2"/>
            <a:r>
              <a:rPr lang="fr-FR" sz="1600" dirty="0" smtClean="0">
                <a:latin typeface="Arial" panose="020B0604020202020204" pitchFamily="34" charset="0"/>
                <a:cs typeface="Arial" panose="020B0604020202020204" pitchFamily="34" charset="0"/>
              </a:rPr>
              <a:t>Poursuivre </a:t>
            </a:r>
            <a:r>
              <a:rPr lang="fr-FR" sz="1600" dirty="0">
                <a:latin typeface="Arial" panose="020B0604020202020204" pitchFamily="34" charset="0"/>
                <a:cs typeface="Arial" panose="020B0604020202020204" pitchFamily="34" charset="0"/>
              </a:rPr>
              <a:t>la description des champs initiés dans la fiche opportunité :</a:t>
            </a:r>
          </a:p>
          <a:p>
            <a:pPr lvl="2"/>
            <a:r>
              <a:rPr lang="fr-FR" sz="1600" dirty="0" smtClean="0">
                <a:latin typeface="Arial" panose="020B0604020202020204" pitchFamily="34" charset="0"/>
                <a:cs typeface="Arial" panose="020B0604020202020204" pitchFamily="34" charset="0"/>
              </a:rPr>
              <a:t>Débuter </a:t>
            </a:r>
            <a:r>
              <a:rPr lang="fr-FR" sz="1600" dirty="0">
                <a:latin typeface="Arial" panose="020B0604020202020204" pitchFamily="34" charset="0"/>
                <a:cs typeface="Arial" panose="020B0604020202020204" pitchFamily="34" charset="0"/>
              </a:rPr>
              <a:t>la </a:t>
            </a:r>
            <a:r>
              <a:rPr lang="fr-FR" sz="1600" dirty="0">
                <a:solidFill>
                  <a:srgbClr val="C00000"/>
                </a:solidFill>
                <a:latin typeface="Arial" panose="020B0604020202020204" pitchFamily="34" charset="0"/>
                <a:cs typeface="Arial" panose="020B0604020202020204" pitchFamily="34" charset="0"/>
              </a:rPr>
              <a:t>description </a:t>
            </a:r>
            <a:r>
              <a:rPr lang="fr-FR" sz="1600" dirty="0" smtClean="0">
                <a:solidFill>
                  <a:srgbClr val="C00000"/>
                </a:solidFill>
                <a:latin typeface="Arial" panose="020B0604020202020204" pitchFamily="34" charset="0"/>
                <a:cs typeface="Arial" panose="020B0604020202020204" pitchFamily="34" charset="0"/>
              </a:rPr>
              <a:t>des nouveaux </a:t>
            </a:r>
            <a:r>
              <a:rPr lang="fr-FR" sz="1600" dirty="0">
                <a:solidFill>
                  <a:srgbClr val="C00000"/>
                </a:solidFill>
                <a:latin typeface="Arial" panose="020B0604020202020204" pitchFamily="34" charset="0"/>
                <a:cs typeface="Arial" panose="020B0604020202020204" pitchFamily="34" charset="0"/>
              </a:rPr>
              <a:t>champs </a:t>
            </a:r>
            <a:r>
              <a:rPr lang="fr-FR" sz="1600" dirty="0" smtClean="0">
                <a:latin typeface="Arial" panose="020B0604020202020204" pitchFamily="34" charset="0"/>
                <a:cs typeface="Arial" panose="020B0604020202020204" pitchFamily="34" charset="0"/>
              </a:rPr>
              <a:t>(description </a:t>
            </a:r>
            <a:r>
              <a:rPr lang="fr-FR" sz="1600" dirty="0">
                <a:latin typeface="Arial" panose="020B0604020202020204" pitchFamily="34" charset="0"/>
                <a:cs typeface="Arial" panose="020B0604020202020204" pitchFamily="34" charset="0"/>
              </a:rPr>
              <a:t>détaillée du projet </a:t>
            </a:r>
            <a:r>
              <a:rPr lang="fr-FR" sz="1600" dirty="0" smtClean="0">
                <a:latin typeface="Arial" panose="020B0604020202020204" pitchFamily="34" charset="0"/>
                <a:cs typeface="Arial" panose="020B0604020202020204" pitchFamily="34" charset="0"/>
              </a:rPr>
              <a:t>, volumétrie </a:t>
            </a:r>
            <a:r>
              <a:rPr lang="fr-FR" sz="1600" dirty="0">
                <a:latin typeface="Arial" panose="020B0604020202020204" pitchFamily="34" charset="0"/>
                <a:cs typeface="Arial" panose="020B0604020202020204" pitchFamily="34" charset="0"/>
              </a:rPr>
              <a:t>du </a:t>
            </a:r>
            <a:r>
              <a:rPr lang="fr-FR" sz="1600" dirty="0" smtClean="0">
                <a:latin typeface="Arial" panose="020B0604020202020204" pitchFamily="34" charset="0"/>
                <a:cs typeface="Arial" panose="020B0604020202020204" pitchFamily="34" charset="0"/>
              </a:rPr>
              <a:t>projet,  freins </a:t>
            </a:r>
            <a:r>
              <a:rPr lang="fr-FR" sz="1600" dirty="0">
                <a:latin typeface="Arial" panose="020B0604020202020204" pitchFamily="34" charset="0"/>
                <a:cs typeface="Arial" panose="020B0604020202020204" pitchFamily="34" charset="0"/>
              </a:rPr>
              <a:t>liés au degré d’adhésion du </a:t>
            </a:r>
            <a:r>
              <a:rPr lang="fr-FR" sz="1600" dirty="0" smtClean="0">
                <a:latin typeface="Arial" panose="020B0604020202020204" pitchFamily="34" charset="0"/>
                <a:cs typeface="Arial" panose="020B0604020202020204" pitchFamily="34" charset="0"/>
              </a:rPr>
              <a:t>personnel, freins </a:t>
            </a:r>
            <a:r>
              <a:rPr lang="fr-FR" sz="1600" dirty="0">
                <a:latin typeface="Arial" panose="020B0604020202020204" pitchFamily="34" charset="0"/>
                <a:cs typeface="Arial" panose="020B0604020202020204" pitchFamily="34" charset="0"/>
              </a:rPr>
              <a:t>liés à l’absence de </a:t>
            </a:r>
            <a:r>
              <a:rPr lang="fr-FR" sz="1600" dirty="0" err="1">
                <a:latin typeface="Arial" panose="020B0604020202020204" pitchFamily="34" charset="0"/>
                <a:cs typeface="Arial" panose="020B0604020202020204" pitchFamily="34" charset="0"/>
              </a:rPr>
              <a:t>pré-requis</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organisationnel, disponibilité </a:t>
            </a:r>
            <a:r>
              <a:rPr lang="fr-FR" sz="1600" dirty="0">
                <a:latin typeface="Arial" panose="020B0604020202020204" pitchFamily="34" charset="0"/>
                <a:cs typeface="Arial" panose="020B0604020202020204" pitchFamily="34" charset="0"/>
              </a:rPr>
              <a:t>des compétences MOE </a:t>
            </a:r>
            <a:r>
              <a:rPr lang="fr-FR" sz="1600" dirty="0" smtClean="0">
                <a:latin typeface="Arial" panose="020B0604020202020204" pitchFamily="34" charset="0"/>
                <a:cs typeface="Arial" panose="020B0604020202020204" pitchFamily="34" charset="0"/>
              </a:rPr>
              <a:t>requises ,  liens </a:t>
            </a:r>
            <a:r>
              <a:rPr lang="fr-FR" sz="1600" dirty="0">
                <a:latin typeface="Arial" panose="020B0604020202020204" pitchFamily="34" charset="0"/>
                <a:cs typeface="Arial" panose="020B0604020202020204" pitchFamily="34" charset="0"/>
              </a:rPr>
              <a:t>avec les autres projets </a:t>
            </a:r>
            <a:r>
              <a:rPr lang="fr-FR" sz="1600" dirty="0" smtClean="0">
                <a:latin typeface="Arial" panose="020B0604020202020204" pitchFamily="34" charset="0"/>
                <a:cs typeface="Arial" panose="020B0604020202020204" pitchFamily="34" charset="0"/>
              </a:rPr>
              <a:t>internes/externes).</a:t>
            </a:r>
          </a:p>
          <a:p>
            <a:pPr lvl="2"/>
            <a:r>
              <a:rPr lang="fr-FR" sz="1600" dirty="0" smtClean="0">
                <a:latin typeface="Arial" panose="020B0604020202020204" pitchFamily="34" charset="0"/>
                <a:cs typeface="Arial" panose="020B0604020202020204" pitchFamily="34" charset="0"/>
              </a:rPr>
              <a:t>Définir </a:t>
            </a:r>
            <a:r>
              <a:rPr lang="fr-FR" sz="1600" dirty="0">
                <a:latin typeface="Arial" panose="020B0604020202020204" pitchFamily="34" charset="0"/>
                <a:cs typeface="Arial" panose="020B0604020202020204" pitchFamily="34" charset="0"/>
              </a:rPr>
              <a:t>les </a:t>
            </a:r>
            <a:r>
              <a:rPr lang="fr-FR" sz="1600" dirty="0">
                <a:solidFill>
                  <a:srgbClr val="C00000"/>
                </a:solidFill>
                <a:latin typeface="Arial" panose="020B0604020202020204" pitchFamily="34" charset="0"/>
                <a:cs typeface="Arial" panose="020B0604020202020204" pitchFamily="34" charset="0"/>
              </a:rPr>
              <a:t>indicateurs </a:t>
            </a:r>
            <a:r>
              <a:rPr lang="fr-FR" sz="1600" dirty="0" smtClean="0">
                <a:solidFill>
                  <a:srgbClr val="C00000"/>
                </a:solidFill>
                <a:latin typeface="Arial" panose="020B0604020202020204" pitchFamily="34" charset="0"/>
                <a:cs typeface="Arial" panose="020B0604020202020204" pitchFamily="34" charset="0"/>
              </a:rPr>
              <a:t>d’usage </a:t>
            </a:r>
            <a:r>
              <a:rPr lang="fr-FR" sz="1600" dirty="0" smtClean="0">
                <a:latin typeface="Arial" panose="020B0604020202020204" pitchFamily="34" charset="0"/>
                <a:cs typeface="Arial" panose="020B0604020202020204" pitchFamily="34" charset="0"/>
              </a:rPr>
              <a:t>: ils permettent </a:t>
            </a:r>
            <a:r>
              <a:rPr lang="fr-FR" sz="1600" dirty="0">
                <a:latin typeface="Arial" panose="020B0604020202020204" pitchFamily="34" charset="0"/>
                <a:cs typeface="Arial" panose="020B0604020202020204" pitchFamily="34" charset="0"/>
              </a:rPr>
              <a:t>de mesurer l’utilisation effective de l’outil par </a:t>
            </a:r>
            <a:r>
              <a:rPr lang="fr-FR" sz="1600" dirty="0" smtClean="0">
                <a:latin typeface="Arial" panose="020B0604020202020204" pitchFamily="34" charset="0"/>
                <a:cs typeface="Arial" panose="020B0604020202020204" pitchFamily="34" charset="0"/>
              </a:rPr>
              <a:t>les utilisateurs</a:t>
            </a:r>
            <a:r>
              <a:rPr lang="fr-FR" sz="1600" dirty="0">
                <a:latin typeface="Arial" panose="020B0604020202020204" pitchFamily="34" charset="0"/>
                <a:cs typeface="Arial" panose="020B0604020202020204" pitchFamily="34" charset="0"/>
              </a:rPr>
              <a:t>, et la montée en puissance de l’utilisation.</a:t>
            </a:r>
            <a:endParaRPr lang="fr-FR" sz="1600" dirty="0" smtClean="0">
              <a:latin typeface="Arial" panose="020B0604020202020204" pitchFamily="34" charset="0"/>
              <a:cs typeface="Arial" panose="020B0604020202020204" pitchFamily="34" charset="0"/>
            </a:endParaRPr>
          </a:p>
          <a:p>
            <a:pPr lvl="2"/>
            <a:r>
              <a:rPr lang="fr-FR" sz="1600" dirty="0" smtClean="0">
                <a:latin typeface="Arial" panose="020B0604020202020204" pitchFamily="34" charset="0"/>
                <a:cs typeface="Arial" panose="020B0604020202020204" pitchFamily="34" charset="0"/>
              </a:rPr>
              <a:t>Définir les </a:t>
            </a:r>
            <a:r>
              <a:rPr lang="fr-FR" sz="1600" dirty="0">
                <a:solidFill>
                  <a:srgbClr val="C00000"/>
                </a:solidFill>
                <a:latin typeface="Arial" panose="020B0604020202020204" pitchFamily="34" charset="0"/>
                <a:cs typeface="Arial" panose="020B0604020202020204" pitchFamily="34" charset="0"/>
              </a:rPr>
              <a:t>indicateurs </a:t>
            </a:r>
            <a:r>
              <a:rPr lang="fr-FR" sz="1600" dirty="0" smtClean="0">
                <a:solidFill>
                  <a:srgbClr val="C00000"/>
                </a:solidFill>
                <a:latin typeface="Arial" panose="020B0604020202020204" pitchFamily="34" charset="0"/>
                <a:cs typeface="Arial" panose="020B0604020202020204" pitchFamily="34" charset="0"/>
              </a:rPr>
              <a:t>d’impact :</a:t>
            </a:r>
            <a:endParaRPr lang="fr-FR" sz="1500" dirty="0" smtClean="0">
              <a:latin typeface="Arial" panose="020B0604020202020204" pitchFamily="34" charset="0"/>
              <a:cs typeface="Arial" panose="020B0604020202020204" pitchFamily="34" charset="0"/>
            </a:endParaRPr>
          </a:p>
          <a:p>
            <a:pPr marL="1239838" lvl="4" indent="-342900">
              <a:buFont typeface="+mj-lt"/>
              <a:buAutoNum type="arabicPeriod"/>
            </a:pPr>
            <a:r>
              <a:rPr lang="fr-FR" sz="1500" dirty="0" smtClean="0">
                <a:latin typeface="Arial" panose="020B0604020202020204" pitchFamily="34" charset="0"/>
                <a:cs typeface="Arial" panose="020B0604020202020204" pitchFamily="34" charset="0"/>
              </a:rPr>
              <a:t>Identifier </a:t>
            </a:r>
            <a:r>
              <a:rPr lang="fr-FR" sz="1500" dirty="0">
                <a:latin typeface="Arial" panose="020B0604020202020204" pitchFamily="34" charset="0"/>
                <a:cs typeface="Arial" panose="020B0604020202020204" pitchFamily="34" charset="0"/>
              </a:rPr>
              <a:t>le(s) </a:t>
            </a:r>
            <a:r>
              <a:rPr lang="fr-FR" sz="1500" b="1" dirty="0">
                <a:latin typeface="Arial" panose="020B0604020202020204" pitchFamily="34" charset="0"/>
                <a:cs typeface="Arial" panose="020B0604020202020204" pitchFamily="34" charset="0"/>
              </a:rPr>
              <a:t>processus métier </a:t>
            </a:r>
            <a:r>
              <a:rPr lang="fr-FR" sz="1500" dirty="0">
                <a:latin typeface="Arial" panose="020B0604020202020204" pitchFamily="34" charset="0"/>
                <a:cs typeface="Arial" panose="020B0604020202020204" pitchFamily="34" charset="0"/>
              </a:rPr>
              <a:t>concerné(s) par le projet ;</a:t>
            </a:r>
          </a:p>
          <a:p>
            <a:pPr marL="1239838" lvl="4" indent="-342900">
              <a:buFont typeface="+mj-lt"/>
              <a:buAutoNum type="arabicPeriod"/>
            </a:pPr>
            <a:r>
              <a:rPr lang="fr-FR" sz="1500" dirty="0">
                <a:latin typeface="Arial" panose="020B0604020202020204" pitchFamily="34" charset="0"/>
                <a:cs typeface="Arial" panose="020B0604020202020204" pitchFamily="34" charset="0"/>
              </a:rPr>
              <a:t>Analyser le processus  :  le décomposer </a:t>
            </a:r>
            <a:r>
              <a:rPr lang="fr-FR" sz="1500" b="1" dirty="0">
                <a:latin typeface="Arial" panose="020B0604020202020204" pitchFamily="34" charset="0"/>
                <a:cs typeface="Arial" panose="020B0604020202020204" pitchFamily="34" charset="0"/>
              </a:rPr>
              <a:t>en activités clés</a:t>
            </a:r>
            <a:r>
              <a:rPr lang="fr-FR" sz="1500" dirty="0">
                <a:latin typeface="Arial" panose="020B0604020202020204" pitchFamily="34" charset="0"/>
                <a:cs typeface="Arial" panose="020B0604020202020204" pitchFamily="34" charset="0"/>
              </a:rPr>
              <a:t>, décrire chaque activité et identifier les </a:t>
            </a:r>
            <a:r>
              <a:rPr lang="fr-FR" sz="1500" b="1" dirty="0">
                <a:latin typeface="Arial" panose="020B0604020202020204" pitchFamily="34" charset="0"/>
                <a:cs typeface="Arial" panose="020B0604020202020204" pitchFamily="34" charset="0"/>
              </a:rPr>
              <a:t>acteurs impliqués </a:t>
            </a:r>
            <a:r>
              <a:rPr lang="fr-FR" sz="1500" dirty="0">
                <a:latin typeface="Arial" panose="020B0604020202020204" pitchFamily="34" charset="0"/>
                <a:cs typeface="Arial" panose="020B0604020202020204" pitchFamily="34" charset="0"/>
              </a:rPr>
              <a:t>;</a:t>
            </a:r>
          </a:p>
          <a:p>
            <a:pPr marL="1239838" lvl="4" indent="-342900">
              <a:buFont typeface="+mj-lt"/>
              <a:buAutoNum type="arabicPeriod"/>
            </a:pPr>
            <a:r>
              <a:rPr lang="fr-FR" sz="1500" dirty="0">
                <a:latin typeface="Arial" panose="020B0604020202020204" pitchFamily="34" charset="0"/>
                <a:cs typeface="Arial" panose="020B0604020202020204" pitchFamily="34" charset="0"/>
              </a:rPr>
              <a:t>Identifier les </a:t>
            </a:r>
            <a:r>
              <a:rPr lang="fr-FR" sz="1500" b="1" dirty="0">
                <a:latin typeface="Arial" panose="020B0604020202020204" pitchFamily="34" charset="0"/>
                <a:cs typeface="Arial" panose="020B0604020202020204" pitchFamily="34" charset="0"/>
              </a:rPr>
              <a:t>impacts</a:t>
            </a:r>
            <a:r>
              <a:rPr lang="fr-FR" sz="1500" dirty="0">
                <a:latin typeface="Arial" panose="020B0604020202020204" pitchFamily="34" charset="0"/>
                <a:cs typeface="Arial" panose="020B0604020202020204" pitchFamily="34" charset="0"/>
              </a:rPr>
              <a:t> du projet sur chaque activité. (</a:t>
            </a:r>
            <a:r>
              <a:rPr lang="fr-FR" sz="1500" dirty="0" err="1">
                <a:latin typeface="Arial" panose="020B0604020202020204" pitchFamily="34" charset="0"/>
                <a:cs typeface="Arial" panose="020B0604020202020204" pitchFamily="34" charset="0"/>
              </a:rPr>
              <a:t>cf</a:t>
            </a:r>
            <a:r>
              <a:rPr lang="fr-FR" sz="1500" dirty="0">
                <a:latin typeface="Arial" panose="020B0604020202020204" pitchFamily="34" charset="0"/>
                <a:cs typeface="Arial" panose="020B0604020202020204" pitchFamily="34" charset="0"/>
              </a:rPr>
              <a:t> ci-après processus d’informatisation des laboratoires) ;</a:t>
            </a:r>
          </a:p>
          <a:p>
            <a:pPr marL="1239838" lvl="4" indent="-342900">
              <a:buFont typeface="+mj-lt"/>
              <a:buAutoNum type="arabicPeriod"/>
            </a:pPr>
            <a:r>
              <a:rPr lang="fr-FR" sz="1500" dirty="0">
                <a:latin typeface="Arial" panose="020B0604020202020204" pitchFamily="34" charset="0"/>
                <a:cs typeface="Arial" panose="020B0604020202020204" pitchFamily="34" charset="0"/>
              </a:rPr>
              <a:t>Une fois les impacts identifiés, définir des </a:t>
            </a:r>
            <a:r>
              <a:rPr lang="fr-FR" sz="1500" b="1" dirty="0">
                <a:latin typeface="Arial" panose="020B0604020202020204" pitchFamily="34" charset="0"/>
                <a:cs typeface="Arial" panose="020B0604020202020204" pitchFamily="34" charset="0"/>
              </a:rPr>
              <a:t>critères mesurables </a:t>
            </a:r>
            <a:r>
              <a:rPr lang="fr-FR" sz="1500" dirty="0">
                <a:latin typeface="Arial" panose="020B0604020202020204" pitchFamily="34" charset="0"/>
                <a:cs typeface="Arial" panose="020B0604020202020204" pitchFamily="34" charset="0"/>
              </a:rPr>
              <a:t>traduisant l’atteinte des objectifs du projet. Ces critères sont des indicateurs d’impact ;</a:t>
            </a:r>
          </a:p>
          <a:p>
            <a:pPr marL="1239838" lvl="4" indent="-342900">
              <a:buFont typeface="+mj-lt"/>
              <a:buAutoNum type="arabicPeriod"/>
            </a:pPr>
            <a:r>
              <a:rPr lang="fr-FR" sz="1500" dirty="0">
                <a:latin typeface="Arial" panose="020B0604020202020204" pitchFamily="34" charset="0"/>
                <a:cs typeface="Arial" panose="020B0604020202020204" pitchFamily="34" charset="0"/>
              </a:rPr>
              <a:t>Pour chaque indicateur d’impact, définir et renseigner dans la fiche indicateur les </a:t>
            </a:r>
            <a:r>
              <a:rPr lang="fr-FR" sz="1500" b="1" dirty="0">
                <a:latin typeface="Arial" panose="020B0604020202020204" pitchFamily="34" charset="0"/>
                <a:cs typeface="Arial" panose="020B0604020202020204" pitchFamily="34" charset="0"/>
              </a:rPr>
              <a:t>règles de gestion </a:t>
            </a:r>
            <a:r>
              <a:rPr lang="fr-FR" sz="1500" dirty="0">
                <a:latin typeface="Arial" panose="020B0604020202020204" pitchFamily="34" charset="0"/>
                <a:cs typeface="Arial" panose="020B0604020202020204" pitchFamily="34" charset="0"/>
              </a:rPr>
              <a:t>(mode de calcul, source des données, périodicité de mesure, mode de diffusion, responsable….) ;</a:t>
            </a:r>
          </a:p>
          <a:p>
            <a:pPr marL="1239838" lvl="4" indent="-342900">
              <a:buFont typeface="+mj-lt"/>
              <a:buAutoNum type="arabicPeriod"/>
            </a:pPr>
            <a:r>
              <a:rPr lang="fr-FR" sz="1500" dirty="0">
                <a:latin typeface="Arial" panose="020B0604020202020204" pitchFamily="34" charset="0"/>
                <a:cs typeface="Arial" panose="020B0604020202020204" pitchFamily="34" charset="0"/>
              </a:rPr>
              <a:t>Effectuer une </a:t>
            </a:r>
            <a:r>
              <a:rPr lang="fr-FR" sz="1500" b="1" dirty="0">
                <a:latin typeface="Arial" panose="020B0604020202020204" pitchFamily="34" charset="0"/>
                <a:cs typeface="Arial" panose="020B0604020202020204" pitchFamily="34" charset="0"/>
              </a:rPr>
              <a:t>mesure ex-ante </a:t>
            </a:r>
            <a:r>
              <a:rPr lang="fr-FR" sz="1500" dirty="0">
                <a:latin typeface="Arial" panose="020B0604020202020204" pitchFamily="34" charset="0"/>
                <a:cs typeface="Arial" panose="020B0604020202020204" pitchFamily="34" charset="0"/>
              </a:rPr>
              <a:t>pour chacun des indicateurs identifiés. Une fois le projet lancé, en cours de projet et à la fin du projet, l’établissement effectuera une </a:t>
            </a:r>
            <a:r>
              <a:rPr lang="fr-FR" sz="1500" b="1" dirty="0">
                <a:latin typeface="Arial" panose="020B0604020202020204" pitchFamily="34" charset="0"/>
                <a:cs typeface="Arial" panose="020B0604020202020204" pitchFamily="34" charset="0"/>
              </a:rPr>
              <a:t>nouvelle mesure</a:t>
            </a:r>
            <a:r>
              <a:rPr lang="fr-FR" sz="1500" dirty="0">
                <a:latin typeface="Arial" panose="020B0604020202020204" pitchFamily="34" charset="0"/>
                <a:cs typeface="Arial" panose="020B0604020202020204" pitchFamily="34" charset="0"/>
              </a:rPr>
              <a:t> des indicateurs afin d’objectiver l’apport de l’outil SI.</a:t>
            </a:r>
          </a:p>
          <a:p>
            <a:pPr lvl="2"/>
            <a:endParaRPr lang="fr-FR" sz="1600"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71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cs typeface="Arial" panose="020B0604020202020204" pitchFamily="34" charset="0"/>
              </a:rPr>
              <a:t>Points de vigilance</a:t>
            </a:r>
            <a:endParaRPr lang="en-US" dirty="0"/>
          </a:p>
        </p:txBody>
      </p:sp>
      <p:sp>
        <p:nvSpPr>
          <p:cNvPr id="3" name="Espace réservé du contenu 2"/>
          <p:cNvSpPr>
            <a:spLocks noGrp="1"/>
          </p:cNvSpPr>
          <p:nvPr>
            <p:ph sz="quarter" idx="13"/>
          </p:nvPr>
        </p:nvSpPr>
        <p:spPr>
          <a:xfrm>
            <a:off x="280972" y="1086928"/>
            <a:ext cx="8604236" cy="5397432"/>
          </a:xfrm>
        </p:spPr>
        <p:txBody>
          <a:bodyPr/>
          <a:lstStyle/>
          <a:p>
            <a:endParaRPr lang="fr-FR" b="0" dirty="0" smtClean="0">
              <a:latin typeface="Arial" panose="020B0604020202020204" pitchFamily="34" charset="0"/>
              <a:cs typeface="Arial" panose="020B0604020202020204" pitchFamily="34" charset="0"/>
            </a:endParaRPr>
          </a:p>
          <a:p>
            <a:pPr marL="95250" indent="0" algn="ctr">
              <a:buNone/>
            </a:pPr>
            <a:r>
              <a:rPr lang="fr-FR" b="0" dirty="0" smtClean="0">
                <a:latin typeface="Arial" panose="020B0604020202020204" pitchFamily="34" charset="0"/>
                <a:cs typeface="Arial" panose="020B0604020202020204" pitchFamily="34" charset="0"/>
              </a:rPr>
              <a:t>Remplir </a:t>
            </a:r>
            <a:r>
              <a:rPr lang="fr-FR" b="0" dirty="0">
                <a:latin typeface="Arial" panose="020B0604020202020204" pitchFamily="34" charset="0"/>
                <a:cs typeface="Arial" panose="020B0604020202020204" pitchFamily="34" charset="0"/>
              </a:rPr>
              <a:t>une </a:t>
            </a:r>
            <a:r>
              <a:rPr lang="fr-FR" dirty="0">
                <a:latin typeface="Arial" panose="020B0604020202020204" pitchFamily="34" charset="0"/>
                <a:cs typeface="Arial" panose="020B0604020202020204" pitchFamily="34" charset="0"/>
              </a:rPr>
              <a:t>fiche </a:t>
            </a:r>
            <a:r>
              <a:rPr lang="fr-FR" dirty="0" smtClean="0">
                <a:latin typeface="Arial" panose="020B0604020202020204" pitchFamily="34" charset="0"/>
                <a:cs typeface="Arial" panose="020B0604020202020204" pitchFamily="34" charset="0"/>
              </a:rPr>
              <a:t>d’opportunité </a:t>
            </a:r>
            <a:r>
              <a:rPr lang="fr-FR" dirty="0" smtClean="0">
                <a:solidFill>
                  <a:srgbClr val="C00000"/>
                </a:solidFill>
                <a:latin typeface="Arial" panose="020B0604020202020204" pitchFamily="34" charset="0"/>
                <a:cs typeface="Arial" panose="020B0604020202020204" pitchFamily="34" charset="0"/>
              </a:rPr>
              <a:t>#</a:t>
            </a:r>
            <a:r>
              <a:rPr lang="fr-FR" dirty="0" smtClean="0">
                <a:latin typeface="Arial" panose="020B0604020202020204" pitchFamily="34" charset="0"/>
                <a:cs typeface="Arial" panose="020B0604020202020204" pitchFamily="34" charset="0"/>
              </a:rPr>
              <a:t> </a:t>
            </a:r>
            <a:r>
              <a:rPr lang="fr-FR" b="0" dirty="0" smtClean="0">
                <a:latin typeface="Arial" panose="020B0604020202020204" pitchFamily="34" charset="0"/>
                <a:cs typeface="Arial" panose="020B0604020202020204" pitchFamily="34" charset="0"/>
              </a:rPr>
              <a:t>Réaliser une </a:t>
            </a:r>
            <a:r>
              <a:rPr lang="fr-FR" dirty="0" smtClean="0">
                <a:latin typeface="Arial" panose="020B0604020202020204" pitchFamily="34" charset="0"/>
                <a:cs typeface="Arial" panose="020B0604020202020204" pitchFamily="34" charset="0"/>
              </a:rPr>
              <a:t>étude d’opportunité</a:t>
            </a:r>
          </a:p>
          <a:p>
            <a:endParaRPr lang="fr-FR" dirty="0" smtClean="0">
              <a:latin typeface="Arial" panose="020B0604020202020204" pitchFamily="34" charset="0"/>
              <a:cs typeface="Arial" panose="020B0604020202020204" pitchFamily="34" charset="0"/>
            </a:endParaRPr>
          </a:p>
          <a:p>
            <a:endParaRPr lang="fr-FR" b="0" dirty="0" smtClean="0">
              <a:latin typeface="Arial" panose="020B0604020202020204" pitchFamily="34" charset="0"/>
              <a:cs typeface="Arial" panose="020B0604020202020204" pitchFamily="34" charset="0"/>
            </a:endParaRPr>
          </a:p>
          <a:p>
            <a:r>
              <a:rPr lang="fr-FR" b="0" dirty="0" smtClean="0">
                <a:latin typeface="Arial" panose="020B0604020202020204" pitchFamily="34" charset="0"/>
                <a:cs typeface="Arial" panose="020B0604020202020204" pitchFamily="34" charset="0"/>
              </a:rPr>
              <a:t>Réaliser une étude d’opportunité </a:t>
            </a:r>
            <a:r>
              <a:rPr lang="fr-FR" b="0" dirty="0">
                <a:latin typeface="Arial" panose="020B0604020202020204" pitchFamily="34" charset="0"/>
                <a:cs typeface="Arial" panose="020B0604020202020204" pitchFamily="34" charset="0"/>
              </a:rPr>
              <a:t>c’est </a:t>
            </a:r>
            <a:r>
              <a:rPr lang="fr-FR" b="0" dirty="0" smtClean="0">
                <a:latin typeface="Arial" panose="020B0604020202020204" pitchFamily="34" charset="0"/>
                <a:cs typeface="Arial" panose="020B0604020202020204" pitchFamily="34" charset="0"/>
              </a:rPr>
              <a:t> : </a:t>
            </a:r>
          </a:p>
          <a:p>
            <a:pPr marL="95250" indent="0">
              <a:buNone/>
            </a:pPr>
            <a:endParaRPr lang="fr-FR" b="0" dirty="0" smtClean="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Evaluer </a:t>
            </a:r>
            <a:r>
              <a:rPr lang="fr-FR" sz="1600" dirty="0">
                <a:latin typeface="Arial" panose="020B0604020202020204" pitchFamily="34" charset="0"/>
                <a:cs typeface="Arial" panose="020B0604020202020204" pitchFamily="34" charset="0"/>
              </a:rPr>
              <a:t>les paramètres du projet et définir différents  scénarios à partir de la fiche  opportunité (ou d’autres fiches  équivalentes) </a:t>
            </a:r>
          </a:p>
          <a:p>
            <a:pPr lvl="1"/>
            <a:r>
              <a:rPr lang="fr-FR" sz="1600" dirty="0" smtClean="0">
                <a:latin typeface="Arial" panose="020B0604020202020204" pitchFamily="34" charset="0"/>
                <a:cs typeface="Arial" panose="020B0604020202020204" pitchFamily="34" charset="0"/>
              </a:rPr>
              <a:t>pour </a:t>
            </a:r>
            <a:r>
              <a:rPr lang="fr-FR" sz="1600" dirty="0">
                <a:latin typeface="Arial" panose="020B0604020202020204" pitchFamily="34" charset="0"/>
                <a:cs typeface="Arial" panose="020B0604020202020204" pitchFamily="34" charset="0"/>
              </a:rPr>
              <a:t>permettre une analyse comparative par le décideur.</a:t>
            </a:r>
          </a:p>
          <a:p>
            <a:pPr lvl="1"/>
            <a:endParaRPr lang="fr-FR" sz="1600" dirty="0">
              <a:latin typeface="Arial" panose="020B0604020202020204" pitchFamily="34" charset="0"/>
              <a:cs typeface="Arial" panose="020B0604020202020204" pitchFamily="34" charset="0"/>
            </a:endParaRPr>
          </a:p>
          <a:p>
            <a:r>
              <a:rPr lang="fr-FR" b="0" dirty="0" smtClean="0">
                <a:latin typeface="Arial" panose="020B0604020202020204" pitchFamily="34" charset="0"/>
                <a:cs typeface="Arial" panose="020B0604020202020204" pitchFamily="34" charset="0"/>
              </a:rPr>
              <a:t>La </a:t>
            </a:r>
            <a:r>
              <a:rPr lang="fr-FR" b="0" dirty="0" smtClean="0">
                <a:solidFill>
                  <a:srgbClr val="C00000"/>
                </a:solidFill>
                <a:latin typeface="Arial" panose="020B0604020202020204" pitchFamily="34" charset="0"/>
                <a:cs typeface="Arial" panose="020B0604020202020204" pitchFamily="34" charset="0"/>
              </a:rPr>
              <a:t>fiche d’opportunité peut ne pas être adaptée (suffisante) dans certains cas</a:t>
            </a:r>
            <a:r>
              <a:rPr lang="fr-FR" b="0" dirty="0" smtClean="0">
                <a:latin typeface="Arial" panose="020B0604020202020204" pitchFamily="34" charset="0"/>
                <a:cs typeface="Arial" panose="020B0604020202020204" pitchFamily="34" charset="0"/>
              </a:rPr>
              <a:t> :</a:t>
            </a:r>
          </a:p>
          <a:p>
            <a:pPr lvl="1"/>
            <a:r>
              <a:rPr lang="fr-FR" sz="1600" b="0" dirty="0" smtClean="0">
                <a:latin typeface="Arial" panose="020B0604020202020204" pitchFamily="34" charset="0"/>
                <a:cs typeface="Arial" panose="020B0604020202020204" pitchFamily="34" charset="0"/>
              </a:rPr>
              <a:t>Par exemple pour des projets transversaux de type « programmation des ressources et agenda du patient »</a:t>
            </a:r>
          </a:p>
          <a:p>
            <a:pPr lvl="1"/>
            <a:r>
              <a:rPr lang="fr-FR" sz="1600" dirty="0" smtClean="0">
                <a:latin typeface="Arial" panose="020B0604020202020204" pitchFamily="34" charset="0"/>
                <a:cs typeface="Arial" panose="020B0604020202020204" pitchFamily="34" charset="0"/>
              </a:rPr>
              <a:t>Lorsqu’on souhaite réaliser une évaluation de la valeur créée par le projet</a:t>
            </a:r>
          </a:p>
          <a:p>
            <a:pPr lvl="1"/>
            <a:endParaRPr lang="fr-FR" b="0" dirty="0" smtClean="0">
              <a:latin typeface="Arial" panose="020B0604020202020204" pitchFamily="34" charset="0"/>
              <a:cs typeface="Arial" panose="020B0604020202020204" pitchFamily="34" charset="0"/>
            </a:endParaRPr>
          </a:p>
          <a:p>
            <a:pPr lvl="1"/>
            <a:endParaRPr lang="fr-FR" b="0" dirty="0" smtClean="0">
              <a:latin typeface="Arial" panose="020B0604020202020204" pitchFamily="34" charset="0"/>
              <a:cs typeface="Arial" panose="020B0604020202020204" pitchFamily="34" charset="0"/>
            </a:endParaRPr>
          </a:p>
          <a:p>
            <a:pPr lvl="0"/>
            <a:endParaRPr lang="fr-FR" b="0" dirty="0">
              <a:latin typeface="Arial" panose="020B0604020202020204" pitchFamily="34" charset="0"/>
              <a:cs typeface="Arial" panose="020B0604020202020204" pitchFamily="34" charset="0"/>
            </a:endParaRPr>
          </a:p>
          <a:p>
            <a:endParaRPr lang="fr-FR" dirty="0" smtClean="0"/>
          </a:p>
          <a:p>
            <a:endParaRPr lang="en-US" dirty="0"/>
          </a:p>
        </p:txBody>
      </p:sp>
      <p:sp>
        <p:nvSpPr>
          <p:cNvPr id="4" name="ZoneTexte 3"/>
          <p:cNvSpPr txBox="1"/>
          <p:nvPr/>
        </p:nvSpPr>
        <p:spPr>
          <a:xfrm>
            <a:off x="1002229" y="5514377"/>
            <a:ext cx="7710450" cy="738664"/>
          </a:xfrm>
          <a:prstGeom prst="rect">
            <a:avLst/>
          </a:prstGeom>
          <a:noFill/>
        </p:spPr>
        <p:txBody>
          <a:bodyPr wrap="square" rtlCol="0">
            <a:spAutoFit/>
          </a:bodyPr>
          <a:lstStyle/>
          <a:p>
            <a:pPr marL="0" lvl="4"/>
            <a:r>
              <a:rPr lang="fr-FR" sz="1600" dirty="0" smtClean="0">
                <a:solidFill>
                  <a:srgbClr val="C00000"/>
                </a:solidFill>
                <a:latin typeface="Arial" panose="020B0604020202020204" pitchFamily="34" charset="0"/>
                <a:cs typeface="Arial" panose="020B0604020202020204" pitchFamily="34" charset="0"/>
              </a:rPr>
              <a:t>Dans ces cas, on peut s’appuyer sur d’autres types de fiches ou parfois sur la fiche projet</a:t>
            </a:r>
            <a:endParaRPr lang="fr-FR" sz="1600" b="0" dirty="0">
              <a:solidFill>
                <a:srgbClr val="C00000"/>
              </a:solidFill>
              <a:latin typeface="Arial" panose="020B0604020202020204" pitchFamily="34" charset="0"/>
              <a:cs typeface="Arial" panose="020B0604020202020204" pitchFamily="34" charset="0"/>
            </a:endParaRPr>
          </a:p>
          <a:p>
            <a:endParaRPr lang="fr-FR" dirty="0"/>
          </a:p>
        </p:txBody>
      </p:sp>
      <p:sp>
        <p:nvSpPr>
          <p:cNvPr id="6" name="Rectangle 5"/>
          <p:cNvSpPr/>
          <p:nvPr/>
        </p:nvSpPr>
        <p:spPr>
          <a:xfrm>
            <a:off x="448574" y="1173192"/>
            <a:ext cx="8264105" cy="845389"/>
          </a:xfrm>
          <a:prstGeom prst="rect">
            <a:avLst/>
          </a:prstGeom>
          <a:noFill/>
          <a:ln>
            <a:solidFill>
              <a:srgbClr val="02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91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537569450"/>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1912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910" y="1116709"/>
            <a:ext cx="5302630" cy="170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sz="quarter" idx="13"/>
          </p:nvPr>
        </p:nvSpPr>
        <p:spPr>
          <a:xfrm>
            <a:off x="4163438" y="1229562"/>
            <a:ext cx="4397113" cy="5336607"/>
          </a:xfrm>
        </p:spPr>
        <p:txBody>
          <a:bodyPr/>
          <a:lstStyle/>
          <a:p>
            <a:pPr marL="95250" indent="0" algn="ctr">
              <a:buNone/>
            </a:pPr>
            <a:r>
              <a:rPr lang="fr-FR" dirty="0" smtClean="0">
                <a:solidFill>
                  <a:schemeClr val="bg1"/>
                </a:solidFill>
              </a:rPr>
              <a:t>Une production </a:t>
            </a:r>
            <a:r>
              <a:rPr lang="fr-FR" dirty="0">
                <a:solidFill>
                  <a:schemeClr val="bg1"/>
                </a:solidFill>
              </a:rPr>
              <a:t>du comité d’experts Hôpital Numérique sur la programmation des ressources et l’agenda du patient : « </a:t>
            </a:r>
            <a:r>
              <a:rPr lang="fr-FR" dirty="0" smtClean="0">
                <a:solidFill>
                  <a:schemeClr val="bg1"/>
                </a:solidFill>
              </a:rPr>
              <a:t>Guide de pilotage à l’attention des directeurs d’établissements » (Avril 2014)</a:t>
            </a:r>
          </a:p>
          <a:p>
            <a:pPr algn="ctr"/>
            <a:endParaRPr lang="fr-FR" dirty="0" smtClean="0">
              <a:solidFill>
                <a:schemeClr val="bg1"/>
              </a:solidFill>
            </a:endParaRPr>
          </a:p>
          <a:p>
            <a:endParaRPr lang="fr-FR" dirty="0" smtClean="0"/>
          </a:p>
          <a:p>
            <a:r>
              <a:rPr lang="fr-FR" dirty="0" smtClean="0"/>
              <a:t>Un </a:t>
            </a:r>
            <a:r>
              <a:rPr lang="fr-FR" dirty="0"/>
              <a:t>guide à destination des Directeurs d’établissements publics et privés, des présidents de CME, mais aussi chefs de service, chefs de pôle, cadres etc…</a:t>
            </a:r>
          </a:p>
          <a:p>
            <a:endParaRPr lang="fr-FR" dirty="0"/>
          </a:p>
          <a:p>
            <a:endParaRPr lang="fr-FR" dirty="0"/>
          </a:p>
          <a:p>
            <a:r>
              <a:rPr lang="fr-FR" dirty="0" smtClean="0"/>
              <a:t>Un guide fondé sur l’expériences des experts visant  3 objectifs : </a:t>
            </a:r>
          </a:p>
          <a:p>
            <a:pPr lvl="1"/>
            <a:r>
              <a:rPr lang="fr-FR" dirty="0" smtClean="0"/>
              <a:t>Éclairage sur la problématique programmation des ressources /</a:t>
            </a:r>
            <a:r>
              <a:rPr lang="fr-FR" dirty="0"/>
              <a:t> </a:t>
            </a:r>
            <a:r>
              <a:rPr lang="fr-FR" dirty="0" smtClean="0"/>
              <a:t>agenda patient</a:t>
            </a:r>
          </a:p>
          <a:p>
            <a:pPr lvl="1"/>
            <a:r>
              <a:rPr lang="fr-FR" dirty="0" smtClean="0"/>
              <a:t>Enjeux et perspectives d’évolution</a:t>
            </a:r>
          </a:p>
          <a:p>
            <a:pPr lvl="1"/>
            <a:r>
              <a:rPr lang="fr-FR" dirty="0" smtClean="0"/>
              <a:t>Facteurs de succès</a:t>
            </a:r>
          </a:p>
          <a:p>
            <a:pPr lvl="1"/>
            <a:endParaRPr lang="fr-FR" dirty="0" smtClean="0"/>
          </a:p>
          <a:p>
            <a:pPr lvl="1"/>
            <a:endParaRPr lang="fr-FR" dirty="0"/>
          </a:p>
          <a:p>
            <a:endParaRPr lang="fr-FR" dirty="0"/>
          </a:p>
          <a:p>
            <a:pPr lvl="0"/>
            <a:endParaRPr lang="fr-FR" b="0" dirty="0" smtClean="0">
              <a:latin typeface="Arial" panose="020B0604020202020204" pitchFamily="34" charset="0"/>
              <a:cs typeface="Arial" panose="020B0604020202020204" pitchFamily="34" charset="0"/>
            </a:endParaRPr>
          </a:p>
        </p:txBody>
      </p:sp>
      <p:sp>
        <p:nvSpPr>
          <p:cNvPr id="5" name="Titre 1"/>
          <p:cNvSpPr txBox="1">
            <a:spLocks/>
          </p:cNvSpPr>
          <p:nvPr/>
        </p:nvSpPr>
        <p:spPr>
          <a:xfrm>
            <a:off x="463496" y="781903"/>
            <a:ext cx="7095753" cy="334806"/>
          </a:xfrm>
          <a:prstGeom prst="rect">
            <a:avLst/>
          </a:prstGeom>
        </p:spPr>
        <p:txBody>
          <a:bodyPr vert="horz" wrap="none" lIns="91440" tIns="45720" rIns="91440" bIns="45720" rtlCol="0" anchor="ctr">
            <a:noAutofit/>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fontAlgn="auto">
              <a:spcAft>
                <a:spcPts val="0"/>
              </a:spcAft>
            </a:pPr>
            <a:r>
              <a:rPr lang="fr-FR" dirty="0" smtClean="0"/>
              <a:t>Présentation du guide de pilotage Agenda Patient - volet 1</a:t>
            </a:r>
            <a:endParaRPr lang="en-US" dirty="0"/>
          </a:p>
        </p:txBody>
      </p:sp>
      <p:pic>
        <p:nvPicPr>
          <p:cNvPr id="6" name="Image 5" descr="C:\Users\metty.mavounia\Pictures\HNUM agenda.png"/>
          <p:cNvPicPr/>
          <p:nvPr/>
        </p:nvPicPr>
        <p:blipFill rotWithShape="1">
          <a:blip r:embed="rId4">
            <a:extLst>
              <a:ext uri="{28A0092B-C50C-407E-A947-70E740481C1C}">
                <a14:useLocalDpi xmlns:a14="http://schemas.microsoft.com/office/drawing/2010/main" val="0"/>
              </a:ext>
            </a:extLst>
          </a:blip>
          <a:srcRect l="66869" t="15921" r="17980" b="16417"/>
          <a:stretch/>
        </p:blipFill>
        <p:spPr bwMode="auto">
          <a:xfrm rot="20975240">
            <a:off x="723632" y="2029171"/>
            <a:ext cx="2207260" cy="31623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41462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500902" y="1116707"/>
            <a:ext cx="3755000" cy="5605775"/>
          </a:xfrm>
        </p:spPr>
        <p:txBody>
          <a:bodyPr/>
          <a:lstStyle/>
          <a:p>
            <a:pPr marL="95250" indent="0" algn="ctr">
              <a:buNone/>
            </a:pPr>
            <a:r>
              <a:rPr lang="fr-FR" dirty="0" smtClean="0"/>
              <a:t>Un guide qui invite le Directeur à :</a:t>
            </a:r>
          </a:p>
          <a:p>
            <a:pPr marL="95250" indent="0" algn="ctr">
              <a:buNone/>
            </a:pPr>
            <a:endParaRPr lang="fr-FR" dirty="0" smtClean="0"/>
          </a:p>
        </p:txBody>
      </p:sp>
      <p:sp>
        <p:nvSpPr>
          <p:cNvPr id="5" name="Titre 1"/>
          <p:cNvSpPr txBox="1">
            <a:spLocks/>
          </p:cNvSpPr>
          <p:nvPr/>
        </p:nvSpPr>
        <p:spPr>
          <a:xfrm>
            <a:off x="413998" y="781902"/>
            <a:ext cx="7095753" cy="334806"/>
          </a:xfrm>
          <a:prstGeom prst="rect">
            <a:avLst/>
          </a:prstGeom>
        </p:spPr>
        <p:txBody>
          <a:bodyPr vert="horz" wrap="none" lIns="91440" tIns="45720" rIns="91440" bIns="45720" rtlCol="0" anchor="ctr">
            <a:noAutofit/>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fontAlgn="auto">
              <a:spcAft>
                <a:spcPts val="0"/>
              </a:spcAft>
            </a:pPr>
            <a:r>
              <a:rPr lang="fr-FR" dirty="0" smtClean="0"/>
              <a:t>Présentation du guide de pilotage Agenda Patient - volet 1</a:t>
            </a:r>
            <a:endParaRPr lang="en-US" dirty="0"/>
          </a:p>
        </p:txBody>
      </p:sp>
      <p:sp>
        <p:nvSpPr>
          <p:cNvPr id="14" name="ZoneTexte 13"/>
          <p:cNvSpPr txBox="1"/>
          <p:nvPr/>
        </p:nvSpPr>
        <p:spPr>
          <a:xfrm>
            <a:off x="2500902" y="3429274"/>
            <a:ext cx="3731342" cy="3293209"/>
          </a:xfrm>
          <a:prstGeom prst="rect">
            <a:avLst/>
          </a:prstGeom>
          <a:noFill/>
        </p:spPr>
        <p:txBody>
          <a:bodyPr wrap="square" rtlCol="0">
            <a:spAutoFit/>
          </a:bodyPr>
          <a:lstStyle/>
          <a:p>
            <a:pPr marL="342900" indent="-342900">
              <a:buFont typeface="+mj-lt"/>
              <a:buAutoNum type="arabicPeriod"/>
            </a:pPr>
            <a:r>
              <a:rPr lang="fr-FR" sz="1600" dirty="0">
                <a:solidFill>
                  <a:srgbClr val="02375E"/>
                </a:solidFill>
              </a:rPr>
              <a:t>Garantir un fort </a:t>
            </a:r>
            <a:r>
              <a:rPr lang="fr-FR" sz="1600" dirty="0">
                <a:solidFill>
                  <a:srgbClr val="FF0000"/>
                </a:solidFill>
              </a:rPr>
              <a:t>alignement</a:t>
            </a:r>
            <a:r>
              <a:rPr lang="fr-FR" sz="1600" dirty="0">
                <a:solidFill>
                  <a:srgbClr val="02375E"/>
                </a:solidFill>
              </a:rPr>
              <a:t> entre le projet d’informatisation et les projets </a:t>
            </a:r>
            <a:r>
              <a:rPr lang="fr-FR" sz="1600" dirty="0" smtClean="0">
                <a:solidFill>
                  <a:srgbClr val="02375E"/>
                </a:solidFill>
              </a:rPr>
              <a:t>organisationnels</a:t>
            </a:r>
          </a:p>
          <a:p>
            <a:pPr marL="342900" indent="-342900">
              <a:buFont typeface="+mj-lt"/>
              <a:buAutoNum type="arabicPeriod"/>
            </a:pPr>
            <a:endParaRPr lang="fr-FR" sz="1600" dirty="0" smtClean="0">
              <a:solidFill>
                <a:srgbClr val="02375E"/>
              </a:solidFill>
            </a:endParaRPr>
          </a:p>
          <a:p>
            <a:pPr marL="342900" indent="-342900">
              <a:buFont typeface="+mj-lt"/>
              <a:buAutoNum type="arabicPeriod"/>
            </a:pPr>
            <a:r>
              <a:rPr lang="fr-FR" sz="1600" dirty="0">
                <a:solidFill>
                  <a:srgbClr val="02375E"/>
                </a:solidFill>
              </a:rPr>
              <a:t>Exiger du </a:t>
            </a:r>
            <a:r>
              <a:rPr lang="fr-FR" sz="1600" dirty="0" smtClean="0">
                <a:solidFill>
                  <a:srgbClr val="02375E"/>
                </a:solidFill>
              </a:rPr>
              <a:t>DSIO </a:t>
            </a:r>
            <a:r>
              <a:rPr lang="fr-FR" sz="1600" dirty="0">
                <a:solidFill>
                  <a:srgbClr val="02375E"/>
                </a:solidFill>
              </a:rPr>
              <a:t>une </a:t>
            </a:r>
            <a:r>
              <a:rPr lang="fr-FR" sz="1600" dirty="0">
                <a:solidFill>
                  <a:srgbClr val="FF0000"/>
                </a:solidFill>
              </a:rPr>
              <a:t>étude préalable </a:t>
            </a:r>
            <a:r>
              <a:rPr lang="fr-FR" sz="1600" dirty="0" smtClean="0">
                <a:solidFill>
                  <a:srgbClr val="FF0000"/>
                </a:solidFill>
              </a:rPr>
              <a:t>rigoureuse</a:t>
            </a:r>
          </a:p>
          <a:p>
            <a:pPr marL="342900" indent="-342900">
              <a:buFont typeface="+mj-lt"/>
              <a:buAutoNum type="arabicPeriod"/>
            </a:pPr>
            <a:endParaRPr lang="fr-FR" sz="1600" dirty="0" smtClean="0">
              <a:solidFill>
                <a:srgbClr val="FF0000"/>
              </a:solidFill>
            </a:endParaRPr>
          </a:p>
          <a:p>
            <a:pPr marL="342900" indent="-342900">
              <a:buFont typeface="+mj-lt"/>
              <a:buAutoNum type="arabicPeriod"/>
            </a:pPr>
            <a:r>
              <a:rPr lang="fr-FR" sz="1600" dirty="0">
                <a:solidFill>
                  <a:srgbClr val="02375E"/>
                </a:solidFill>
              </a:rPr>
              <a:t>Engager les </a:t>
            </a:r>
            <a:r>
              <a:rPr lang="fr-FR" sz="1600" dirty="0">
                <a:solidFill>
                  <a:srgbClr val="FF0000"/>
                </a:solidFill>
              </a:rPr>
              <a:t>ressources adaptées </a:t>
            </a:r>
            <a:r>
              <a:rPr lang="fr-FR" sz="1600" dirty="0">
                <a:solidFill>
                  <a:srgbClr val="02375E"/>
                </a:solidFill>
              </a:rPr>
              <a:t>à l’ambition du projet, sur une durée suffisante pour obtenir les bénéfices du projet. </a:t>
            </a:r>
            <a:endParaRPr lang="en-US" sz="1600" dirty="0">
              <a:solidFill>
                <a:srgbClr val="02375E"/>
              </a:solidFill>
            </a:endParaRPr>
          </a:p>
          <a:p>
            <a:endParaRPr lang="en-US" sz="1600" dirty="0">
              <a:solidFill>
                <a:srgbClr val="FF0000"/>
              </a:solidFill>
            </a:endParaRPr>
          </a:p>
          <a:p>
            <a:endParaRPr lang="en-US" sz="1600" dirty="0">
              <a:solidFill>
                <a:srgbClr val="FF0000"/>
              </a:solidFill>
            </a:endParaRPr>
          </a:p>
        </p:txBody>
      </p:sp>
      <p:sp>
        <p:nvSpPr>
          <p:cNvPr id="2" name="Flèche vers le bas 1"/>
          <p:cNvSpPr/>
          <p:nvPr/>
        </p:nvSpPr>
        <p:spPr>
          <a:xfrm>
            <a:off x="4106174" y="1777042"/>
            <a:ext cx="776377" cy="1121433"/>
          </a:xfrm>
          <a:prstGeom prst="downArrow">
            <a:avLst/>
          </a:prstGeom>
          <a:noFill/>
          <a:ln>
            <a:solidFill>
              <a:srgbClr val="02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544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2645923" y="1116709"/>
            <a:ext cx="6284068" cy="1070043"/>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Espace réservé du contenu 2"/>
          <p:cNvSpPr>
            <a:spLocks noGrp="1"/>
          </p:cNvSpPr>
          <p:nvPr>
            <p:ph sz="quarter" idx="13"/>
          </p:nvPr>
        </p:nvSpPr>
        <p:spPr>
          <a:xfrm>
            <a:off x="2449902" y="1060316"/>
            <a:ext cx="6480089" cy="2907837"/>
          </a:xfrm>
        </p:spPr>
        <p:txBody>
          <a:bodyPr/>
          <a:lstStyle/>
          <a:p>
            <a:pPr marL="95250" indent="0" algn="ctr">
              <a:buNone/>
            </a:pPr>
            <a:endParaRPr lang="fr-FR" dirty="0" smtClean="0"/>
          </a:p>
          <a:p>
            <a:pPr marL="95250" indent="0" algn="ctr">
              <a:buNone/>
            </a:pPr>
            <a:r>
              <a:rPr lang="fr-FR" dirty="0" smtClean="0">
                <a:solidFill>
                  <a:schemeClr val="bg1"/>
                </a:solidFill>
              </a:rPr>
              <a:t>Une 2</a:t>
            </a:r>
            <a:r>
              <a:rPr lang="fr-FR" baseline="30000" dirty="0" smtClean="0">
                <a:solidFill>
                  <a:schemeClr val="bg1"/>
                </a:solidFill>
              </a:rPr>
              <a:t>ème</a:t>
            </a:r>
            <a:r>
              <a:rPr lang="fr-FR" dirty="0" smtClean="0">
                <a:solidFill>
                  <a:schemeClr val="bg1"/>
                </a:solidFill>
              </a:rPr>
              <a:t> production du comité d’experts Hôpital Numérique sur la programmation des ressources et l’agenda du patient : « Mener l’étude d’opportunité » (Juillet 2014)</a:t>
            </a:r>
          </a:p>
          <a:p>
            <a:endParaRPr lang="fr-FR" dirty="0" smtClean="0">
              <a:solidFill>
                <a:schemeClr val="bg1"/>
              </a:solidFill>
            </a:endParaRPr>
          </a:p>
          <a:p>
            <a:r>
              <a:rPr lang="fr-FR" dirty="0" smtClean="0"/>
              <a:t>Un guide à destination des DSIO et des équipes projet pour mener l’étude d’opportunité</a:t>
            </a:r>
          </a:p>
          <a:p>
            <a:r>
              <a:rPr lang="fr-FR" dirty="0" smtClean="0"/>
              <a:t> Une démarche structurée pour fournir les réponses utiles aux instances décisionnelles pour le lancement du projet </a:t>
            </a:r>
          </a:p>
          <a:p>
            <a:r>
              <a:rPr lang="fr-FR" dirty="0" smtClean="0"/>
              <a:t>Un </a:t>
            </a:r>
            <a:r>
              <a:rPr lang="fr-FR" dirty="0"/>
              <a:t>outil pragmatique décomposé en 4 volets (fiches techniques) :</a:t>
            </a:r>
          </a:p>
          <a:p>
            <a:endParaRPr lang="en-US" b="0" dirty="0"/>
          </a:p>
          <a:p>
            <a:endParaRPr lang="en-US" dirty="0"/>
          </a:p>
        </p:txBody>
      </p:sp>
      <p:pic>
        <p:nvPicPr>
          <p:cNvPr id="12" name="Image 11"/>
          <p:cNvPicPr/>
          <p:nvPr/>
        </p:nvPicPr>
        <p:blipFill rotWithShape="1">
          <a:blip r:embed="rId3"/>
          <a:srcRect l="20116" t="14301" r="71917" b="50516"/>
          <a:stretch/>
        </p:blipFill>
        <p:spPr bwMode="auto">
          <a:xfrm rot="20968582">
            <a:off x="281703" y="2069055"/>
            <a:ext cx="2314575" cy="3162300"/>
          </a:xfrm>
          <a:prstGeom prst="rect">
            <a:avLst/>
          </a:prstGeom>
          <a:ln>
            <a:noFill/>
          </a:ln>
          <a:extLst>
            <a:ext uri="{53640926-AAD7-44D8-BBD7-CCE9431645EC}">
              <a14:shadowObscured xmlns:a14="http://schemas.microsoft.com/office/drawing/2010/main"/>
            </a:ext>
          </a:extLst>
        </p:spPr>
      </p:pic>
      <p:sp>
        <p:nvSpPr>
          <p:cNvPr id="14" name="Titre 1"/>
          <p:cNvSpPr txBox="1">
            <a:spLocks/>
          </p:cNvSpPr>
          <p:nvPr/>
        </p:nvSpPr>
        <p:spPr>
          <a:xfrm>
            <a:off x="238901" y="781903"/>
            <a:ext cx="8691090" cy="334806"/>
          </a:xfrm>
          <a:prstGeom prst="rect">
            <a:avLst/>
          </a:prstGeom>
        </p:spPr>
        <p:txBody>
          <a:bodyPr vert="horz" wrap="none" lIns="91440" tIns="45720" rIns="91440" bIns="45720" rtlCol="0" anchor="ctr">
            <a:normAutofit fontScale="92500" lnSpcReduction="20000"/>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fontAlgn="auto">
              <a:spcAft>
                <a:spcPts val="0"/>
              </a:spcAft>
            </a:pPr>
            <a:r>
              <a:rPr lang="fr-FR" dirty="0" smtClean="0"/>
              <a:t>Présentation du guide Etude d’opportunité Agenda Patient - volet 2</a:t>
            </a:r>
            <a:endParaRPr lang="en-US" dirty="0"/>
          </a:p>
        </p:txBody>
      </p:sp>
      <p:sp>
        <p:nvSpPr>
          <p:cNvPr id="13" name="Rectangle à coins arrondis 12"/>
          <p:cNvSpPr/>
          <p:nvPr/>
        </p:nvSpPr>
        <p:spPr>
          <a:xfrm>
            <a:off x="4336701" y="4055926"/>
            <a:ext cx="886837" cy="30472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ZoneTexte 1"/>
          <p:cNvSpPr txBox="1"/>
          <p:nvPr/>
        </p:nvSpPr>
        <p:spPr>
          <a:xfrm>
            <a:off x="3946827" y="3961796"/>
            <a:ext cx="4845141" cy="2612573"/>
          </a:xfrm>
          <a:prstGeom prst="rect">
            <a:avLst/>
          </a:prstGeom>
          <a:noFill/>
        </p:spPr>
        <p:txBody>
          <a:bodyPr wrap="square" rtlCol="0">
            <a:spAutoFit/>
          </a:bodyPr>
          <a:lstStyle/>
          <a:p>
            <a:endParaRPr lang="fr-FR" dirty="0"/>
          </a:p>
          <a:p>
            <a:pPr marL="436562" lvl="1" indent="0">
              <a:buNone/>
            </a:pPr>
            <a:r>
              <a:rPr lang="fr-FR" sz="1600" b="0" dirty="0">
                <a:solidFill>
                  <a:srgbClr val="C00000"/>
                </a:solidFill>
              </a:rPr>
              <a:t>Fiche </a:t>
            </a:r>
            <a:r>
              <a:rPr lang="fr-FR" sz="1600" b="0" dirty="0" smtClean="0">
                <a:solidFill>
                  <a:srgbClr val="C00000"/>
                </a:solidFill>
              </a:rPr>
              <a:t>1   </a:t>
            </a:r>
            <a:r>
              <a:rPr lang="fr-FR" b="0" dirty="0"/>
              <a:t>: </a:t>
            </a:r>
            <a:r>
              <a:rPr lang="fr-FR" sz="1600" b="0" dirty="0">
                <a:solidFill>
                  <a:srgbClr val="02375E"/>
                </a:solidFill>
              </a:rPr>
              <a:t>Définir les objectifs adaptés aux missions et aux moyens de l’établissement </a:t>
            </a:r>
          </a:p>
          <a:p>
            <a:pPr lvl="1"/>
            <a:endParaRPr lang="fr-FR" b="0" dirty="0"/>
          </a:p>
          <a:p>
            <a:pPr marL="436562" lvl="1" indent="0">
              <a:buNone/>
            </a:pPr>
            <a:r>
              <a:rPr lang="fr-FR" sz="1600" b="0" dirty="0">
                <a:solidFill>
                  <a:srgbClr val="C00000"/>
                </a:solidFill>
              </a:rPr>
              <a:t>Fiche 2</a:t>
            </a:r>
            <a:r>
              <a:rPr lang="fr-FR" sz="1600" b="0" dirty="0"/>
              <a:t> </a:t>
            </a:r>
            <a:r>
              <a:rPr lang="fr-FR" sz="1600" b="0" dirty="0" smtClean="0"/>
              <a:t>  </a:t>
            </a:r>
            <a:r>
              <a:rPr lang="fr-FR" b="0" dirty="0" smtClean="0"/>
              <a:t>:  </a:t>
            </a:r>
            <a:r>
              <a:rPr lang="fr-FR" sz="1600" b="0" dirty="0">
                <a:solidFill>
                  <a:srgbClr val="02375E"/>
                </a:solidFill>
              </a:rPr>
              <a:t>Évaluer la cible et les impacts des chantiers organisationnels à mener </a:t>
            </a:r>
          </a:p>
          <a:p>
            <a:pPr marL="436562" lvl="1" indent="0">
              <a:buNone/>
            </a:pPr>
            <a:endParaRPr lang="en-US" b="0" dirty="0">
              <a:solidFill>
                <a:srgbClr val="02375E"/>
              </a:solidFill>
            </a:endParaRPr>
          </a:p>
          <a:p>
            <a:pPr marL="436562" lvl="1" indent="0">
              <a:buNone/>
            </a:pPr>
            <a:r>
              <a:rPr lang="en-US" sz="1600" b="0" dirty="0">
                <a:solidFill>
                  <a:srgbClr val="C00000"/>
                </a:solidFill>
              </a:rPr>
              <a:t>Fiche </a:t>
            </a:r>
            <a:r>
              <a:rPr lang="en-US" sz="1600" b="0" dirty="0" smtClean="0">
                <a:solidFill>
                  <a:srgbClr val="C00000"/>
                </a:solidFill>
              </a:rPr>
              <a:t>3  </a:t>
            </a:r>
            <a:r>
              <a:rPr lang="en-US" sz="1600" b="0" dirty="0" smtClean="0"/>
              <a:t> </a:t>
            </a:r>
            <a:r>
              <a:rPr lang="en-US" b="0" dirty="0" smtClean="0"/>
              <a:t>:  </a:t>
            </a:r>
            <a:r>
              <a:rPr lang="en-US" sz="1600" b="0" dirty="0">
                <a:solidFill>
                  <a:srgbClr val="02375E"/>
                </a:solidFill>
              </a:rPr>
              <a:t>Identifier les impacts techniques </a:t>
            </a:r>
          </a:p>
          <a:p>
            <a:pPr marL="436562" lvl="1" indent="0">
              <a:buNone/>
            </a:pPr>
            <a:endParaRPr lang="en-US" b="0" dirty="0"/>
          </a:p>
          <a:p>
            <a:pPr marL="436562" lvl="1" indent="0">
              <a:buNone/>
            </a:pPr>
            <a:r>
              <a:rPr lang="en-US" sz="1600" b="0" dirty="0">
                <a:solidFill>
                  <a:srgbClr val="C00000"/>
                </a:solidFill>
              </a:rPr>
              <a:t>Fiche 4 </a:t>
            </a:r>
            <a:r>
              <a:rPr lang="en-US" sz="1600" b="0" dirty="0" smtClean="0">
                <a:solidFill>
                  <a:srgbClr val="C00000"/>
                </a:solidFill>
              </a:rPr>
              <a:t>  </a:t>
            </a:r>
            <a:r>
              <a:rPr lang="en-US" b="0" dirty="0" smtClean="0"/>
              <a:t>:  </a:t>
            </a:r>
            <a:r>
              <a:rPr lang="en-US" sz="1600" b="0" dirty="0" err="1">
                <a:solidFill>
                  <a:srgbClr val="02375E"/>
                </a:solidFill>
              </a:rPr>
              <a:t>Consolider</a:t>
            </a:r>
            <a:r>
              <a:rPr lang="en-US" sz="1600" b="0" dirty="0">
                <a:solidFill>
                  <a:srgbClr val="02375E"/>
                </a:solidFill>
              </a:rPr>
              <a:t> les </a:t>
            </a:r>
            <a:r>
              <a:rPr lang="en-US" sz="1600" b="0" dirty="0" err="1">
                <a:solidFill>
                  <a:srgbClr val="02375E"/>
                </a:solidFill>
              </a:rPr>
              <a:t>éléments</a:t>
            </a:r>
            <a:r>
              <a:rPr lang="en-US" sz="1600" b="0" dirty="0">
                <a:solidFill>
                  <a:srgbClr val="02375E"/>
                </a:solidFill>
              </a:rPr>
              <a:t>  </a:t>
            </a:r>
            <a:r>
              <a:rPr lang="en-US" sz="1600" b="0" dirty="0" err="1">
                <a:solidFill>
                  <a:srgbClr val="02375E"/>
                </a:solidFill>
              </a:rPr>
              <a:t>d’étude</a:t>
            </a:r>
            <a:r>
              <a:rPr lang="en-US" sz="1600" b="0" dirty="0">
                <a:solidFill>
                  <a:srgbClr val="02375E"/>
                </a:solidFill>
              </a:rPr>
              <a:t> et </a:t>
            </a:r>
            <a:r>
              <a:rPr lang="en-US" sz="1600" b="0" dirty="0" err="1">
                <a:solidFill>
                  <a:srgbClr val="02375E"/>
                </a:solidFill>
              </a:rPr>
              <a:t>établir</a:t>
            </a:r>
            <a:r>
              <a:rPr lang="en-US" sz="1600" b="0" dirty="0">
                <a:solidFill>
                  <a:srgbClr val="02375E"/>
                </a:solidFill>
              </a:rPr>
              <a:t> les scenarios de </a:t>
            </a:r>
            <a:r>
              <a:rPr lang="en-US" sz="1600" b="0" dirty="0" err="1">
                <a:solidFill>
                  <a:srgbClr val="02375E"/>
                </a:solidFill>
              </a:rPr>
              <a:t>choix</a:t>
            </a:r>
            <a:endParaRPr lang="en-US" sz="1600" b="0" dirty="0">
              <a:solidFill>
                <a:srgbClr val="02375E"/>
              </a:solidFill>
            </a:endParaRPr>
          </a:p>
          <a:p>
            <a:endParaRPr lang="en-US" b="0" dirty="0">
              <a:solidFill>
                <a:srgbClr val="02375E"/>
              </a:solidFill>
            </a:endParaRPr>
          </a:p>
        </p:txBody>
      </p:sp>
      <p:sp>
        <p:nvSpPr>
          <p:cNvPr id="16" name="Rectangle à coins arrondis 15"/>
          <p:cNvSpPr/>
          <p:nvPr/>
        </p:nvSpPr>
        <p:spPr>
          <a:xfrm>
            <a:off x="4336698" y="5416128"/>
            <a:ext cx="886837" cy="30472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à coins arrondis 16"/>
          <p:cNvSpPr/>
          <p:nvPr/>
        </p:nvSpPr>
        <p:spPr>
          <a:xfrm>
            <a:off x="4336701" y="5805056"/>
            <a:ext cx="886837" cy="30472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à coins arrondis 17"/>
          <p:cNvSpPr/>
          <p:nvPr/>
        </p:nvSpPr>
        <p:spPr>
          <a:xfrm>
            <a:off x="4336699" y="4782819"/>
            <a:ext cx="886837" cy="304800"/>
          </a:xfrm>
          <a:prstGeom prst="round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9327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629884101"/>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84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27</a:t>
            </a:fld>
            <a:endParaRPr lang="fr-FR" sz="800" dirty="0"/>
          </a:p>
        </p:txBody>
      </p:sp>
      <p:sp>
        <p:nvSpPr>
          <p:cNvPr id="7" name="object 21"/>
          <p:cNvSpPr/>
          <p:nvPr/>
        </p:nvSpPr>
        <p:spPr>
          <a:xfrm>
            <a:off x="2261198" y="4813796"/>
            <a:ext cx="1606317" cy="848996"/>
          </a:xfrm>
          <a:custGeom>
            <a:avLst/>
            <a:gdLst/>
            <a:ahLst/>
            <a:cxnLst/>
            <a:rect l="l" t="t" r="r" b="b"/>
            <a:pathLst>
              <a:path w="481584" h="447293">
                <a:moveTo>
                  <a:pt x="0" y="0"/>
                </a:moveTo>
                <a:lnTo>
                  <a:pt x="481584" y="447294"/>
                </a:lnTo>
              </a:path>
            </a:pathLst>
          </a:custGeom>
          <a:ln w="25400">
            <a:solidFill>
              <a:srgbClr val="8B3836"/>
            </a:solidFill>
          </a:ln>
        </p:spPr>
        <p:txBody>
          <a:bodyPr wrap="square" lIns="0" tIns="0" rIns="0" bIns="0" rtlCol="0">
            <a:noAutofit/>
          </a:bodyPr>
          <a:lstStyle/>
          <a:p>
            <a:endParaRPr/>
          </a:p>
        </p:txBody>
      </p:sp>
      <p:sp>
        <p:nvSpPr>
          <p:cNvPr id="8" name="object 22"/>
          <p:cNvSpPr/>
          <p:nvPr/>
        </p:nvSpPr>
        <p:spPr>
          <a:xfrm>
            <a:off x="2261199" y="4459848"/>
            <a:ext cx="1836568" cy="45719"/>
          </a:xfrm>
          <a:custGeom>
            <a:avLst/>
            <a:gdLst/>
            <a:ahLst/>
            <a:cxnLst/>
            <a:rect l="l" t="t" r="r" b="b"/>
            <a:pathLst>
              <a:path w="712597">
                <a:moveTo>
                  <a:pt x="0" y="0"/>
                </a:moveTo>
                <a:lnTo>
                  <a:pt x="712597" y="0"/>
                </a:lnTo>
              </a:path>
            </a:pathLst>
          </a:custGeom>
          <a:ln w="25400">
            <a:solidFill>
              <a:srgbClr val="8B3836"/>
            </a:solidFill>
          </a:ln>
        </p:spPr>
        <p:txBody>
          <a:bodyPr wrap="square" lIns="0" tIns="0" rIns="0" bIns="0" rtlCol="0">
            <a:noAutofit/>
          </a:bodyPr>
          <a:lstStyle/>
          <a:p>
            <a:endParaRPr/>
          </a:p>
        </p:txBody>
      </p:sp>
      <p:sp>
        <p:nvSpPr>
          <p:cNvPr id="9" name="object 23"/>
          <p:cNvSpPr/>
          <p:nvPr/>
        </p:nvSpPr>
        <p:spPr>
          <a:xfrm>
            <a:off x="2261199" y="3346820"/>
            <a:ext cx="1606444" cy="804800"/>
          </a:xfrm>
          <a:custGeom>
            <a:avLst/>
            <a:gdLst/>
            <a:ahLst/>
            <a:cxnLst/>
            <a:rect l="l" t="t" r="r" b="b"/>
            <a:pathLst>
              <a:path w="481711" h="447166">
                <a:moveTo>
                  <a:pt x="0" y="447166"/>
                </a:moveTo>
                <a:lnTo>
                  <a:pt x="481711" y="0"/>
                </a:lnTo>
              </a:path>
            </a:pathLst>
          </a:custGeom>
          <a:ln w="25400">
            <a:solidFill>
              <a:srgbClr val="8B3836"/>
            </a:solidFill>
          </a:ln>
        </p:spPr>
        <p:txBody>
          <a:bodyPr wrap="square" lIns="0" tIns="0" rIns="0" bIns="0" rtlCol="0">
            <a:noAutofit/>
          </a:bodyPr>
          <a:lstStyle/>
          <a:p>
            <a:endParaRPr/>
          </a:p>
        </p:txBody>
      </p:sp>
      <p:grpSp>
        <p:nvGrpSpPr>
          <p:cNvPr id="10" name="Groupe 9"/>
          <p:cNvGrpSpPr/>
          <p:nvPr/>
        </p:nvGrpSpPr>
        <p:grpSpPr>
          <a:xfrm>
            <a:off x="392037" y="3611477"/>
            <a:ext cx="1869162" cy="1844153"/>
            <a:chOff x="392037" y="3098531"/>
            <a:chExt cx="1869162" cy="1844153"/>
          </a:xfrm>
        </p:grpSpPr>
        <p:sp>
          <p:nvSpPr>
            <p:cNvPr id="11" name="object 24"/>
            <p:cNvSpPr/>
            <p:nvPr/>
          </p:nvSpPr>
          <p:spPr>
            <a:xfrm>
              <a:off x="392037" y="3101796"/>
              <a:ext cx="1869162" cy="1840888"/>
            </a:xfrm>
            <a:prstGeom prst="rect">
              <a:avLst/>
            </a:prstGeom>
            <a:blipFill>
              <a:blip r:embed="rId3" cstate="print"/>
              <a:stretch>
                <a:fillRect/>
              </a:stretch>
            </a:blipFill>
          </p:spPr>
          <p:txBody>
            <a:bodyPr wrap="square" lIns="0" tIns="0" rIns="0" bIns="0" rtlCol="0">
              <a:noAutofit/>
            </a:bodyPr>
            <a:lstStyle/>
            <a:p>
              <a:endParaRPr/>
            </a:p>
          </p:txBody>
        </p:sp>
        <p:sp>
          <p:nvSpPr>
            <p:cNvPr id="12" name="object 25"/>
            <p:cNvSpPr/>
            <p:nvPr/>
          </p:nvSpPr>
          <p:spPr>
            <a:xfrm>
              <a:off x="392037" y="3098531"/>
              <a:ext cx="1869162" cy="1840888"/>
            </a:xfrm>
            <a:custGeom>
              <a:avLst/>
              <a:gdLst/>
              <a:ahLst/>
              <a:cxnLst/>
              <a:rect l="l" t="t" r="r" b="b"/>
              <a:pathLst>
                <a:path w="1869162" h="1840888">
                  <a:moveTo>
                    <a:pt x="980291" y="1839142"/>
                  </a:moveTo>
                  <a:lnTo>
                    <a:pt x="1053724" y="1831647"/>
                  </a:lnTo>
                  <a:lnTo>
                    <a:pt x="1127185" y="1818275"/>
                  </a:lnTo>
                  <a:lnTo>
                    <a:pt x="1200362" y="1798895"/>
                  </a:lnTo>
                  <a:lnTo>
                    <a:pt x="1272944" y="1773376"/>
                  </a:lnTo>
                  <a:lnTo>
                    <a:pt x="1343283" y="1742202"/>
                  </a:lnTo>
                  <a:lnTo>
                    <a:pt x="1409845" y="1706148"/>
                  </a:lnTo>
                  <a:lnTo>
                    <a:pt x="1472495" y="1665525"/>
                  </a:lnTo>
                  <a:lnTo>
                    <a:pt x="1531095" y="1620641"/>
                  </a:lnTo>
                  <a:lnTo>
                    <a:pt x="1585507" y="1571803"/>
                  </a:lnTo>
                  <a:lnTo>
                    <a:pt x="1635595" y="1519321"/>
                  </a:lnTo>
                  <a:lnTo>
                    <a:pt x="1681222" y="1463504"/>
                  </a:lnTo>
                  <a:lnTo>
                    <a:pt x="1722250" y="1404659"/>
                  </a:lnTo>
                  <a:lnTo>
                    <a:pt x="1758542" y="1343096"/>
                  </a:lnTo>
                  <a:lnTo>
                    <a:pt x="1789961" y="1279124"/>
                  </a:lnTo>
                  <a:lnTo>
                    <a:pt x="1816370" y="1213050"/>
                  </a:lnTo>
                  <a:lnTo>
                    <a:pt x="1837632" y="1145183"/>
                  </a:lnTo>
                  <a:lnTo>
                    <a:pt x="1853609" y="1075833"/>
                  </a:lnTo>
                  <a:lnTo>
                    <a:pt x="1864165" y="1005307"/>
                  </a:lnTo>
                  <a:lnTo>
                    <a:pt x="1869162" y="933914"/>
                  </a:lnTo>
                  <a:lnTo>
                    <a:pt x="1868463" y="861963"/>
                  </a:lnTo>
                  <a:lnTo>
                    <a:pt x="1861930" y="789762"/>
                  </a:lnTo>
                  <a:lnTo>
                    <a:pt x="1849428" y="717621"/>
                  </a:lnTo>
                  <a:lnTo>
                    <a:pt x="1830818" y="645847"/>
                  </a:lnTo>
                  <a:lnTo>
                    <a:pt x="1805963" y="574750"/>
                  </a:lnTo>
                  <a:lnTo>
                    <a:pt x="1775314" y="505945"/>
                  </a:lnTo>
                  <a:lnTo>
                    <a:pt x="1739658" y="440930"/>
                  </a:lnTo>
                  <a:lnTo>
                    <a:pt x="1699304" y="379836"/>
                  </a:lnTo>
                  <a:lnTo>
                    <a:pt x="1654566" y="322792"/>
                  </a:lnTo>
                  <a:lnTo>
                    <a:pt x="1605754" y="269930"/>
                  </a:lnTo>
                  <a:lnTo>
                    <a:pt x="1553179" y="221380"/>
                  </a:lnTo>
                  <a:lnTo>
                    <a:pt x="1497152" y="177272"/>
                  </a:lnTo>
                  <a:lnTo>
                    <a:pt x="1437984" y="137738"/>
                  </a:lnTo>
                  <a:lnTo>
                    <a:pt x="1375988" y="102907"/>
                  </a:lnTo>
                  <a:lnTo>
                    <a:pt x="1311473" y="72909"/>
                  </a:lnTo>
                  <a:lnTo>
                    <a:pt x="1244751" y="47877"/>
                  </a:lnTo>
                  <a:lnTo>
                    <a:pt x="1176134" y="27939"/>
                  </a:lnTo>
                  <a:lnTo>
                    <a:pt x="1105932" y="13226"/>
                  </a:lnTo>
                  <a:lnTo>
                    <a:pt x="1034456" y="3870"/>
                  </a:lnTo>
                  <a:lnTo>
                    <a:pt x="962019" y="0"/>
                  </a:lnTo>
                  <a:lnTo>
                    <a:pt x="888930" y="1746"/>
                  </a:lnTo>
                  <a:lnTo>
                    <a:pt x="815501" y="9240"/>
                  </a:lnTo>
                  <a:lnTo>
                    <a:pt x="742044" y="22612"/>
                  </a:lnTo>
                  <a:lnTo>
                    <a:pt x="668869" y="41993"/>
                  </a:lnTo>
                  <a:lnTo>
                    <a:pt x="596288" y="67512"/>
                  </a:lnTo>
                  <a:lnTo>
                    <a:pt x="525932" y="98686"/>
                  </a:lnTo>
                  <a:lnTo>
                    <a:pt x="459353" y="134739"/>
                  </a:lnTo>
                  <a:lnTo>
                    <a:pt x="396689" y="175363"/>
                  </a:lnTo>
                  <a:lnTo>
                    <a:pt x="338077" y="220247"/>
                  </a:lnTo>
                  <a:lnTo>
                    <a:pt x="283654" y="269085"/>
                  </a:lnTo>
                  <a:lnTo>
                    <a:pt x="233557" y="321567"/>
                  </a:lnTo>
                  <a:lnTo>
                    <a:pt x="187924" y="377384"/>
                  </a:lnTo>
                  <a:lnTo>
                    <a:pt x="146891" y="436228"/>
                  </a:lnTo>
                  <a:lnTo>
                    <a:pt x="110596" y="497791"/>
                  </a:lnTo>
                  <a:lnTo>
                    <a:pt x="79176" y="561764"/>
                  </a:lnTo>
                  <a:lnTo>
                    <a:pt x="52768" y="627838"/>
                  </a:lnTo>
                  <a:lnTo>
                    <a:pt x="31509" y="695705"/>
                  </a:lnTo>
                  <a:lnTo>
                    <a:pt x="15537" y="765055"/>
                  </a:lnTo>
                  <a:lnTo>
                    <a:pt x="4988" y="835581"/>
                  </a:lnTo>
                  <a:lnTo>
                    <a:pt x="0" y="906974"/>
                  </a:lnTo>
                  <a:lnTo>
                    <a:pt x="709" y="978925"/>
                  </a:lnTo>
                  <a:lnTo>
                    <a:pt x="7254" y="1051125"/>
                  </a:lnTo>
                  <a:lnTo>
                    <a:pt x="19771" y="1123267"/>
                  </a:lnTo>
                  <a:lnTo>
                    <a:pt x="38397" y="1195040"/>
                  </a:lnTo>
                  <a:lnTo>
                    <a:pt x="63269" y="1266138"/>
                  </a:lnTo>
                  <a:lnTo>
                    <a:pt x="93901" y="1334943"/>
                  </a:lnTo>
                  <a:lnTo>
                    <a:pt x="129544" y="1399958"/>
                  </a:lnTo>
                  <a:lnTo>
                    <a:pt x="169887" y="1461052"/>
                  </a:lnTo>
                  <a:lnTo>
                    <a:pt x="214618" y="1518096"/>
                  </a:lnTo>
                  <a:lnTo>
                    <a:pt x="263425" y="1570958"/>
                  </a:lnTo>
                  <a:lnTo>
                    <a:pt x="315998" y="1619508"/>
                  </a:lnTo>
                  <a:lnTo>
                    <a:pt x="372025" y="1663615"/>
                  </a:lnTo>
                  <a:lnTo>
                    <a:pt x="431193" y="1703150"/>
                  </a:lnTo>
                  <a:lnTo>
                    <a:pt x="493193" y="1737981"/>
                  </a:lnTo>
                  <a:lnTo>
                    <a:pt x="557712" y="1767978"/>
                  </a:lnTo>
                  <a:lnTo>
                    <a:pt x="624439" y="1793011"/>
                  </a:lnTo>
                  <a:lnTo>
                    <a:pt x="693062" y="1812949"/>
                  </a:lnTo>
                  <a:lnTo>
                    <a:pt x="763271" y="1827662"/>
                  </a:lnTo>
                  <a:lnTo>
                    <a:pt x="834752" y="1837018"/>
                  </a:lnTo>
                  <a:lnTo>
                    <a:pt x="907196" y="1840888"/>
                  </a:lnTo>
                  <a:lnTo>
                    <a:pt x="980291" y="1839142"/>
                  </a:lnTo>
                </a:path>
              </a:pathLst>
            </a:custGeom>
            <a:ln w="25400">
              <a:solidFill>
                <a:srgbClr val="FFFFFF"/>
              </a:solidFill>
            </a:ln>
          </p:spPr>
          <p:txBody>
            <a:bodyPr wrap="square" lIns="0" tIns="0" rIns="0" bIns="0" rtlCol="0">
              <a:noAutofit/>
            </a:bodyPr>
            <a:lstStyle/>
            <a:p>
              <a:endParaRPr/>
            </a:p>
          </p:txBody>
        </p:sp>
      </p:grpSp>
      <p:sp>
        <p:nvSpPr>
          <p:cNvPr id="13" name="object 26"/>
          <p:cNvSpPr/>
          <p:nvPr/>
        </p:nvSpPr>
        <p:spPr>
          <a:xfrm>
            <a:off x="3663046" y="2228712"/>
            <a:ext cx="1403350" cy="1312799"/>
          </a:xfrm>
          <a:custGeom>
            <a:avLst/>
            <a:gdLst/>
            <a:ahLst/>
            <a:cxnLst/>
            <a:rect l="l" t="t" r="r" b="b"/>
            <a:pathLst>
              <a:path w="1403350" h="1312799">
                <a:moveTo>
                  <a:pt x="0" y="656336"/>
                </a:moveTo>
                <a:lnTo>
                  <a:pt x="2325" y="710180"/>
                </a:lnTo>
                <a:lnTo>
                  <a:pt x="9181" y="762825"/>
                </a:lnTo>
                <a:lnTo>
                  <a:pt x="20387" y="814101"/>
                </a:lnTo>
                <a:lnTo>
                  <a:pt x="35764" y="863840"/>
                </a:lnTo>
                <a:lnTo>
                  <a:pt x="55129" y="911873"/>
                </a:lnTo>
                <a:lnTo>
                  <a:pt x="78304" y="958031"/>
                </a:lnTo>
                <a:lnTo>
                  <a:pt x="105108" y="1002146"/>
                </a:lnTo>
                <a:lnTo>
                  <a:pt x="135359" y="1044047"/>
                </a:lnTo>
                <a:lnTo>
                  <a:pt x="168879" y="1083567"/>
                </a:lnTo>
                <a:lnTo>
                  <a:pt x="205485" y="1120536"/>
                </a:lnTo>
                <a:lnTo>
                  <a:pt x="244999" y="1154786"/>
                </a:lnTo>
                <a:lnTo>
                  <a:pt x="287240" y="1186148"/>
                </a:lnTo>
                <a:lnTo>
                  <a:pt x="332027" y="1214453"/>
                </a:lnTo>
                <a:lnTo>
                  <a:pt x="379179" y="1239531"/>
                </a:lnTo>
                <a:lnTo>
                  <a:pt x="428517" y="1261215"/>
                </a:lnTo>
                <a:lnTo>
                  <a:pt x="479860" y="1279335"/>
                </a:lnTo>
                <a:lnTo>
                  <a:pt x="533028" y="1293722"/>
                </a:lnTo>
                <a:lnTo>
                  <a:pt x="587840" y="1304207"/>
                </a:lnTo>
                <a:lnTo>
                  <a:pt x="644115" y="1310623"/>
                </a:lnTo>
                <a:lnTo>
                  <a:pt x="701675" y="1312799"/>
                </a:lnTo>
                <a:lnTo>
                  <a:pt x="759216" y="1310623"/>
                </a:lnTo>
                <a:lnTo>
                  <a:pt x="815478" y="1304207"/>
                </a:lnTo>
                <a:lnTo>
                  <a:pt x="870280" y="1293722"/>
                </a:lnTo>
                <a:lnTo>
                  <a:pt x="923440" y="1279335"/>
                </a:lnTo>
                <a:lnTo>
                  <a:pt x="974778" y="1261215"/>
                </a:lnTo>
                <a:lnTo>
                  <a:pt x="1024114" y="1239531"/>
                </a:lnTo>
                <a:lnTo>
                  <a:pt x="1071266" y="1214453"/>
                </a:lnTo>
                <a:lnTo>
                  <a:pt x="1116054" y="1186148"/>
                </a:lnTo>
                <a:lnTo>
                  <a:pt x="1158298" y="1154786"/>
                </a:lnTo>
                <a:lnTo>
                  <a:pt x="1197816" y="1120536"/>
                </a:lnTo>
                <a:lnTo>
                  <a:pt x="1234428" y="1083567"/>
                </a:lnTo>
                <a:lnTo>
                  <a:pt x="1267953" y="1044047"/>
                </a:lnTo>
                <a:lnTo>
                  <a:pt x="1298211" y="1002146"/>
                </a:lnTo>
                <a:lnTo>
                  <a:pt x="1325021" y="958031"/>
                </a:lnTo>
                <a:lnTo>
                  <a:pt x="1348202" y="911873"/>
                </a:lnTo>
                <a:lnTo>
                  <a:pt x="1367573" y="863840"/>
                </a:lnTo>
                <a:lnTo>
                  <a:pt x="1382954" y="814101"/>
                </a:lnTo>
                <a:lnTo>
                  <a:pt x="1394164" y="762825"/>
                </a:lnTo>
                <a:lnTo>
                  <a:pt x="1401023" y="710180"/>
                </a:lnTo>
                <a:lnTo>
                  <a:pt x="1403350" y="656336"/>
                </a:lnTo>
                <a:lnTo>
                  <a:pt x="1401023" y="602509"/>
                </a:lnTo>
                <a:lnTo>
                  <a:pt x="1394164" y="549881"/>
                </a:lnTo>
                <a:lnTo>
                  <a:pt x="1382954" y="498619"/>
                </a:lnTo>
                <a:lnTo>
                  <a:pt x="1367573" y="448893"/>
                </a:lnTo>
                <a:lnTo>
                  <a:pt x="1348202" y="400871"/>
                </a:lnTo>
                <a:lnTo>
                  <a:pt x="1325021" y="354723"/>
                </a:lnTo>
                <a:lnTo>
                  <a:pt x="1298211" y="310617"/>
                </a:lnTo>
                <a:lnTo>
                  <a:pt x="1267953" y="268723"/>
                </a:lnTo>
                <a:lnTo>
                  <a:pt x="1234428" y="229210"/>
                </a:lnTo>
                <a:lnTo>
                  <a:pt x="1197816" y="192246"/>
                </a:lnTo>
                <a:lnTo>
                  <a:pt x="1158298" y="158000"/>
                </a:lnTo>
                <a:lnTo>
                  <a:pt x="1116054" y="126642"/>
                </a:lnTo>
                <a:lnTo>
                  <a:pt x="1071266" y="98340"/>
                </a:lnTo>
                <a:lnTo>
                  <a:pt x="1024114" y="73264"/>
                </a:lnTo>
                <a:lnTo>
                  <a:pt x="974778" y="51581"/>
                </a:lnTo>
                <a:lnTo>
                  <a:pt x="923440" y="33462"/>
                </a:lnTo>
                <a:lnTo>
                  <a:pt x="870280" y="19076"/>
                </a:lnTo>
                <a:lnTo>
                  <a:pt x="815478" y="8591"/>
                </a:lnTo>
                <a:lnTo>
                  <a:pt x="759216" y="2175"/>
                </a:lnTo>
                <a:lnTo>
                  <a:pt x="701675" y="0"/>
                </a:lnTo>
                <a:lnTo>
                  <a:pt x="644115" y="2175"/>
                </a:lnTo>
                <a:lnTo>
                  <a:pt x="587840" y="8591"/>
                </a:lnTo>
                <a:lnTo>
                  <a:pt x="533028" y="19076"/>
                </a:lnTo>
                <a:lnTo>
                  <a:pt x="479860" y="33462"/>
                </a:lnTo>
                <a:lnTo>
                  <a:pt x="428517" y="51581"/>
                </a:lnTo>
                <a:lnTo>
                  <a:pt x="379179" y="73264"/>
                </a:lnTo>
                <a:lnTo>
                  <a:pt x="332027" y="98340"/>
                </a:lnTo>
                <a:lnTo>
                  <a:pt x="287240" y="126642"/>
                </a:lnTo>
                <a:lnTo>
                  <a:pt x="244999" y="158000"/>
                </a:lnTo>
                <a:lnTo>
                  <a:pt x="205485" y="192246"/>
                </a:lnTo>
                <a:lnTo>
                  <a:pt x="168879" y="229210"/>
                </a:lnTo>
                <a:lnTo>
                  <a:pt x="135359" y="268723"/>
                </a:lnTo>
                <a:lnTo>
                  <a:pt x="105108" y="310617"/>
                </a:lnTo>
                <a:lnTo>
                  <a:pt x="78304" y="354723"/>
                </a:lnTo>
                <a:lnTo>
                  <a:pt x="55129" y="400871"/>
                </a:lnTo>
                <a:lnTo>
                  <a:pt x="35764" y="448893"/>
                </a:lnTo>
                <a:lnTo>
                  <a:pt x="20387" y="498619"/>
                </a:lnTo>
                <a:lnTo>
                  <a:pt x="9181" y="549881"/>
                </a:lnTo>
                <a:lnTo>
                  <a:pt x="2325" y="602509"/>
                </a:lnTo>
                <a:lnTo>
                  <a:pt x="0" y="656336"/>
                </a:lnTo>
                <a:close/>
              </a:path>
            </a:pathLst>
          </a:custGeom>
          <a:solidFill>
            <a:srgbClr val="C0504D"/>
          </a:solidFill>
        </p:spPr>
        <p:txBody>
          <a:bodyPr wrap="square" lIns="0" tIns="0" rIns="0" bIns="0" rtlCol="0">
            <a:noAutofit/>
          </a:bodyPr>
          <a:lstStyle/>
          <a:p>
            <a:endParaRPr/>
          </a:p>
        </p:txBody>
      </p:sp>
      <p:sp>
        <p:nvSpPr>
          <p:cNvPr id="14" name="object 27"/>
          <p:cNvSpPr/>
          <p:nvPr/>
        </p:nvSpPr>
        <p:spPr>
          <a:xfrm>
            <a:off x="3663046" y="2228712"/>
            <a:ext cx="1403350" cy="1312799"/>
          </a:xfrm>
          <a:custGeom>
            <a:avLst/>
            <a:gdLst/>
            <a:ahLst/>
            <a:cxnLst/>
            <a:rect l="l" t="t" r="r" b="b"/>
            <a:pathLst>
              <a:path w="1403350" h="1312799">
                <a:moveTo>
                  <a:pt x="0" y="656336"/>
                </a:moveTo>
                <a:lnTo>
                  <a:pt x="2325" y="602509"/>
                </a:lnTo>
                <a:lnTo>
                  <a:pt x="9181" y="549881"/>
                </a:lnTo>
                <a:lnTo>
                  <a:pt x="20387" y="498619"/>
                </a:lnTo>
                <a:lnTo>
                  <a:pt x="35764" y="448893"/>
                </a:lnTo>
                <a:lnTo>
                  <a:pt x="55129" y="400871"/>
                </a:lnTo>
                <a:lnTo>
                  <a:pt x="78304" y="354723"/>
                </a:lnTo>
                <a:lnTo>
                  <a:pt x="105108" y="310617"/>
                </a:lnTo>
                <a:lnTo>
                  <a:pt x="135359" y="268723"/>
                </a:lnTo>
                <a:lnTo>
                  <a:pt x="168879" y="229210"/>
                </a:lnTo>
                <a:lnTo>
                  <a:pt x="205485" y="192246"/>
                </a:lnTo>
                <a:lnTo>
                  <a:pt x="244999" y="158000"/>
                </a:lnTo>
                <a:lnTo>
                  <a:pt x="287240" y="126642"/>
                </a:lnTo>
                <a:lnTo>
                  <a:pt x="332027" y="98340"/>
                </a:lnTo>
                <a:lnTo>
                  <a:pt x="379179" y="73264"/>
                </a:lnTo>
                <a:lnTo>
                  <a:pt x="428517" y="51581"/>
                </a:lnTo>
                <a:lnTo>
                  <a:pt x="479860" y="33462"/>
                </a:lnTo>
                <a:lnTo>
                  <a:pt x="533028" y="19076"/>
                </a:lnTo>
                <a:lnTo>
                  <a:pt x="587840" y="8591"/>
                </a:lnTo>
                <a:lnTo>
                  <a:pt x="644115" y="2175"/>
                </a:lnTo>
                <a:lnTo>
                  <a:pt x="701675" y="0"/>
                </a:lnTo>
                <a:lnTo>
                  <a:pt x="759216" y="2175"/>
                </a:lnTo>
                <a:lnTo>
                  <a:pt x="815478" y="8591"/>
                </a:lnTo>
                <a:lnTo>
                  <a:pt x="870280" y="19076"/>
                </a:lnTo>
                <a:lnTo>
                  <a:pt x="923440" y="33462"/>
                </a:lnTo>
                <a:lnTo>
                  <a:pt x="974778" y="51581"/>
                </a:lnTo>
                <a:lnTo>
                  <a:pt x="1024114" y="73264"/>
                </a:lnTo>
                <a:lnTo>
                  <a:pt x="1071266" y="98340"/>
                </a:lnTo>
                <a:lnTo>
                  <a:pt x="1116054" y="126642"/>
                </a:lnTo>
                <a:lnTo>
                  <a:pt x="1158298" y="158000"/>
                </a:lnTo>
                <a:lnTo>
                  <a:pt x="1197816" y="192246"/>
                </a:lnTo>
                <a:lnTo>
                  <a:pt x="1234428" y="229210"/>
                </a:lnTo>
                <a:lnTo>
                  <a:pt x="1267953" y="268723"/>
                </a:lnTo>
                <a:lnTo>
                  <a:pt x="1298211" y="310617"/>
                </a:lnTo>
                <a:lnTo>
                  <a:pt x="1325021" y="354723"/>
                </a:lnTo>
                <a:lnTo>
                  <a:pt x="1348202" y="400871"/>
                </a:lnTo>
                <a:lnTo>
                  <a:pt x="1367573" y="448893"/>
                </a:lnTo>
                <a:lnTo>
                  <a:pt x="1382954" y="498619"/>
                </a:lnTo>
                <a:lnTo>
                  <a:pt x="1394164" y="549881"/>
                </a:lnTo>
                <a:lnTo>
                  <a:pt x="1401023" y="602509"/>
                </a:lnTo>
                <a:lnTo>
                  <a:pt x="1403350" y="656336"/>
                </a:lnTo>
                <a:lnTo>
                  <a:pt x="1401023" y="710180"/>
                </a:lnTo>
                <a:lnTo>
                  <a:pt x="1394164" y="762825"/>
                </a:lnTo>
                <a:lnTo>
                  <a:pt x="1382954" y="814101"/>
                </a:lnTo>
                <a:lnTo>
                  <a:pt x="1367573" y="863840"/>
                </a:lnTo>
                <a:lnTo>
                  <a:pt x="1348202" y="911873"/>
                </a:lnTo>
                <a:lnTo>
                  <a:pt x="1325021" y="958031"/>
                </a:lnTo>
                <a:lnTo>
                  <a:pt x="1298211" y="1002146"/>
                </a:lnTo>
                <a:lnTo>
                  <a:pt x="1267953" y="1044047"/>
                </a:lnTo>
                <a:lnTo>
                  <a:pt x="1234428" y="1083567"/>
                </a:lnTo>
                <a:lnTo>
                  <a:pt x="1197816" y="1120536"/>
                </a:lnTo>
                <a:lnTo>
                  <a:pt x="1158298" y="1154786"/>
                </a:lnTo>
                <a:lnTo>
                  <a:pt x="1116054" y="1186148"/>
                </a:lnTo>
                <a:lnTo>
                  <a:pt x="1071266" y="1214453"/>
                </a:lnTo>
                <a:lnTo>
                  <a:pt x="1024114" y="1239531"/>
                </a:lnTo>
                <a:lnTo>
                  <a:pt x="974778" y="1261215"/>
                </a:lnTo>
                <a:lnTo>
                  <a:pt x="923440" y="1279335"/>
                </a:lnTo>
                <a:lnTo>
                  <a:pt x="870280" y="1293722"/>
                </a:lnTo>
                <a:lnTo>
                  <a:pt x="815478" y="1304207"/>
                </a:lnTo>
                <a:lnTo>
                  <a:pt x="759216" y="1310623"/>
                </a:lnTo>
                <a:lnTo>
                  <a:pt x="701675" y="1312799"/>
                </a:lnTo>
                <a:lnTo>
                  <a:pt x="644115" y="1310623"/>
                </a:lnTo>
                <a:lnTo>
                  <a:pt x="587840" y="1304207"/>
                </a:lnTo>
                <a:lnTo>
                  <a:pt x="533028" y="1293722"/>
                </a:lnTo>
                <a:lnTo>
                  <a:pt x="479860" y="1279335"/>
                </a:lnTo>
                <a:lnTo>
                  <a:pt x="428517" y="1261215"/>
                </a:lnTo>
                <a:lnTo>
                  <a:pt x="379179" y="1239531"/>
                </a:lnTo>
                <a:lnTo>
                  <a:pt x="332027" y="1214453"/>
                </a:lnTo>
                <a:lnTo>
                  <a:pt x="287240" y="1186148"/>
                </a:lnTo>
                <a:lnTo>
                  <a:pt x="244999" y="1154786"/>
                </a:lnTo>
                <a:lnTo>
                  <a:pt x="205485" y="1120536"/>
                </a:lnTo>
                <a:lnTo>
                  <a:pt x="168879" y="1083567"/>
                </a:lnTo>
                <a:lnTo>
                  <a:pt x="135359" y="1044047"/>
                </a:lnTo>
                <a:lnTo>
                  <a:pt x="105108" y="1002146"/>
                </a:lnTo>
                <a:lnTo>
                  <a:pt x="78304" y="958031"/>
                </a:lnTo>
                <a:lnTo>
                  <a:pt x="55129" y="911873"/>
                </a:lnTo>
                <a:lnTo>
                  <a:pt x="35764" y="863840"/>
                </a:lnTo>
                <a:lnTo>
                  <a:pt x="20387" y="814101"/>
                </a:lnTo>
                <a:lnTo>
                  <a:pt x="9181" y="762825"/>
                </a:lnTo>
                <a:lnTo>
                  <a:pt x="2325" y="710180"/>
                </a:lnTo>
                <a:lnTo>
                  <a:pt x="0" y="656336"/>
                </a:lnTo>
                <a:close/>
              </a:path>
            </a:pathLst>
          </a:custGeom>
          <a:ln w="25400">
            <a:solidFill>
              <a:srgbClr val="8B3836"/>
            </a:solidFill>
          </a:ln>
        </p:spPr>
        <p:txBody>
          <a:bodyPr wrap="square" lIns="0" tIns="0" rIns="0" bIns="0" rtlCol="0">
            <a:noAutofit/>
          </a:bodyPr>
          <a:lstStyle/>
          <a:p>
            <a:endParaRPr/>
          </a:p>
        </p:txBody>
      </p:sp>
      <p:sp>
        <p:nvSpPr>
          <p:cNvPr id="15" name="object 28"/>
          <p:cNvSpPr/>
          <p:nvPr/>
        </p:nvSpPr>
        <p:spPr>
          <a:xfrm>
            <a:off x="4098021" y="3847962"/>
            <a:ext cx="1401952" cy="1312545"/>
          </a:xfrm>
          <a:custGeom>
            <a:avLst/>
            <a:gdLst/>
            <a:ahLst/>
            <a:cxnLst/>
            <a:rect l="l" t="t" r="r" b="b"/>
            <a:pathLst>
              <a:path w="1401952" h="1312545">
                <a:moveTo>
                  <a:pt x="0" y="656209"/>
                </a:moveTo>
                <a:lnTo>
                  <a:pt x="2323" y="710052"/>
                </a:lnTo>
                <a:lnTo>
                  <a:pt x="9173" y="762694"/>
                </a:lnTo>
                <a:lnTo>
                  <a:pt x="20370" y="813966"/>
                </a:lnTo>
                <a:lnTo>
                  <a:pt x="35733" y="863700"/>
                </a:lnTo>
                <a:lnTo>
                  <a:pt x="55082" y="911727"/>
                </a:lnTo>
                <a:lnTo>
                  <a:pt x="78236" y="957877"/>
                </a:lnTo>
                <a:lnTo>
                  <a:pt x="105014" y="1001983"/>
                </a:lnTo>
                <a:lnTo>
                  <a:pt x="135237" y="1043875"/>
                </a:lnTo>
                <a:lnTo>
                  <a:pt x="168724" y="1083386"/>
                </a:lnTo>
                <a:lnTo>
                  <a:pt x="205295" y="1120346"/>
                </a:lnTo>
                <a:lnTo>
                  <a:pt x="244769" y="1154586"/>
                </a:lnTo>
                <a:lnTo>
                  <a:pt x="286966" y="1185939"/>
                </a:lnTo>
                <a:lnTo>
                  <a:pt x="331705" y="1214234"/>
                </a:lnTo>
                <a:lnTo>
                  <a:pt x="378806" y="1239304"/>
                </a:lnTo>
                <a:lnTo>
                  <a:pt x="428089" y="1260981"/>
                </a:lnTo>
                <a:lnTo>
                  <a:pt x="479373" y="1279094"/>
                </a:lnTo>
                <a:lnTo>
                  <a:pt x="532477" y="1293475"/>
                </a:lnTo>
                <a:lnTo>
                  <a:pt x="587223" y="1303957"/>
                </a:lnTo>
                <a:lnTo>
                  <a:pt x="643428" y="1310369"/>
                </a:lnTo>
                <a:lnTo>
                  <a:pt x="700913" y="1312545"/>
                </a:lnTo>
                <a:lnTo>
                  <a:pt x="758415" y="1310369"/>
                </a:lnTo>
                <a:lnTo>
                  <a:pt x="814637" y="1303957"/>
                </a:lnTo>
                <a:lnTo>
                  <a:pt x="869397" y="1293475"/>
                </a:lnTo>
                <a:lnTo>
                  <a:pt x="922514" y="1279094"/>
                </a:lnTo>
                <a:lnTo>
                  <a:pt x="973810" y="1260981"/>
                </a:lnTo>
                <a:lnTo>
                  <a:pt x="1023102" y="1239304"/>
                </a:lnTo>
                <a:lnTo>
                  <a:pt x="1070212" y="1214234"/>
                </a:lnTo>
                <a:lnTo>
                  <a:pt x="1114959" y="1185939"/>
                </a:lnTo>
                <a:lnTo>
                  <a:pt x="1157162" y="1154586"/>
                </a:lnTo>
                <a:lnTo>
                  <a:pt x="1196641" y="1120346"/>
                </a:lnTo>
                <a:lnTo>
                  <a:pt x="1233216" y="1083386"/>
                </a:lnTo>
                <a:lnTo>
                  <a:pt x="1266707" y="1043875"/>
                </a:lnTo>
                <a:lnTo>
                  <a:pt x="1296932" y="1001983"/>
                </a:lnTo>
                <a:lnTo>
                  <a:pt x="1323713" y="957877"/>
                </a:lnTo>
                <a:lnTo>
                  <a:pt x="1346868" y="911727"/>
                </a:lnTo>
                <a:lnTo>
                  <a:pt x="1366218" y="863700"/>
                </a:lnTo>
                <a:lnTo>
                  <a:pt x="1381581" y="813966"/>
                </a:lnTo>
                <a:lnTo>
                  <a:pt x="1392778" y="762694"/>
                </a:lnTo>
                <a:lnTo>
                  <a:pt x="1399629" y="710052"/>
                </a:lnTo>
                <a:lnTo>
                  <a:pt x="1401952" y="656209"/>
                </a:lnTo>
                <a:lnTo>
                  <a:pt x="1399629" y="602383"/>
                </a:lnTo>
                <a:lnTo>
                  <a:pt x="1392778" y="549757"/>
                </a:lnTo>
                <a:lnTo>
                  <a:pt x="1381581" y="498500"/>
                </a:lnTo>
                <a:lnTo>
                  <a:pt x="1366218" y="448779"/>
                </a:lnTo>
                <a:lnTo>
                  <a:pt x="1346868" y="400764"/>
                </a:lnTo>
                <a:lnTo>
                  <a:pt x="1323713" y="354623"/>
                </a:lnTo>
                <a:lnTo>
                  <a:pt x="1296932" y="310526"/>
                </a:lnTo>
                <a:lnTo>
                  <a:pt x="1266707" y="268641"/>
                </a:lnTo>
                <a:lnTo>
                  <a:pt x="1233216" y="229137"/>
                </a:lnTo>
                <a:lnTo>
                  <a:pt x="1196641" y="192182"/>
                </a:lnTo>
                <a:lnTo>
                  <a:pt x="1157162" y="157946"/>
                </a:lnTo>
                <a:lnTo>
                  <a:pt x="1114959" y="126597"/>
                </a:lnTo>
                <a:lnTo>
                  <a:pt x="1070212" y="98304"/>
                </a:lnTo>
                <a:lnTo>
                  <a:pt x="1023102" y="73236"/>
                </a:lnTo>
                <a:lnTo>
                  <a:pt x="973810" y="51562"/>
                </a:lnTo>
                <a:lnTo>
                  <a:pt x="922514" y="33449"/>
                </a:lnTo>
                <a:lnTo>
                  <a:pt x="869397" y="19068"/>
                </a:lnTo>
                <a:lnTo>
                  <a:pt x="814637" y="8587"/>
                </a:lnTo>
                <a:lnTo>
                  <a:pt x="758415" y="2175"/>
                </a:lnTo>
                <a:lnTo>
                  <a:pt x="700913" y="0"/>
                </a:lnTo>
                <a:lnTo>
                  <a:pt x="643428" y="2175"/>
                </a:lnTo>
                <a:lnTo>
                  <a:pt x="587223" y="8587"/>
                </a:lnTo>
                <a:lnTo>
                  <a:pt x="532477" y="19068"/>
                </a:lnTo>
                <a:lnTo>
                  <a:pt x="479373" y="33449"/>
                </a:lnTo>
                <a:lnTo>
                  <a:pt x="428089" y="51561"/>
                </a:lnTo>
                <a:lnTo>
                  <a:pt x="378806" y="73236"/>
                </a:lnTo>
                <a:lnTo>
                  <a:pt x="331705" y="98304"/>
                </a:lnTo>
                <a:lnTo>
                  <a:pt x="286966" y="126597"/>
                </a:lnTo>
                <a:lnTo>
                  <a:pt x="244769" y="157946"/>
                </a:lnTo>
                <a:lnTo>
                  <a:pt x="205295" y="192182"/>
                </a:lnTo>
                <a:lnTo>
                  <a:pt x="168724" y="229137"/>
                </a:lnTo>
                <a:lnTo>
                  <a:pt x="135237" y="268641"/>
                </a:lnTo>
                <a:lnTo>
                  <a:pt x="105014" y="310526"/>
                </a:lnTo>
                <a:lnTo>
                  <a:pt x="78236" y="354623"/>
                </a:lnTo>
                <a:lnTo>
                  <a:pt x="55082" y="400764"/>
                </a:lnTo>
                <a:lnTo>
                  <a:pt x="35733" y="448779"/>
                </a:lnTo>
                <a:lnTo>
                  <a:pt x="20370" y="498500"/>
                </a:lnTo>
                <a:lnTo>
                  <a:pt x="9173" y="549757"/>
                </a:lnTo>
                <a:lnTo>
                  <a:pt x="2323" y="602383"/>
                </a:lnTo>
                <a:lnTo>
                  <a:pt x="0" y="656209"/>
                </a:lnTo>
                <a:close/>
              </a:path>
            </a:pathLst>
          </a:custGeom>
          <a:solidFill>
            <a:srgbClr val="C0504D"/>
          </a:solidFill>
        </p:spPr>
        <p:txBody>
          <a:bodyPr wrap="square" lIns="0" tIns="0" rIns="0" bIns="0" rtlCol="0">
            <a:noAutofit/>
          </a:bodyPr>
          <a:lstStyle/>
          <a:p>
            <a:endParaRPr/>
          </a:p>
        </p:txBody>
      </p:sp>
      <p:sp>
        <p:nvSpPr>
          <p:cNvPr id="16" name="object 29"/>
          <p:cNvSpPr/>
          <p:nvPr/>
        </p:nvSpPr>
        <p:spPr>
          <a:xfrm>
            <a:off x="4098021" y="3847962"/>
            <a:ext cx="1401952" cy="1312545"/>
          </a:xfrm>
          <a:custGeom>
            <a:avLst/>
            <a:gdLst/>
            <a:ahLst/>
            <a:cxnLst/>
            <a:rect l="l" t="t" r="r" b="b"/>
            <a:pathLst>
              <a:path w="1401952" h="1312545">
                <a:moveTo>
                  <a:pt x="0" y="656209"/>
                </a:moveTo>
                <a:lnTo>
                  <a:pt x="2323" y="602383"/>
                </a:lnTo>
                <a:lnTo>
                  <a:pt x="9173" y="549757"/>
                </a:lnTo>
                <a:lnTo>
                  <a:pt x="20370" y="498500"/>
                </a:lnTo>
                <a:lnTo>
                  <a:pt x="35733" y="448779"/>
                </a:lnTo>
                <a:lnTo>
                  <a:pt x="55082" y="400764"/>
                </a:lnTo>
                <a:lnTo>
                  <a:pt x="78236" y="354623"/>
                </a:lnTo>
                <a:lnTo>
                  <a:pt x="105014" y="310526"/>
                </a:lnTo>
                <a:lnTo>
                  <a:pt x="135237" y="268641"/>
                </a:lnTo>
                <a:lnTo>
                  <a:pt x="168724" y="229137"/>
                </a:lnTo>
                <a:lnTo>
                  <a:pt x="205295" y="192182"/>
                </a:lnTo>
                <a:lnTo>
                  <a:pt x="244769" y="157946"/>
                </a:lnTo>
                <a:lnTo>
                  <a:pt x="286966" y="126597"/>
                </a:lnTo>
                <a:lnTo>
                  <a:pt x="331705" y="98304"/>
                </a:lnTo>
                <a:lnTo>
                  <a:pt x="378806" y="73236"/>
                </a:lnTo>
                <a:lnTo>
                  <a:pt x="428089" y="51561"/>
                </a:lnTo>
                <a:lnTo>
                  <a:pt x="479373" y="33449"/>
                </a:lnTo>
                <a:lnTo>
                  <a:pt x="532477" y="19068"/>
                </a:lnTo>
                <a:lnTo>
                  <a:pt x="587223" y="8587"/>
                </a:lnTo>
                <a:lnTo>
                  <a:pt x="643428" y="2175"/>
                </a:lnTo>
                <a:lnTo>
                  <a:pt x="700913" y="0"/>
                </a:lnTo>
                <a:lnTo>
                  <a:pt x="758415" y="2175"/>
                </a:lnTo>
                <a:lnTo>
                  <a:pt x="814637" y="8587"/>
                </a:lnTo>
                <a:lnTo>
                  <a:pt x="869397" y="19068"/>
                </a:lnTo>
                <a:lnTo>
                  <a:pt x="922514" y="33449"/>
                </a:lnTo>
                <a:lnTo>
                  <a:pt x="973810" y="51562"/>
                </a:lnTo>
                <a:lnTo>
                  <a:pt x="1023102" y="73236"/>
                </a:lnTo>
                <a:lnTo>
                  <a:pt x="1070212" y="98304"/>
                </a:lnTo>
                <a:lnTo>
                  <a:pt x="1114959" y="126597"/>
                </a:lnTo>
                <a:lnTo>
                  <a:pt x="1157162" y="157946"/>
                </a:lnTo>
                <a:lnTo>
                  <a:pt x="1196641" y="192182"/>
                </a:lnTo>
                <a:lnTo>
                  <a:pt x="1233216" y="229137"/>
                </a:lnTo>
                <a:lnTo>
                  <a:pt x="1266707" y="268641"/>
                </a:lnTo>
                <a:lnTo>
                  <a:pt x="1296932" y="310526"/>
                </a:lnTo>
                <a:lnTo>
                  <a:pt x="1323713" y="354623"/>
                </a:lnTo>
                <a:lnTo>
                  <a:pt x="1346868" y="400764"/>
                </a:lnTo>
                <a:lnTo>
                  <a:pt x="1366218" y="448779"/>
                </a:lnTo>
                <a:lnTo>
                  <a:pt x="1381581" y="498500"/>
                </a:lnTo>
                <a:lnTo>
                  <a:pt x="1392778" y="549757"/>
                </a:lnTo>
                <a:lnTo>
                  <a:pt x="1399629" y="602383"/>
                </a:lnTo>
                <a:lnTo>
                  <a:pt x="1401952" y="656209"/>
                </a:lnTo>
                <a:lnTo>
                  <a:pt x="1399629" y="710052"/>
                </a:lnTo>
                <a:lnTo>
                  <a:pt x="1392778" y="762694"/>
                </a:lnTo>
                <a:lnTo>
                  <a:pt x="1381581" y="813966"/>
                </a:lnTo>
                <a:lnTo>
                  <a:pt x="1366218" y="863700"/>
                </a:lnTo>
                <a:lnTo>
                  <a:pt x="1346868" y="911727"/>
                </a:lnTo>
                <a:lnTo>
                  <a:pt x="1323713" y="957877"/>
                </a:lnTo>
                <a:lnTo>
                  <a:pt x="1296932" y="1001983"/>
                </a:lnTo>
                <a:lnTo>
                  <a:pt x="1266707" y="1043875"/>
                </a:lnTo>
                <a:lnTo>
                  <a:pt x="1233216" y="1083386"/>
                </a:lnTo>
                <a:lnTo>
                  <a:pt x="1196641" y="1120346"/>
                </a:lnTo>
                <a:lnTo>
                  <a:pt x="1157162" y="1154586"/>
                </a:lnTo>
                <a:lnTo>
                  <a:pt x="1114959" y="1185939"/>
                </a:lnTo>
                <a:lnTo>
                  <a:pt x="1070212" y="1214234"/>
                </a:lnTo>
                <a:lnTo>
                  <a:pt x="1023102" y="1239304"/>
                </a:lnTo>
                <a:lnTo>
                  <a:pt x="973810" y="1260981"/>
                </a:lnTo>
                <a:lnTo>
                  <a:pt x="922514" y="1279094"/>
                </a:lnTo>
                <a:lnTo>
                  <a:pt x="869397" y="1293475"/>
                </a:lnTo>
                <a:lnTo>
                  <a:pt x="814637" y="1303957"/>
                </a:lnTo>
                <a:lnTo>
                  <a:pt x="758415" y="1310369"/>
                </a:lnTo>
                <a:lnTo>
                  <a:pt x="700913" y="1312545"/>
                </a:lnTo>
                <a:lnTo>
                  <a:pt x="643428" y="1310369"/>
                </a:lnTo>
                <a:lnTo>
                  <a:pt x="587223" y="1303957"/>
                </a:lnTo>
                <a:lnTo>
                  <a:pt x="532477" y="1293475"/>
                </a:lnTo>
                <a:lnTo>
                  <a:pt x="479373" y="1279094"/>
                </a:lnTo>
                <a:lnTo>
                  <a:pt x="428089" y="1260981"/>
                </a:lnTo>
                <a:lnTo>
                  <a:pt x="378806" y="1239304"/>
                </a:lnTo>
                <a:lnTo>
                  <a:pt x="331705" y="1214234"/>
                </a:lnTo>
                <a:lnTo>
                  <a:pt x="286966" y="1185939"/>
                </a:lnTo>
                <a:lnTo>
                  <a:pt x="244769" y="1154586"/>
                </a:lnTo>
                <a:lnTo>
                  <a:pt x="205295" y="1120346"/>
                </a:lnTo>
                <a:lnTo>
                  <a:pt x="168724" y="1083386"/>
                </a:lnTo>
                <a:lnTo>
                  <a:pt x="135237" y="1043875"/>
                </a:lnTo>
                <a:lnTo>
                  <a:pt x="105014" y="1001983"/>
                </a:lnTo>
                <a:lnTo>
                  <a:pt x="78236" y="957877"/>
                </a:lnTo>
                <a:lnTo>
                  <a:pt x="55082" y="911727"/>
                </a:lnTo>
                <a:lnTo>
                  <a:pt x="35733" y="863700"/>
                </a:lnTo>
                <a:lnTo>
                  <a:pt x="20370" y="813966"/>
                </a:lnTo>
                <a:lnTo>
                  <a:pt x="9173" y="762694"/>
                </a:lnTo>
                <a:lnTo>
                  <a:pt x="2323" y="710052"/>
                </a:lnTo>
                <a:lnTo>
                  <a:pt x="0" y="656209"/>
                </a:lnTo>
                <a:close/>
              </a:path>
            </a:pathLst>
          </a:custGeom>
          <a:ln w="25400">
            <a:solidFill>
              <a:srgbClr val="8B3836"/>
            </a:solidFill>
          </a:ln>
        </p:spPr>
        <p:txBody>
          <a:bodyPr wrap="square" lIns="0" tIns="0" rIns="0" bIns="0" rtlCol="0">
            <a:noAutofit/>
          </a:bodyPr>
          <a:lstStyle/>
          <a:p>
            <a:endParaRPr/>
          </a:p>
        </p:txBody>
      </p:sp>
      <p:sp>
        <p:nvSpPr>
          <p:cNvPr id="17" name="object 30"/>
          <p:cNvSpPr/>
          <p:nvPr/>
        </p:nvSpPr>
        <p:spPr>
          <a:xfrm>
            <a:off x="3663046" y="5468736"/>
            <a:ext cx="1403350" cy="1312862"/>
          </a:xfrm>
          <a:custGeom>
            <a:avLst/>
            <a:gdLst/>
            <a:ahLst/>
            <a:cxnLst/>
            <a:rect l="l" t="t" r="r" b="b"/>
            <a:pathLst>
              <a:path w="1403350" h="1312862">
                <a:moveTo>
                  <a:pt x="0" y="656424"/>
                </a:moveTo>
                <a:lnTo>
                  <a:pt x="2325" y="710263"/>
                </a:lnTo>
                <a:lnTo>
                  <a:pt x="9181" y="762904"/>
                </a:lnTo>
                <a:lnTo>
                  <a:pt x="20387" y="814176"/>
                </a:lnTo>
                <a:lnTo>
                  <a:pt x="35764" y="863912"/>
                </a:lnTo>
                <a:lnTo>
                  <a:pt x="55129" y="911942"/>
                </a:lnTo>
                <a:lnTo>
                  <a:pt x="78304" y="958098"/>
                </a:lnTo>
                <a:lnTo>
                  <a:pt x="105108" y="1002211"/>
                </a:lnTo>
                <a:lnTo>
                  <a:pt x="135359" y="1044111"/>
                </a:lnTo>
                <a:lnTo>
                  <a:pt x="168879" y="1083630"/>
                </a:lnTo>
                <a:lnTo>
                  <a:pt x="205485" y="1120598"/>
                </a:lnTo>
                <a:lnTo>
                  <a:pt x="244999" y="1154848"/>
                </a:lnTo>
                <a:lnTo>
                  <a:pt x="287240" y="1186209"/>
                </a:lnTo>
                <a:lnTo>
                  <a:pt x="332027" y="1214514"/>
                </a:lnTo>
                <a:lnTo>
                  <a:pt x="379179" y="1239593"/>
                </a:lnTo>
                <a:lnTo>
                  <a:pt x="428517" y="1261277"/>
                </a:lnTo>
                <a:lnTo>
                  <a:pt x="479860" y="1279397"/>
                </a:lnTo>
                <a:lnTo>
                  <a:pt x="533028" y="1293785"/>
                </a:lnTo>
                <a:lnTo>
                  <a:pt x="587840" y="1304271"/>
                </a:lnTo>
                <a:lnTo>
                  <a:pt x="644115" y="1310686"/>
                </a:lnTo>
                <a:lnTo>
                  <a:pt x="701675" y="1312862"/>
                </a:lnTo>
                <a:lnTo>
                  <a:pt x="759216" y="1310686"/>
                </a:lnTo>
                <a:lnTo>
                  <a:pt x="815478" y="1304271"/>
                </a:lnTo>
                <a:lnTo>
                  <a:pt x="870280" y="1293785"/>
                </a:lnTo>
                <a:lnTo>
                  <a:pt x="923440" y="1279397"/>
                </a:lnTo>
                <a:lnTo>
                  <a:pt x="974778" y="1261277"/>
                </a:lnTo>
                <a:lnTo>
                  <a:pt x="1024114" y="1239593"/>
                </a:lnTo>
                <a:lnTo>
                  <a:pt x="1071266" y="1214514"/>
                </a:lnTo>
                <a:lnTo>
                  <a:pt x="1116054" y="1186209"/>
                </a:lnTo>
                <a:lnTo>
                  <a:pt x="1158298" y="1154848"/>
                </a:lnTo>
                <a:lnTo>
                  <a:pt x="1197816" y="1120598"/>
                </a:lnTo>
                <a:lnTo>
                  <a:pt x="1234428" y="1083630"/>
                </a:lnTo>
                <a:lnTo>
                  <a:pt x="1267953" y="1044111"/>
                </a:lnTo>
                <a:lnTo>
                  <a:pt x="1298211" y="1002211"/>
                </a:lnTo>
                <a:lnTo>
                  <a:pt x="1325021" y="958098"/>
                </a:lnTo>
                <a:lnTo>
                  <a:pt x="1348202" y="911942"/>
                </a:lnTo>
                <a:lnTo>
                  <a:pt x="1367573" y="863912"/>
                </a:lnTo>
                <a:lnTo>
                  <a:pt x="1382954" y="814176"/>
                </a:lnTo>
                <a:lnTo>
                  <a:pt x="1394164" y="762904"/>
                </a:lnTo>
                <a:lnTo>
                  <a:pt x="1401023" y="710263"/>
                </a:lnTo>
                <a:lnTo>
                  <a:pt x="1403350" y="656424"/>
                </a:lnTo>
                <a:lnTo>
                  <a:pt x="1401023" y="602586"/>
                </a:lnTo>
                <a:lnTo>
                  <a:pt x="1394164" y="549946"/>
                </a:lnTo>
                <a:lnTo>
                  <a:pt x="1382954" y="498674"/>
                </a:lnTo>
                <a:lnTo>
                  <a:pt x="1367573" y="448938"/>
                </a:lnTo>
                <a:lnTo>
                  <a:pt x="1348202" y="400909"/>
                </a:lnTo>
                <a:lnTo>
                  <a:pt x="1325021" y="354753"/>
                </a:lnTo>
                <a:lnTo>
                  <a:pt x="1298211" y="310642"/>
                </a:lnTo>
                <a:lnTo>
                  <a:pt x="1267953" y="268743"/>
                </a:lnTo>
                <a:lnTo>
                  <a:pt x="1234428" y="229225"/>
                </a:lnTo>
                <a:lnTo>
                  <a:pt x="1197816" y="192257"/>
                </a:lnTo>
                <a:lnTo>
                  <a:pt x="1158298" y="158008"/>
                </a:lnTo>
                <a:lnTo>
                  <a:pt x="1116054" y="126648"/>
                </a:lnTo>
                <a:lnTo>
                  <a:pt x="1071266" y="98344"/>
                </a:lnTo>
                <a:lnTo>
                  <a:pt x="1024114" y="73266"/>
                </a:lnTo>
                <a:lnTo>
                  <a:pt x="974778" y="51583"/>
                </a:lnTo>
                <a:lnTo>
                  <a:pt x="923440" y="33463"/>
                </a:lnTo>
                <a:lnTo>
                  <a:pt x="870280" y="19076"/>
                </a:lnTo>
                <a:lnTo>
                  <a:pt x="815478" y="8591"/>
                </a:lnTo>
                <a:lnTo>
                  <a:pt x="759216" y="2175"/>
                </a:lnTo>
                <a:lnTo>
                  <a:pt x="701675" y="0"/>
                </a:lnTo>
                <a:lnTo>
                  <a:pt x="644115" y="2175"/>
                </a:lnTo>
                <a:lnTo>
                  <a:pt x="587840" y="8591"/>
                </a:lnTo>
                <a:lnTo>
                  <a:pt x="533028" y="19076"/>
                </a:lnTo>
                <a:lnTo>
                  <a:pt x="479860" y="33463"/>
                </a:lnTo>
                <a:lnTo>
                  <a:pt x="428517" y="51583"/>
                </a:lnTo>
                <a:lnTo>
                  <a:pt x="379179" y="73266"/>
                </a:lnTo>
                <a:lnTo>
                  <a:pt x="332027" y="98344"/>
                </a:lnTo>
                <a:lnTo>
                  <a:pt x="287240" y="126648"/>
                </a:lnTo>
                <a:lnTo>
                  <a:pt x="244999" y="158008"/>
                </a:lnTo>
                <a:lnTo>
                  <a:pt x="205485" y="192257"/>
                </a:lnTo>
                <a:lnTo>
                  <a:pt x="168879" y="229225"/>
                </a:lnTo>
                <a:lnTo>
                  <a:pt x="135359" y="268743"/>
                </a:lnTo>
                <a:lnTo>
                  <a:pt x="105108" y="310642"/>
                </a:lnTo>
                <a:lnTo>
                  <a:pt x="78304" y="354753"/>
                </a:lnTo>
                <a:lnTo>
                  <a:pt x="55129" y="400909"/>
                </a:lnTo>
                <a:lnTo>
                  <a:pt x="35764" y="448938"/>
                </a:lnTo>
                <a:lnTo>
                  <a:pt x="20387" y="498674"/>
                </a:lnTo>
                <a:lnTo>
                  <a:pt x="9181" y="549946"/>
                </a:lnTo>
                <a:lnTo>
                  <a:pt x="2325" y="602586"/>
                </a:lnTo>
                <a:lnTo>
                  <a:pt x="0" y="656424"/>
                </a:lnTo>
                <a:close/>
              </a:path>
            </a:pathLst>
          </a:custGeom>
          <a:solidFill>
            <a:srgbClr val="C0504D"/>
          </a:solidFill>
        </p:spPr>
        <p:txBody>
          <a:bodyPr wrap="square" lIns="0" tIns="0" rIns="0" bIns="0" rtlCol="0">
            <a:noAutofit/>
          </a:bodyPr>
          <a:lstStyle/>
          <a:p>
            <a:endParaRPr/>
          </a:p>
        </p:txBody>
      </p:sp>
      <p:sp>
        <p:nvSpPr>
          <p:cNvPr id="18" name="object 31"/>
          <p:cNvSpPr/>
          <p:nvPr/>
        </p:nvSpPr>
        <p:spPr>
          <a:xfrm>
            <a:off x="3663046" y="5468736"/>
            <a:ext cx="1403350" cy="1312862"/>
          </a:xfrm>
          <a:custGeom>
            <a:avLst/>
            <a:gdLst/>
            <a:ahLst/>
            <a:cxnLst/>
            <a:rect l="l" t="t" r="r" b="b"/>
            <a:pathLst>
              <a:path w="1403350" h="1312862">
                <a:moveTo>
                  <a:pt x="0" y="656424"/>
                </a:moveTo>
                <a:lnTo>
                  <a:pt x="2325" y="602586"/>
                </a:lnTo>
                <a:lnTo>
                  <a:pt x="9181" y="549946"/>
                </a:lnTo>
                <a:lnTo>
                  <a:pt x="20387" y="498674"/>
                </a:lnTo>
                <a:lnTo>
                  <a:pt x="35764" y="448938"/>
                </a:lnTo>
                <a:lnTo>
                  <a:pt x="55129" y="400909"/>
                </a:lnTo>
                <a:lnTo>
                  <a:pt x="78304" y="354753"/>
                </a:lnTo>
                <a:lnTo>
                  <a:pt x="105108" y="310642"/>
                </a:lnTo>
                <a:lnTo>
                  <a:pt x="135359" y="268743"/>
                </a:lnTo>
                <a:lnTo>
                  <a:pt x="168879" y="229225"/>
                </a:lnTo>
                <a:lnTo>
                  <a:pt x="205485" y="192257"/>
                </a:lnTo>
                <a:lnTo>
                  <a:pt x="244999" y="158008"/>
                </a:lnTo>
                <a:lnTo>
                  <a:pt x="287240" y="126648"/>
                </a:lnTo>
                <a:lnTo>
                  <a:pt x="332027" y="98344"/>
                </a:lnTo>
                <a:lnTo>
                  <a:pt x="379179" y="73266"/>
                </a:lnTo>
                <a:lnTo>
                  <a:pt x="428517" y="51583"/>
                </a:lnTo>
                <a:lnTo>
                  <a:pt x="479860" y="33463"/>
                </a:lnTo>
                <a:lnTo>
                  <a:pt x="533028" y="19076"/>
                </a:lnTo>
                <a:lnTo>
                  <a:pt x="587840" y="8591"/>
                </a:lnTo>
                <a:lnTo>
                  <a:pt x="644115" y="2175"/>
                </a:lnTo>
                <a:lnTo>
                  <a:pt x="701675" y="0"/>
                </a:lnTo>
                <a:lnTo>
                  <a:pt x="759216" y="2175"/>
                </a:lnTo>
                <a:lnTo>
                  <a:pt x="815478" y="8591"/>
                </a:lnTo>
                <a:lnTo>
                  <a:pt x="870280" y="19076"/>
                </a:lnTo>
                <a:lnTo>
                  <a:pt x="923440" y="33463"/>
                </a:lnTo>
                <a:lnTo>
                  <a:pt x="974778" y="51583"/>
                </a:lnTo>
                <a:lnTo>
                  <a:pt x="1024114" y="73266"/>
                </a:lnTo>
                <a:lnTo>
                  <a:pt x="1071266" y="98344"/>
                </a:lnTo>
                <a:lnTo>
                  <a:pt x="1116054" y="126648"/>
                </a:lnTo>
                <a:lnTo>
                  <a:pt x="1158298" y="158008"/>
                </a:lnTo>
                <a:lnTo>
                  <a:pt x="1197816" y="192257"/>
                </a:lnTo>
                <a:lnTo>
                  <a:pt x="1234428" y="229225"/>
                </a:lnTo>
                <a:lnTo>
                  <a:pt x="1267953" y="268743"/>
                </a:lnTo>
                <a:lnTo>
                  <a:pt x="1298211" y="310642"/>
                </a:lnTo>
                <a:lnTo>
                  <a:pt x="1325021" y="354753"/>
                </a:lnTo>
                <a:lnTo>
                  <a:pt x="1348202" y="400909"/>
                </a:lnTo>
                <a:lnTo>
                  <a:pt x="1367573" y="448938"/>
                </a:lnTo>
                <a:lnTo>
                  <a:pt x="1382954" y="498674"/>
                </a:lnTo>
                <a:lnTo>
                  <a:pt x="1394164" y="549946"/>
                </a:lnTo>
                <a:lnTo>
                  <a:pt x="1401023" y="602586"/>
                </a:lnTo>
                <a:lnTo>
                  <a:pt x="1403350" y="656424"/>
                </a:lnTo>
                <a:lnTo>
                  <a:pt x="1401023" y="710263"/>
                </a:lnTo>
                <a:lnTo>
                  <a:pt x="1394164" y="762904"/>
                </a:lnTo>
                <a:lnTo>
                  <a:pt x="1382954" y="814176"/>
                </a:lnTo>
                <a:lnTo>
                  <a:pt x="1367573" y="863912"/>
                </a:lnTo>
                <a:lnTo>
                  <a:pt x="1348202" y="911942"/>
                </a:lnTo>
                <a:lnTo>
                  <a:pt x="1325021" y="958098"/>
                </a:lnTo>
                <a:lnTo>
                  <a:pt x="1298211" y="1002211"/>
                </a:lnTo>
                <a:lnTo>
                  <a:pt x="1267953" y="1044111"/>
                </a:lnTo>
                <a:lnTo>
                  <a:pt x="1234428" y="1083630"/>
                </a:lnTo>
                <a:lnTo>
                  <a:pt x="1197816" y="1120598"/>
                </a:lnTo>
                <a:lnTo>
                  <a:pt x="1158298" y="1154848"/>
                </a:lnTo>
                <a:lnTo>
                  <a:pt x="1116054" y="1186209"/>
                </a:lnTo>
                <a:lnTo>
                  <a:pt x="1071266" y="1214514"/>
                </a:lnTo>
                <a:lnTo>
                  <a:pt x="1024114" y="1239593"/>
                </a:lnTo>
                <a:lnTo>
                  <a:pt x="974778" y="1261277"/>
                </a:lnTo>
                <a:lnTo>
                  <a:pt x="923440" y="1279397"/>
                </a:lnTo>
                <a:lnTo>
                  <a:pt x="870280" y="1293785"/>
                </a:lnTo>
                <a:lnTo>
                  <a:pt x="815478" y="1304271"/>
                </a:lnTo>
                <a:lnTo>
                  <a:pt x="759216" y="1310686"/>
                </a:lnTo>
                <a:lnTo>
                  <a:pt x="701675" y="1312862"/>
                </a:lnTo>
                <a:lnTo>
                  <a:pt x="644115" y="1310686"/>
                </a:lnTo>
                <a:lnTo>
                  <a:pt x="587840" y="1304271"/>
                </a:lnTo>
                <a:lnTo>
                  <a:pt x="533028" y="1293785"/>
                </a:lnTo>
                <a:lnTo>
                  <a:pt x="479860" y="1279397"/>
                </a:lnTo>
                <a:lnTo>
                  <a:pt x="428517" y="1261277"/>
                </a:lnTo>
                <a:lnTo>
                  <a:pt x="379179" y="1239593"/>
                </a:lnTo>
                <a:lnTo>
                  <a:pt x="332027" y="1214514"/>
                </a:lnTo>
                <a:lnTo>
                  <a:pt x="287240" y="1186209"/>
                </a:lnTo>
                <a:lnTo>
                  <a:pt x="244999" y="1154848"/>
                </a:lnTo>
                <a:lnTo>
                  <a:pt x="205485" y="1120598"/>
                </a:lnTo>
                <a:lnTo>
                  <a:pt x="168879" y="1083630"/>
                </a:lnTo>
                <a:lnTo>
                  <a:pt x="135359" y="1044111"/>
                </a:lnTo>
                <a:lnTo>
                  <a:pt x="105108" y="1002211"/>
                </a:lnTo>
                <a:lnTo>
                  <a:pt x="78304" y="958098"/>
                </a:lnTo>
                <a:lnTo>
                  <a:pt x="55129" y="911942"/>
                </a:lnTo>
                <a:lnTo>
                  <a:pt x="35764" y="863912"/>
                </a:lnTo>
                <a:lnTo>
                  <a:pt x="20387" y="814176"/>
                </a:lnTo>
                <a:lnTo>
                  <a:pt x="9181" y="762904"/>
                </a:lnTo>
                <a:lnTo>
                  <a:pt x="2325" y="710263"/>
                </a:lnTo>
                <a:lnTo>
                  <a:pt x="0" y="656424"/>
                </a:lnTo>
                <a:close/>
              </a:path>
            </a:pathLst>
          </a:custGeom>
          <a:ln w="25400">
            <a:solidFill>
              <a:srgbClr val="8B3836"/>
            </a:solidFill>
          </a:ln>
        </p:spPr>
        <p:txBody>
          <a:bodyPr wrap="square" lIns="0" tIns="0" rIns="0" bIns="0" rtlCol="0">
            <a:noAutofit/>
          </a:bodyPr>
          <a:lstStyle/>
          <a:p>
            <a:endParaRPr/>
          </a:p>
        </p:txBody>
      </p:sp>
      <p:sp>
        <p:nvSpPr>
          <p:cNvPr id="19" name="object 32"/>
          <p:cNvSpPr/>
          <p:nvPr/>
        </p:nvSpPr>
        <p:spPr>
          <a:xfrm>
            <a:off x="4898502" y="4982961"/>
            <a:ext cx="3447668" cy="987425"/>
          </a:xfrm>
          <a:custGeom>
            <a:avLst/>
            <a:gdLst/>
            <a:ahLst/>
            <a:cxnLst/>
            <a:rect l="l" t="t" r="r" b="b"/>
            <a:pathLst>
              <a:path w="3447668" h="987425">
                <a:moveTo>
                  <a:pt x="3447668" y="575944"/>
                </a:moveTo>
                <a:lnTo>
                  <a:pt x="3447598" y="159723"/>
                </a:lnTo>
                <a:lnTo>
                  <a:pt x="3440709" y="117101"/>
                </a:lnTo>
                <a:lnTo>
                  <a:pt x="3423616" y="78901"/>
                </a:lnTo>
                <a:lnTo>
                  <a:pt x="3397813" y="46607"/>
                </a:lnTo>
                <a:lnTo>
                  <a:pt x="3364792" y="21703"/>
                </a:lnTo>
                <a:lnTo>
                  <a:pt x="3326049" y="5673"/>
                </a:lnTo>
                <a:lnTo>
                  <a:pt x="3283076" y="0"/>
                </a:lnTo>
                <a:lnTo>
                  <a:pt x="2110316" y="70"/>
                </a:lnTo>
                <a:lnTo>
                  <a:pt x="2067694" y="6949"/>
                </a:lnTo>
                <a:lnTo>
                  <a:pt x="2029494" y="24022"/>
                </a:lnTo>
                <a:lnTo>
                  <a:pt x="1997200" y="49807"/>
                </a:lnTo>
                <a:lnTo>
                  <a:pt x="1972296" y="82819"/>
                </a:lnTo>
                <a:lnTo>
                  <a:pt x="1956266" y="121575"/>
                </a:lnTo>
                <a:lnTo>
                  <a:pt x="1950592" y="164592"/>
                </a:lnTo>
                <a:lnTo>
                  <a:pt x="1950592" y="575944"/>
                </a:lnTo>
                <a:lnTo>
                  <a:pt x="0" y="778763"/>
                </a:lnTo>
                <a:lnTo>
                  <a:pt x="1950592" y="822833"/>
                </a:lnTo>
                <a:lnTo>
                  <a:pt x="1950663" y="827701"/>
                </a:lnTo>
                <a:lnTo>
                  <a:pt x="1951732" y="842308"/>
                </a:lnTo>
                <a:lnTo>
                  <a:pt x="1962173" y="883621"/>
                </a:lnTo>
                <a:lnTo>
                  <a:pt x="1982315" y="920017"/>
                </a:lnTo>
                <a:lnTo>
                  <a:pt x="2010674" y="950013"/>
                </a:lnTo>
                <a:lnTo>
                  <a:pt x="2045766" y="972124"/>
                </a:lnTo>
                <a:lnTo>
                  <a:pt x="2086107" y="984866"/>
                </a:lnTo>
                <a:lnTo>
                  <a:pt x="2115185" y="987425"/>
                </a:lnTo>
                <a:lnTo>
                  <a:pt x="3287938" y="987354"/>
                </a:lnTo>
                <a:lnTo>
                  <a:pt x="3330521" y="980475"/>
                </a:lnTo>
                <a:lnTo>
                  <a:pt x="3368711" y="963402"/>
                </a:lnTo>
                <a:lnTo>
                  <a:pt x="3401014" y="937617"/>
                </a:lnTo>
                <a:lnTo>
                  <a:pt x="3425937" y="904605"/>
                </a:lnTo>
                <a:lnTo>
                  <a:pt x="3441987" y="865849"/>
                </a:lnTo>
                <a:lnTo>
                  <a:pt x="3447668" y="822833"/>
                </a:lnTo>
                <a:lnTo>
                  <a:pt x="3447668" y="575944"/>
                </a:lnTo>
                <a:close/>
              </a:path>
            </a:pathLst>
          </a:custGeom>
          <a:solidFill>
            <a:srgbClr val="FFFFFF"/>
          </a:solidFill>
        </p:spPr>
        <p:txBody>
          <a:bodyPr wrap="square" lIns="0" tIns="0" rIns="0" bIns="0" rtlCol="0">
            <a:noAutofit/>
          </a:bodyPr>
          <a:lstStyle/>
          <a:p>
            <a:endParaRPr/>
          </a:p>
        </p:txBody>
      </p:sp>
      <p:sp>
        <p:nvSpPr>
          <p:cNvPr id="20" name="object 33"/>
          <p:cNvSpPr/>
          <p:nvPr/>
        </p:nvSpPr>
        <p:spPr>
          <a:xfrm>
            <a:off x="4898502" y="4982961"/>
            <a:ext cx="3447668" cy="987425"/>
          </a:xfrm>
          <a:custGeom>
            <a:avLst/>
            <a:gdLst/>
            <a:ahLst/>
            <a:cxnLst/>
            <a:rect l="l" t="t" r="r" b="b"/>
            <a:pathLst>
              <a:path w="3447668" h="987425">
                <a:moveTo>
                  <a:pt x="1950592" y="164592"/>
                </a:moveTo>
                <a:lnTo>
                  <a:pt x="1951241" y="149871"/>
                </a:lnTo>
                <a:lnTo>
                  <a:pt x="1953151" y="135514"/>
                </a:lnTo>
                <a:lnTo>
                  <a:pt x="1956266" y="121575"/>
                </a:lnTo>
                <a:lnTo>
                  <a:pt x="1960532" y="108110"/>
                </a:lnTo>
                <a:lnTo>
                  <a:pt x="1965893" y="95173"/>
                </a:lnTo>
                <a:lnTo>
                  <a:pt x="1972296" y="82819"/>
                </a:lnTo>
                <a:lnTo>
                  <a:pt x="1979685" y="71104"/>
                </a:lnTo>
                <a:lnTo>
                  <a:pt x="1988004" y="60081"/>
                </a:lnTo>
                <a:lnTo>
                  <a:pt x="1997200" y="49807"/>
                </a:lnTo>
                <a:lnTo>
                  <a:pt x="2007217" y="40336"/>
                </a:lnTo>
                <a:lnTo>
                  <a:pt x="2018000" y="31722"/>
                </a:lnTo>
                <a:lnTo>
                  <a:pt x="2029494" y="24022"/>
                </a:lnTo>
                <a:lnTo>
                  <a:pt x="2041644" y="17290"/>
                </a:lnTo>
                <a:lnTo>
                  <a:pt x="2054396" y="11580"/>
                </a:lnTo>
                <a:lnTo>
                  <a:pt x="2067694" y="6949"/>
                </a:lnTo>
                <a:lnTo>
                  <a:pt x="2081483" y="3450"/>
                </a:lnTo>
                <a:lnTo>
                  <a:pt x="2095709" y="1139"/>
                </a:lnTo>
                <a:lnTo>
                  <a:pt x="2110316" y="70"/>
                </a:lnTo>
                <a:lnTo>
                  <a:pt x="2115185" y="0"/>
                </a:lnTo>
                <a:lnTo>
                  <a:pt x="2200147" y="0"/>
                </a:lnTo>
                <a:lnTo>
                  <a:pt x="2574290" y="0"/>
                </a:lnTo>
                <a:lnTo>
                  <a:pt x="3283076" y="0"/>
                </a:lnTo>
                <a:lnTo>
                  <a:pt x="3297778" y="648"/>
                </a:lnTo>
                <a:lnTo>
                  <a:pt x="3326049" y="5673"/>
                </a:lnTo>
                <a:lnTo>
                  <a:pt x="3352440" y="15300"/>
                </a:lnTo>
                <a:lnTo>
                  <a:pt x="3376509" y="29092"/>
                </a:lnTo>
                <a:lnTo>
                  <a:pt x="3397813" y="46607"/>
                </a:lnTo>
                <a:lnTo>
                  <a:pt x="3415909" y="67407"/>
                </a:lnTo>
                <a:lnTo>
                  <a:pt x="3430355" y="91051"/>
                </a:lnTo>
                <a:lnTo>
                  <a:pt x="3440709" y="117101"/>
                </a:lnTo>
                <a:lnTo>
                  <a:pt x="3446528" y="145116"/>
                </a:lnTo>
                <a:lnTo>
                  <a:pt x="3447668" y="164592"/>
                </a:lnTo>
                <a:lnTo>
                  <a:pt x="3447668" y="575944"/>
                </a:lnTo>
                <a:lnTo>
                  <a:pt x="3447668" y="822833"/>
                </a:lnTo>
                <a:lnTo>
                  <a:pt x="3447019" y="837553"/>
                </a:lnTo>
                <a:lnTo>
                  <a:pt x="3445106" y="851910"/>
                </a:lnTo>
                <a:lnTo>
                  <a:pt x="3432347" y="892251"/>
                </a:lnTo>
                <a:lnTo>
                  <a:pt x="3410216" y="927343"/>
                </a:lnTo>
                <a:lnTo>
                  <a:pt x="3380206" y="955702"/>
                </a:lnTo>
                <a:lnTo>
                  <a:pt x="3343813" y="975844"/>
                </a:lnTo>
                <a:lnTo>
                  <a:pt x="3302528" y="986285"/>
                </a:lnTo>
                <a:lnTo>
                  <a:pt x="3283076" y="987425"/>
                </a:lnTo>
                <a:lnTo>
                  <a:pt x="2574290" y="987425"/>
                </a:lnTo>
                <a:lnTo>
                  <a:pt x="2200147" y="987425"/>
                </a:lnTo>
                <a:lnTo>
                  <a:pt x="2115185" y="987425"/>
                </a:lnTo>
                <a:lnTo>
                  <a:pt x="2100464" y="986776"/>
                </a:lnTo>
                <a:lnTo>
                  <a:pt x="2086107" y="984866"/>
                </a:lnTo>
                <a:lnTo>
                  <a:pt x="2072168" y="981751"/>
                </a:lnTo>
                <a:lnTo>
                  <a:pt x="2058703" y="977485"/>
                </a:lnTo>
                <a:lnTo>
                  <a:pt x="2045766" y="972124"/>
                </a:lnTo>
                <a:lnTo>
                  <a:pt x="2033412" y="965721"/>
                </a:lnTo>
                <a:lnTo>
                  <a:pt x="2021697" y="958332"/>
                </a:lnTo>
                <a:lnTo>
                  <a:pt x="2010674" y="950013"/>
                </a:lnTo>
                <a:lnTo>
                  <a:pt x="2000400" y="940817"/>
                </a:lnTo>
                <a:lnTo>
                  <a:pt x="1990929" y="930800"/>
                </a:lnTo>
                <a:lnTo>
                  <a:pt x="1982315" y="920017"/>
                </a:lnTo>
                <a:lnTo>
                  <a:pt x="1974615" y="908523"/>
                </a:lnTo>
                <a:lnTo>
                  <a:pt x="1967883" y="896373"/>
                </a:lnTo>
                <a:lnTo>
                  <a:pt x="1962173" y="883621"/>
                </a:lnTo>
                <a:lnTo>
                  <a:pt x="1957542" y="870323"/>
                </a:lnTo>
                <a:lnTo>
                  <a:pt x="1954043" y="856534"/>
                </a:lnTo>
                <a:lnTo>
                  <a:pt x="1951732" y="842308"/>
                </a:lnTo>
                <a:lnTo>
                  <a:pt x="1950663" y="827701"/>
                </a:lnTo>
                <a:lnTo>
                  <a:pt x="1950592" y="822833"/>
                </a:lnTo>
                <a:lnTo>
                  <a:pt x="0" y="778763"/>
                </a:lnTo>
                <a:lnTo>
                  <a:pt x="1950592" y="575944"/>
                </a:lnTo>
                <a:lnTo>
                  <a:pt x="1950592" y="164592"/>
                </a:lnTo>
                <a:close/>
              </a:path>
            </a:pathLst>
          </a:custGeom>
          <a:ln w="25400">
            <a:solidFill>
              <a:srgbClr val="F79546"/>
            </a:solidFill>
          </a:ln>
        </p:spPr>
        <p:txBody>
          <a:bodyPr wrap="square" lIns="0" tIns="0" rIns="0" bIns="0" rtlCol="0">
            <a:noAutofit/>
          </a:bodyPr>
          <a:lstStyle/>
          <a:p>
            <a:endParaRPr/>
          </a:p>
        </p:txBody>
      </p:sp>
      <p:sp>
        <p:nvSpPr>
          <p:cNvPr id="21" name="object 39"/>
          <p:cNvSpPr/>
          <p:nvPr/>
        </p:nvSpPr>
        <p:spPr>
          <a:xfrm>
            <a:off x="1864345" y="1858761"/>
            <a:ext cx="2076450" cy="1025525"/>
          </a:xfrm>
          <a:custGeom>
            <a:avLst/>
            <a:gdLst/>
            <a:ahLst/>
            <a:cxnLst/>
            <a:rect l="l" t="t" r="r" b="b"/>
            <a:pathLst>
              <a:path w="2076450" h="1025525">
                <a:moveTo>
                  <a:pt x="0" y="170941"/>
                </a:moveTo>
                <a:lnTo>
                  <a:pt x="0" y="855107"/>
                </a:lnTo>
                <a:lnTo>
                  <a:pt x="5603" y="898127"/>
                </a:lnTo>
                <a:lnTo>
                  <a:pt x="21221" y="937100"/>
                </a:lnTo>
                <a:lnTo>
                  <a:pt x="45473" y="970645"/>
                </a:lnTo>
                <a:lnTo>
                  <a:pt x="76979" y="997380"/>
                </a:lnTo>
                <a:lnTo>
                  <a:pt x="114357" y="1015925"/>
                </a:lnTo>
                <a:lnTo>
                  <a:pt x="156226" y="1024899"/>
                </a:lnTo>
                <a:lnTo>
                  <a:pt x="170942" y="1025525"/>
                </a:lnTo>
                <a:lnTo>
                  <a:pt x="1350407" y="1025524"/>
                </a:lnTo>
                <a:lnTo>
                  <a:pt x="1393427" y="1019921"/>
                </a:lnTo>
                <a:lnTo>
                  <a:pt x="1432400" y="1004303"/>
                </a:lnTo>
                <a:lnTo>
                  <a:pt x="1465945" y="980051"/>
                </a:lnTo>
                <a:lnTo>
                  <a:pt x="1492680" y="948545"/>
                </a:lnTo>
                <a:lnTo>
                  <a:pt x="1511225" y="911167"/>
                </a:lnTo>
                <a:lnTo>
                  <a:pt x="1520199" y="869298"/>
                </a:lnTo>
                <a:lnTo>
                  <a:pt x="1520825" y="854583"/>
                </a:lnTo>
                <a:lnTo>
                  <a:pt x="2076450" y="961898"/>
                </a:lnTo>
                <a:lnTo>
                  <a:pt x="1520825" y="598170"/>
                </a:lnTo>
                <a:lnTo>
                  <a:pt x="1520824" y="170417"/>
                </a:lnTo>
                <a:lnTo>
                  <a:pt x="1515221" y="127397"/>
                </a:lnTo>
                <a:lnTo>
                  <a:pt x="1499603" y="88424"/>
                </a:lnTo>
                <a:lnTo>
                  <a:pt x="1475351" y="54879"/>
                </a:lnTo>
                <a:lnTo>
                  <a:pt x="1443845" y="28144"/>
                </a:lnTo>
                <a:lnTo>
                  <a:pt x="1406467" y="9599"/>
                </a:lnTo>
                <a:lnTo>
                  <a:pt x="1364598" y="625"/>
                </a:lnTo>
                <a:lnTo>
                  <a:pt x="1349883" y="0"/>
                </a:lnTo>
                <a:lnTo>
                  <a:pt x="170417" y="0"/>
                </a:lnTo>
                <a:lnTo>
                  <a:pt x="127397" y="5603"/>
                </a:lnTo>
                <a:lnTo>
                  <a:pt x="88424" y="21221"/>
                </a:lnTo>
                <a:lnTo>
                  <a:pt x="54879" y="45473"/>
                </a:lnTo>
                <a:lnTo>
                  <a:pt x="28144" y="76979"/>
                </a:lnTo>
                <a:lnTo>
                  <a:pt x="9599" y="114357"/>
                </a:lnTo>
                <a:lnTo>
                  <a:pt x="625" y="156226"/>
                </a:lnTo>
                <a:lnTo>
                  <a:pt x="0" y="170941"/>
                </a:lnTo>
                <a:close/>
              </a:path>
            </a:pathLst>
          </a:custGeom>
          <a:solidFill>
            <a:srgbClr val="FFFFFF"/>
          </a:solidFill>
        </p:spPr>
        <p:txBody>
          <a:bodyPr wrap="square" lIns="0" tIns="0" rIns="0" bIns="0" rtlCol="0">
            <a:noAutofit/>
          </a:bodyPr>
          <a:lstStyle/>
          <a:p>
            <a:endParaRPr/>
          </a:p>
        </p:txBody>
      </p:sp>
      <p:sp>
        <p:nvSpPr>
          <p:cNvPr id="22" name="object 40"/>
          <p:cNvSpPr/>
          <p:nvPr/>
        </p:nvSpPr>
        <p:spPr>
          <a:xfrm>
            <a:off x="1864345" y="1858761"/>
            <a:ext cx="2076450" cy="1025525"/>
          </a:xfrm>
          <a:custGeom>
            <a:avLst/>
            <a:gdLst/>
            <a:ahLst/>
            <a:cxnLst/>
            <a:rect l="l" t="t" r="r" b="b"/>
            <a:pathLst>
              <a:path w="2076450" h="1025525">
                <a:moveTo>
                  <a:pt x="0" y="170941"/>
                </a:moveTo>
                <a:lnTo>
                  <a:pt x="5476" y="127882"/>
                </a:lnTo>
                <a:lnTo>
                  <a:pt x="20984" y="88854"/>
                </a:lnTo>
                <a:lnTo>
                  <a:pt x="45143" y="55237"/>
                </a:lnTo>
                <a:lnTo>
                  <a:pt x="76571" y="28413"/>
                </a:lnTo>
                <a:lnTo>
                  <a:pt x="113888" y="9764"/>
                </a:lnTo>
                <a:lnTo>
                  <a:pt x="155712" y="670"/>
                </a:lnTo>
                <a:lnTo>
                  <a:pt x="170942" y="0"/>
                </a:lnTo>
                <a:lnTo>
                  <a:pt x="887094" y="0"/>
                </a:lnTo>
                <a:lnTo>
                  <a:pt x="1267333" y="0"/>
                </a:lnTo>
                <a:lnTo>
                  <a:pt x="1349883" y="0"/>
                </a:lnTo>
                <a:lnTo>
                  <a:pt x="1364598" y="625"/>
                </a:lnTo>
                <a:lnTo>
                  <a:pt x="1392942" y="5476"/>
                </a:lnTo>
                <a:lnTo>
                  <a:pt x="1419494" y="14785"/>
                </a:lnTo>
                <a:lnTo>
                  <a:pt x="1443845" y="28144"/>
                </a:lnTo>
                <a:lnTo>
                  <a:pt x="1465587" y="45143"/>
                </a:lnTo>
                <a:lnTo>
                  <a:pt x="1484309" y="65372"/>
                </a:lnTo>
                <a:lnTo>
                  <a:pt x="1499603" y="88424"/>
                </a:lnTo>
                <a:lnTo>
                  <a:pt x="1511060" y="113888"/>
                </a:lnTo>
                <a:lnTo>
                  <a:pt x="1518270" y="141355"/>
                </a:lnTo>
                <a:lnTo>
                  <a:pt x="1520824" y="170417"/>
                </a:lnTo>
                <a:lnTo>
                  <a:pt x="1520825" y="170941"/>
                </a:lnTo>
                <a:lnTo>
                  <a:pt x="1520825" y="598170"/>
                </a:lnTo>
                <a:lnTo>
                  <a:pt x="2076450" y="961898"/>
                </a:lnTo>
                <a:lnTo>
                  <a:pt x="1520825" y="854583"/>
                </a:lnTo>
                <a:lnTo>
                  <a:pt x="1520199" y="869298"/>
                </a:lnTo>
                <a:lnTo>
                  <a:pt x="1518357" y="883668"/>
                </a:lnTo>
                <a:lnTo>
                  <a:pt x="1515348" y="897642"/>
                </a:lnTo>
                <a:lnTo>
                  <a:pt x="1511225" y="911167"/>
                </a:lnTo>
                <a:lnTo>
                  <a:pt x="1506039" y="924194"/>
                </a:lnTo>
                <a:lnTo>
                  <a:pt x="1499840" y="936670"/>
                </a:lnTo>
                <a:lnTo>
                  <a:pt x="1492680" y="948545"/>
                </a:lnTo>
                <a:lnTo>
                  <a:pt x="1484610" y="959768"/>
                </a:lnTo>
                <a:lnTo>
                  <a:pt x="1475681" y="970287"/>
                </a:lnTo>
                <a:lnTo>
                  <a:pt x="1465945" y="980051"/>
                </a:lnTo>
                <a:lnTo>
                  <a:pt x="1455452" y="989009"/>
                </a:lnTo>
                <a:lnTo>
                  <a:pt x="1444253" y="997111"/>
                </a:lnTo>
                <a:lnTo>
                  <a:pt x="1432400" y="1004303"/>
                </a:lnTo>
                <a:lnTo>
                  <a:pt x="1419944" y="1010537"/>
                </a:lnTo>
                <a:lnTo>
                  <a:pt x="1406936" y="1015760"/>
                </a:lnTo>
                <a:lnTo>
                  <a:pt x="1393427" y="1019921"/>
                </a:lnTo>
                <a:lnTo>
                  <a:pt x="1379469" y="1022970"/>
                </a:lnTo>
                <a:lnTo>
                  <a:pt x="1365112" y="1024854"/>
                </a:lnTo>
                <a:lnTo>
                  <a:pt x="1350407" y="1025524"/>
                </a:lnTo>
                <a:lnTo>
                  <a:pt x="1349883" y="1025525"/>
                </a:lnTo>
                <a:lnTo>
                  <a:pt x="1267333" y="1025525"/>
                </a:lnTo>
                <a:lnTo>
                  <a:pt x="887094" y="1025525"/>
                </a:lnTo>
                <a:lnTo>
                  <a:pt x="170942" y="1025525"/>
                </a:lnTo>
                <a:lnTo>
                  <a:pt x="156226" y="1024899"/>
                </a:lnTo>
                <a:lnTo>
                  <a:pt x="141856" y="1023057"/>
                </a:lnTo>
                <a:lnTo>
                  <a:pt x="127882" y="1020048"/>
                </a:lnTo>
                <a:lnTo>
                  <a:pt x="114357" y="1015925"/>
                </a:lnTo>
                <a:lnTo>
                  <a:pt x="101330" y="1010739"/>
                </a:lnTo>
                <a:lnTo>
                  <a:pt x="88854" y="1004540"/>
                </a:lnTo>
                <a:lnTo>
                  <a:pt x="76979" y="997380"/>
                </a:lnTo>
                <a:lnTo>
                  <a:pt x="65756" y="989310"/>
                </a:lnTo>
                <a:lnTo>
                  <a:pt x="55237" y="980381"/>
                </a:lnTo>
                <a:lnTo>
                  <a:pt x="45473" y="970645"/>
                </a:lnTo>
                <a:lnTo>
                  <a:pt x="36515" y="960152"/>
                </a:lnTo>
                <a:lnTo>
                  <a:pt x="28413" y="948953"/>
                </a:lnTo>
                <a:lnTo>
                  <a:pt x="21221" y="937100"/>
                </a:lnTo>
                <a:lnTo>
                  <a:pt x="14987" y="924644"/>
                </a:lnTo>
                <a:lnTo>
                  <a:pt x="9764" y="911636"/>
                </a:lnTo>
                <a:lnTo>
                  <a:pt x="5603" y="898127"/>
                </a:lnTo>
                <a:lnTo>
                  <a:pt x="2554" y="884169"/>
                </a:lnTo>
                <a:lnTo>
                  <a:pt x="670" y="869812"/>
                </a:lnTo>
                <a:lnTo>
                  <a:pt x="0" y="855107"/>
                </a:lnTo>
                <a:lnTo>
                  <a:pt x="0" y="854583"/>
                </a:lnTo>
                <a:lnTo>
                  <a:pt x="0" y="598170"/>
                </a:lnTo>
                <a:lnTo>
                  <a:pt x="0" y="170941"/>
                </a:lnTo>
                <a:close/>
              </a:path>
            </a:pathLst>
          </a:custGeom>
          <a:ln w="25400">
            <a:solidFill>
              <a:srgbClr val="F79546"/>
            </a:solidFill>
          </a:ln>
        </p:spPr>
        <p:txBody>
          <a:bodyPr wrap="square" lIns="0" tIns="0" rIns="0" bIns="0" rtlCol="0">
            <a:noAutofit/>
          </a:bodyPr>
          <a:lstStyle/>
          <a:p>
            <a:endParaRPr/>
          </a:p>
        </p:txBody>
      </p:sp>
      <p:sp>
        <p:nvSpPr>
          <p:cNvPr id="23" name="object 41"/>
          <p:cNvSpPr/>
          <p:nvPr/>
        </p:nvSpPr>
        <p:spPr>
          <a:xfrm>
            <a:off x="5171552" y="3047735"/>
            <a:ext cx="3045967" cy="1112012"/>
          </a:xfrm>
          <a:custGeom>
            <a:avLst/>
            <a:gdLst/>
            <a:ahLst/>
            <a:cxnLst/>
            <a:rect l="l" t="t" r="r" b="b"/>
            <a:pathLst>
              <a:path w="3045967" h="1112012">
                <a:moveTo>
                  <a:pt x="3045967" y="598297"/>
                </a:moveTo>
                <a:lnTo>
                  <a:pt x="3045967" y="170417"/>
                </a:lnTo>
                <a:lnTo>
                  <a:pt x="3040364" y="127397"/>
                </a:lnTo>
                <a:lnTo>
                  <a:pt x="3024746" y="88424"/>
                </a:lnTo>
                <a:lnTo>
                  <a:pt x="3000494" y="54879"/>
                </a:lnTo>
                <a:lnTo>
                  <a:pt x="2968988" y="28144"/>
                </a:lnTo>
                <a:lnTo>
                  <a:pt x="2931610" y="9599"/>
                </a:lnTo>
                <a:lnTo>
                  <a:pt x="2889741" y="625"/>
                </a:lnTo>
                <a:lnTo>
                  <a:pt x="2875025" y="0"/>
                </a:lnTo>
                <a:lnTo>
                  <a:pt x="1695560" y="0"/>
                </a:lnTo>
                <a:lnTo>
                  <a:pt x="1652540" y="5603"/>
                </a:lnTo>
                <a:lnTo>
                  <a:pt x="1613567" y="21221"/>
                </a:lnTo>
                <a:lnTo>
                  <a:pt x="1580022" y="45473"/>
                </a:lnTo>
                <a:lnTo>
                  <a:pt x="1553287" y="76979"/>
                </a:lnTo>
                <a:lnTo>
                  <a:pt x="1534742" y="114357"/>
                </a:lnTo>
                <a:lnTo>
                  <a:pt x="1525768" y="156226"/>
                </a:lnTo>
                <a:lnTo>
                  <a:pt x="1525142" y="170941"/>
                </a:lnTo>
                <a:lnTo>
                  <a:pt x="1525142" y="598297"/>
                </a:lnTo>
                <a:lnTo>
                  <a:pt x="0" y="1112012"/>
                </a:lnTo>
                <a:lnTo>
                  <a:pt x="1525142" y="854710"/>
                </a:lnTo>
                <a:lnTo>
                  <a:pt x="1525143" y="855130"/>
                </a:lnTo>
                <a:lnTo>
                  <a:pt x="1525804" y="869841"/>
                </a:lnTo>
                <a:lnTo>
                  <a:pt x="1534881" y="911675"/>
                </a:lnTo>
                <a:lnTo>
                  <a:pt x="1553522" y="948990"/>
                </a:lnTo>
                <a:lnTo>
                  <a:pt x="1580346" y="980409"/>
                </a:lnTo>
                <a:lnTo>
                  <a:pt x="1613970" y="1004555"/>
                </a:lnTo>
                <a:lnTo>
                  <a:pt x="1653010" y="1020053"/>
                </a:lnTo>
                <a:lnTo>
                  <a:pt x="1696085" y="1025525"/>
                </a:lnTo>
                <a:lnTo>
                  <a:pt x="2875446" y="1025524"/>
                </a:lnTo>
                <a:lnTo>
                  <a:pt x="2918489" y="1019951"/>
                </a:lnTo>
                <a:lnTo>
                  <a:pt x="2957484" y="1004366"/>
                </a:lnTo>
                <a:lnTo>
                  <a:pt x="2991050" y="980145"/>
                </a:lnTo>
                <a:lnTo>
                  <a:pt x="3017803" y="948664"/>
                </a:lnTo>
                <a:lnTo>
                  <a:pt x="3036361" y="911300"/>
                </a:lnTo>
                <a:lnTo>
                  <a:pt x="3045342" y="869430"/>
                </a:lnTo>
                <a:lnTo>
                  <a:pt x="3045967" y="854710"/>
                </a:lnTo>
                <a:lnTo>
                  <a:pt x="3045967" y="598297"/>
                </a:lnTo>
                <a:close/>
              </a:path>
            </a:pathLst>
          </a:custGeom>
          <a:solidFill>
            <a:srgbClr val="FFFFFF"/>
          </a:solidFill>
        </p:spPr>
        <p:txBody>
          <a:bodyPr wrap="square" lIns="0" tIns="0" rIns="0" bIns="0" rtlCol="0">
            <a:noAutofit/>
          </a:bodyPr>
          <a:lstStyle/>
          <a:p>
            <a:endParaRPr/>
          </a:p>
        </p:txBody>
      </p:sp>
      <p:sp>
        <p:nvSpPr>
          <p:cNvPr id="24" name="object 42"/>
          <p:cNvSpPr/>
          <p:nvPr/>
        </p:nvSpPr>
        <p:spPr>
          <a:xfrm>
            <a:off x="5171552" y="3047735"/>
            <a:ext cx="3045967" cy="1112012"/>
          </a:xfrm>
          <a:custGeom>
            <a:avLst/>
            <a:gdLst/>
            <a:ahLst/>
            <a:cxnLst/>
            <a:rect l="l" t="t" r="r" b="b"/>
            <a:pathLst>
              <a:path w="3045967" h="1112012">
                <a:moveTo>
                  <a:pt x="1525142" y="170941"/>
                </a:moveTo>
                <a:lnTo>
                  <a:pt x="1525768" y="156226"/>
                </a:lnTo>
                <a:lnTo>
                  <a:pt x="1527610" y="141856"/>
                </a:lnTo>
                <a:lnTo>
                  <a:pt x="1530619" y="127882"/>
                </a:lnTo>
                <a:lnTo>
                  <a:pt x="1534742" y="114357"/>
                </a:lnTo>
                <a:lnTo>
                  <a:pt x="1539928" y="101330"/>
                </a:lnTo>
                <a:lnTo>
                  <a:pt x="1546127" y="88854"/>
                </a:lnTo>
                <a:lnTo>
                  <a:pt x="1553287" y="76979"/>
                </a:lnTo>
                <a:lnTo>
                  <a:pt x="1561357" y="65756"/>
                </a:lnTo>
                <a:lnTo>
                  <a:pt x="1570286" y="55237"/>
                </a:lnTo>
                <a:lnTo>
                  <a:pt x="1580022" y="45473"/>
                </a:lnTo>
                <a:lnTo>
                  <a:pt x="1590515" y="36515"/>
                </a:lnTo>
                <a:lnTo>
                  <a:pt x="1601714" y="28413"/>
                </a:lnTo>
                <a:lnTo>
                  <a:pt x="1613567" y="21221"/>
                </a:lnTo>
                <a:lnTo>
                  <a:pt x="1626023" y="14987"/>
                </a:lnTo>
                <a:lnTo>
                  <a:pt x="1639031" y="9764"/>
                </a:lnTo>
                <a:lnTo>
                  <a:pt x="1652540" y="5603"/>
                </a:lnTo>
                <a:lnTo>
                  <a:pt x="1666498" y="2554"/>
                </a:lnTo>
                <a:lnTo>
                  <a:pt x="1680855" y="670"/>
                </a:lnTo>
                <a:lnTo>
                  <a:pt x="1695560" y="0"/>
                </a:lnTo>
                <a:lnTo>
                  <a:pt x="1696085" y="0"/>
                </a:lnTo>
                <a:lnTo>
                  <a:pt x="1778635" y="0"/>
                </a:lnTo>
                <a:lnTo>
                  <a:pt x="2158872" y="0"/>
                </a:lnTo>
                <a:lnTo>
                  <a:pt x="2875025" y="0"/>
                </a:lnTo>
                <a:lnTo>
                  <a:pt x="2889741" y="625"/>
                </a:lnTo>
                <a:lnTo>
                  <a:pt x="2918085" y="5476"/>
                </a:lnTo>
                <a:lnTo>
                  <a:pt x="2944637" y="14785"/>
                </a:lnTo>
                <a:lnTo>
                  <a:pt x="2968988" y="28144"/>
                </a:lnTo>
                <a:lnTo>
                  <a:pt x="2990730" y="45143"/>
                </a:lnTo>
                <a:lnTo>
                  <a:pt x="3009452" y="65372"/>
                </a:lnTo>
                <a:lnTo>
                  <a:pt x="3024746" y="88424"/>
                </a:lnTo>
                <a:lnTo>
                  <a:pt x="3036203" y="113888"/>
                </a:lnTo>
                <a:lnTo>
                  <a:pt x="3043413" y="141355"/>
                </a:lnTo>
                <a:lnTo>
                  <a:pt x="3045967" y="170417"/>
                </a:lnTo>
                <a:lnTo>
                  <a:pt x="3045967" y="170941"/>
                </a:lnTo>
                <a:lnTo>
                  <a:pt x="3045967" y="598297"/>
                </a:lnTo>
                <a:lnTo>
                  <a:pt x="3045967" y="854710"/>
                </a:lnTo>
                <a:lnTo>
                  <a:pt x="3045342" y="869430"/>
                </a:lnTo>
                <a:lnTo>
                  <a:pt x="3043498" y="883802"/>
                </a:lnTo>
                <a:lnTo>
                  <a:pt x="3031171" y="924323"/>
                </a:lnTo>
                <a:lnTo>
                  <a:pt x="3009728" y="959879"/>
                </a:lnTo>
                <a:lnTo>
                  <a:pt x="2980550" y="989093"/>
                </a:lnTo>
                <a:lnTo>
                  <a:pt x="2945021" y="1010589"/>
                </a:lnTo>
                <a:lnTo>
                  <a:pt x="2904522" y="1022989"/>
                </a:lnTo>
                <a:lnTo>
                  <a:pt x="2875025" y="1025525"/>
                </a:lnTo>
                <a:lnTo>
                  <a:pt x="2158872" y="1025525"/>
                </a:lnTo>
                <a:lnTo>
                  <a:pt x="1778635" y="1025525"/>
                </a:lnTo>
                <a:lnTo>
                  <a:pt x="1696085" y="1025525"/>
                </a:lnTo>
                <a:lnTo>
                  <a:pt x="1681363" y="1024900"/>
                </a:lnTo>
                <a:lnTo>
                  <a:pt x="1666988" y="1023059"/>
                </a:lnTo>
                <a:lnTo>
                  <a:pt x="1653010" y="1020053"/>
                </a:lnTo>
                <a:lnTo>
                  <a:pt x="1639480" y="1015933"/>
                </a:lnTo>
                <a:lnTo>
                  <a:pt x="1626449" y="1010750"/>
                </a:lnTo>
                <a:lnTo>
                  <a:pt x="1613970" y="1004555"/>
                </a:lnTo>
                <a:lnTo>
                  <a:pt x="1602092" y="997399"/>
                </a:lnTo>
                <a:lnTo>
                  <a:pt x="1590867" y="989334"/>
                </a:lnTo>
                <a:lnTo>
                  <a:pt x="1580346" y="980409"/>
                </a:lnTo>
                <a:lnTo>
                  <a:pt x="1570581" y="970676"/>
                </a:lnTo>
                <a:lnTo>
                  <a:pt x="1561623" y="960186"/>
                </a:lnTo>
                <a:lnTo>
                  <a:pt x="1553522" y="948990"/>
                </a:lnTo>
                <a:lnTo>
                  <a:pt x="1546331" y="937138"/>
                </a:lnTo>
                <a:lnTo>
                  <a:pt x="1540100" y="924683"/>
                </a:lnTo>
                <a:lnTo>
                  <a:pt x="1534881" y="911675"/>
                </a:lnTo>
                <a:lnTo>
                  <a:pt x="1530724" y="898164"/>
                </a:lnTo>
                <a:lnTo>
                  <a:pt x="1527682" y="884202"/>
                </a:lnTo>
                <a:lnTo>
                  <a:pt x="1525804" y="869841"/>
                </a:lnTo>
                <a:lnTo>
                  <a:pt x="1525143" y="855130"/>
                </a:lnTo>
                <a:lnTo>
                  <a:pt x="1525142" y="854710"/>
                </a:lnTo>
                <a:lnTo>
                  <a:pt x="0" y="1112012"/>
                </a:lnTo>
                <a:lnTo>
                  <a:pt x="1525142" y="598297"/>
                </a:lnTo>
                <a:lnTo>
                  <a:pt x="1525142" y="170941"/>
                </a:lnTo>
                <a:close/>
              </a:path>
            </a:pathLst>
          </a:custGeom>
          <a:ln w="25400">
            <a:solidFill>
              <a:srgbClr val="F79546"/>
            </a:solidFill>
          </a:ln>
        </p:spPr>
        <p:txBody>
          <a:bodyPr wrap="square" lIns="0" tIns="0" rIns="0" bIns="0" rtlCol="0">
            <a:noAutofit/>
          </a:bodyPr>
          <a:lstStyle/>
          <a:p>
            <a:endParaRPr/>
          </a:p>
        </p:txBody>
      </p:sp>
      <p:sp>
        <p:nvSpPr>
          <p:cNvPr id="25" name="object 18"/>
          <p:cNvSpPr txBox="1"/>
          <p:nvPr/>
        </p:nvSpPr>
        <p:spPr>
          <a:xfrm>
            <a:off x="200722" y="776766"/>
            <a:ext cx="7813837" cy="488777"/>
          </a:xfrm>
          <a:prstGeom prst="rect">
            <a:avLst/>
          </a:prstGeom>
        </p:spPr>
        <p:txBody>
          <a:bodyPr wrap="square" lIns="0" tIns="0" rIns="0" bIns="0" rtlCol="0">
            <a:noAutofit/>
          </a:bodyPr>
          <a:lstStyle/>
          <a:p>
            <a:pPr marL="12700" algn="ctr">
              <a:lnSpc>
                <a:spcPts val="2960"/>
              </a:lnSpc>
              <a:spcBef>
                <a:spcPts val="148"/>
              </a:spcBef>
            </a:pPr>
            <a:r>
              <a:rPr lang="en-US" sz="2000" dirty="0" smtClean="0">
                <a:latin typeface="Arial"/>
                <a:cs typeface="Arial"/>
              </a:rPr>
              <a:t>Rappel : Pilotage </a:t>
            </a:r>
            <a:r>
              <a:rPr sz="2000" b="1" spc="0" dirty="0" smtClean="0">
                <a:latin typeface="Arial"/>
                <a:cs typeface="Arial"/>
              </a:rPr>
              <a:t>d’un projet</a:t>
            </a:r>
            <a:r>
              <a:rPr sz="2000" b="1" spc="-57" dirty="0" smtClean="0">
                <a:latin typeface="Arial"/>
                <a:cs typeface="Arial"/>
              </a:rPr>
              <a:t> </a:t>
            </a:r>
            <a:r>
              <a:rPr sz="2000" b="1" spc="0" dirty="0" smtClean="0">
                <a:latin typeface="Arial"/>
                <a:cs typeface="Arial"/>
              </a:rPr>
              <a:t>SI</a:t>
            </a:r>
            <a:r>
              <a:rPr sz="2000" b="1" spc="-9" dirty="0" smtClean="0">
                <a:latin typeface="Arial"/>
                <a:cs typeface="Arial"/>
              </a:rPr>
              <a:t> </a:t>
            </a:r>
            <a:r>
              <a:rPr lang="fr-FR" sz="2000" dirty="0">
                <a:latin typeface="Arial"/>
                <a:cs typeface="Arial"/>
              </a:rPr>
              <a:t>-</a:t>
            </a:r>
            <a:r>
              <a:rPr sz="2000" b="1" spc="-9" dirty="0" smtClean="0">
                <a:latin typeface="Arial"/>
                <a:cs typeface="Arial"/>
              </a:rPr>
              <a:t> </a:t>
            </a:r>
            <a:r>
              <a:rPr sz="2000" b="1" spc="9" dirty="0" smtClean="0">
                <a:latin typeface="Arial"/>
                <a:cs typeface="Arial"/>
              </a:rPr>
              <a:t>l</a:t>
            </a:r>
            <a:r>
              <a:rPr sz="2000" b="1" spc="0" dirty="0" smtClean="0">
                <a:latin typeface="Arial"/>
                <a:cs typeface="Arial"/>
              </a:rPr>
              <a:t>es</a:t>
            </a:r>
            <a:r>
              <a:rPr sz="2000" b="1" spc="-31" dirty="0" smtClean="0">
                <a:latin typeface="Arial"/>
                <a:cs typeface="Arial"/>
              </a:rPr>
              <a:t> </a:t>
            </a:r>
            <a:r>
              <a:rPr sz="2000" b="1" spc="0" dirty="0" err="1" smtClean="0">
                <a:latin typeface="Arial"/>
                <a:cs typeface="Arial"/>
              </a:rPr>
              <a:t>indica</a:t>
            </a:r>
            <a:r>
              <a:rPr sz="2000" b="1" spc="9" dirty="0" err="1" smtClean="0">
                <a:latin typeface="Arial"/>
                <a:cs typeface="Arial"/>
              </a:rPr>
              <a:t>t</a:t>
            </a:r>
            <a:r>
              <a:rPr sz="2000" b="1" spc="0" dirty="0" err="1" smtClean="0">
                <a:latin typeface="Arial"/>
                <a:cs typeface="Arial"/>
              </a:rPr>
              <a:t>eurs</a:t>
            </a:r>
            <a:endParaRPr sz="2000" dirty="0" smtClean="0">
              <a:latin typeface="Arial"/>
              <a:cs typeface="Arial"/>
            </a:endParaRPr>
          </a:p>
        </p:txBody>
      </p:sp>
      <p:sp>
        <p:nvSpPr>
          <p:cNvPr id="26" name="object 17"/>
          <p:cNvSpPr txBox="1"/>
          <p:nvPr/>
        </p:nvSpPr>
        <p:spPr>
          <a:xfrm>
            <a:off x="1993631" y="1966711"/>
            <a:ext cx="1233438" cy="799591"/>
          </a:xfrm>
          <a:prstGeom prst="rect">
            <a:avLst/>
          </a:prstGeom>
        </p:spPr>
        <p:txBody>
          <a:bodyPr wrap="square" lIns="0" tIns="0" rIns="0" bIns="0" rtlCol="0">
            <a:noAutofit/>
          </a:bodyPr>
          <a:lstStyle/>
          <a:p>
            <a:pPr marL="12700" marR="20116">
              <a:lnSpc>
                <a:spcPts val="1175"/>
              </a:lnSpc>
              <a:spcBef>
                <a:spcPts val="58"/>
              </a:spcBef>
            </a:pPr>
            <a:r>
              <a:rPr sz="1575" spc="0" baseline="2600" dirty="0" smtClean="0">
                <a:latin typeface="Calibri"/>
                <a:cs typeface="Calibri"/>
              </a:rPr>
              <a:t>Ces</a:t>
            </a:r>
            <a:r>
              <a:rPr sz="1575" spc="-4" baseline="2600" dirty="0" smtClean="0">
                <a:latin typeface="Calibri"/>
                <a:cs typeface="Calibri"/>
              </a:rPr>
              <a:t> </a:t>
            </a:r>
            <a:r>
              <a:rPr sz="1575" spc="0" baseline="2600" dirty="0" smtClean="0">
                <a:latin typeface="Calibri"/>
                <a:cs typeface="Calibri"/>
              </a:rPr>
              <a:t>i</a:t>
            </a:r>
            <a:r>
              <a:rPr sz="1575" spc="-4" baseline="2600" dirty="0" smtClean="0">
                <a:latin typeface="Calibri"/>
                <a:cs typeface="Calibri"/>
              </a:rPr>
              <a:t>n</a:t>
            </a:r>
            <a:r>
              <a:rPr sz="1575" spc="0" baseline="2600" dirty="0" smtClean="0">
                <a:latin typeface="Calibri"/>
                <a:cs typeface="Calibri"/>
              </a:rPr>
              <a:t>d</a:t>
            </a:r>
            <a:r>
              <a:rPr sz="1575" spc="-4" baseline="2600" dirty="0" smtClean="0">
                <a:latin typeface="Calibri"/>
                <a:cs typeface="Calibri"/>
              </a:rPr>
              <a:t>i</a:t>
            </a:r>
            <a:r>
              <a:rPr sz="1575" spc="0" baseline="2600" dirty="0" smtClean="0">
                <a:latin typeface="Calibri"/>
                <a:cs typeface="Calibri"/>
              </a:rPr>
              <a:t>c</a:t>
            </a:r>
            <a:r>
              <a:rPr sz="1575" spc="-4" baseline="2600" dirty="0" smtClean="0">
                <a:latin typeface="Calibri"/>
                <a:cs typeface="Calibri"/>
              </a:rPr>
              <a:t>at</a:t>
            </a:r>
            <a:r>
              <a:rPr sz="1575" spc="0" baseline="2600" dirty="0" smtClean="0">
                <a:latin typeface="Calibri"/>
                <a:cs typeface="Calibri"/>
              </a:rPr>
              <a:t>eu</a:t>
            </a:r>
            <a:r>
              <a:rPr sz="1575" spc="4" baseline="2600" dirty="0" smtClean="0">
                <a:latin typeface="Calibri"/>
                <a:cs typeface="Calibri"/>
              </a:rPr>
              <a:t>r</a:t>
            </a:r>
            <a:r>
              <a:rPr sz="1575" spc="0" baseline="2600" dirty="0" smtClean="0">
                <a:latin typeface="Calibri"/>
                <a:cs typeface="Calibri"/>
              </a:rPr>
              <a:t>s</a:t>
            </a:r>
            <a:r>
              <a:rPr sz="1575" spc="-24" baseline="2600" dirty="0" smtClean="0">
                <a:latin typeface="Calibri"/>
                <a:cs typeface="Calibri"/>
              </a:rPr>
              <a:t> </a:t>
            </a:r>
            <a:r>
              <a:rPr sz="1575" spc="-4" baseline="2600" dirty="0" smtClean="0">
                <a:latin typeface="Calibri"/>
                <a:cs typeface="Calibri"/>
              </a:rPr>
              <a:t>so</a:t>
            </a:r>
            <a:r>
              <a:rPr sz="1575" spc="0" baseline="2600" dirty="0" smtClean="0">
                <a:latin typeface="Calibri"/>
                <a:cs typeface="Calibri"/>
              </a:rPr>
              <a:t>nt</a:t>
            </a:r>
            <a:endParaRPr sz="1050" dirty="0">
              <a:latin typeface="Calibri"/>
              <a:cs typeface="Calibri"/>
            </a:endParaRPr>
          </a:p>
          <a:p>
            <a:pPr marL="12700" marR="20116">
              <a:lnSpc>
                <a:spcPts val="1260"/>
              </a:lnSpc>
              <a:spcBef>
                <a:spcPts val="4"/>
              </a:spcBef>
            </a:pPr>
            <a:r>
              <a:rPr sz="1575" spc="-4" baseline="2600" dirty="0" smtClean="0">
                <a:latin typeface="Calibri"/>
                <a:cs typeface="Calibri"/>
              </a:rPr>
              <a:t>g</a:t>
            </a:r>
            <a:r>
              <a:rPr sz="1575" spc="0" baseline="2600" dirty="0" smtClean="0">
                <a:latin typeface="Calibri"/>
                <a:cs typeface="Calibri"/>
              </a:rPr>
              <a:t>éné</a:t>
            </a:r>
            <a:r>
              <a:rPr sz="1575" spc="4" baseline="2600" dirty="0" smtClean="0">
                <a:latin typeface="Calibri"/>
                <a:cs typeface="Calibri"/>
              </a:rPr>
              <a:t>r</a:t>
            </a:r>
            <a:r>
              <a:rPr sz="1575" spc="0" baseline="2600" dirty="0" smtClean="0">
                <a:latin typeface="Calibri"/>
                <a:cs typeface="Calibri"/>
              </a:rPr>
              <a:t>a</a:t>
            </a:r>
            <a:r>
              <a:rPr sz="1575" spc="-4" baseline="2600" dirty="0" smtClean="0">
                <a:latin typeface="Calibri"/>
                <a:cs typeface="Calibri"/>
              </a:rPr>
              <a:t>l</a:t>
            </a:r>
            <a:r>
              <a:rPr sz="1575" spc="0" baseline="2600" dirty="0" smtClean="0">
                <a:latin typeface="Calibri"/>
                <a:cs typeface="Calibri"/>
              </a:rPr>
              <a:t>ement</a:t>
            </a:r>
            <a:r>
              <a:rPr sz="1575" spc="-25" baseline="2600" dirty="0" smtClean="0">
                <a:latin typeface="Calibri"/>
                <a:cs typeface="Calibri"/>
              </a:rPr>
              <a:t> </a:t>
            </a:r>
            <a:r>
              <a:rPr sz="1575" spc="-4" baseline="2600" dirty="0" smtClean="0">
                <a:latin typeface="Calibri"/>
                <a:cs typeface="Calibri"/>
              </a:rPr>
              <a:t>s</a:t>
            </a:r>
            <a:r>
              <a:rPr sz="1575" spc="0" baseline="2600" dirty="0" smtClean="0">
                <a:latin typeface="Calibri"/>
                <a:cs typeface="Calibri"/>
              </a:rPr>
              <a:t>u</a:t>
            </a:r>
            <a:r>
              <a:rPr sz="1575" spc="-4" baseline="2600" dirty="0" smtClean="0">
                <a:latin typeface="Calibri"/>
                <a:cs typeface="Calibri"/>
              </a:rPr>
              <a:t>i</a:t>
            </a:r>
            <a:r>
              <a:rPr sz="1575" spc="0" baseline="2600" dirty="0" smtClean="0">
                <a:latin typeface="Calibri"/>
                <a:cs typeface="Calibri"/>
              </a:rPr>
              <a:t>vis</a:t>
            </a:r>
            <a:endParaRPr sz="1050" dirty="0">
              <a:latin typeface="Calibri"/>
              <a:cs typeface="Calibri"/>
            </a:endParaRPr>
          </a:p>
          <a:p>
            <a:pPr marL="12700" marR="20116">
              <a:lnSpc>
                <a:spcPts val="1260"/>
              </a:lnSpc>
            </a:pPr>
            <a:r>
              <a:rPr sz="1575" spc="0" baseline="2600" dirty="0" smtClean="0">
                <a:latin typeface="Calibri"/>
                <a:cs typeface="Calibri"/>
              </a:rPr>
              <a:t>p</a:t>
            </a:r>
            <a:r>
              <a:rPr sz="1575" spc="-4" baseline="2600" dirty="0" smtClean="0">
                <a:latin typeface="Calibri"/>
                <a:cs typeface="Calibri"/>
              </a:rPr>
              <a:t>a</a:t>
            </a:r>
            <a:r>
              <a:rPr sz="1575" spc="0" baseline="2600" dirty="0" smtClean="0">
                <a:latin typeface="Calibri"/>
                <a:cs typeface="Calibri"/>
              </a:rPr>
              <a:t>r</a:t>
            </a:r>
            <a:r>
              <a:rPr sz="1575" spc="-19" baseline="2600" dirty="0" smtClean="0">
                <a:latin typeface="Calibri"/>
                <a:cs typeface="Calibri"/>
              </a:rPr>
              <a:t> </a:t>
            </a:r>
            <a:r>
              <a:rPr sz="1575" spc="0" baseline="2600" dirty="0" smtClean="0">
                <a:latin typeface="Calibri"/>
                <a:cs typeface="Calibri"/>
              </a:rPr>
              <a:t>les</a:t>
            </a:r>
            <a:r>
              <a:rPr sz="1575" spc="-4" baseline="2600" dirty="0" smtClean="0">
                <a:latin typeface="Calibri"/>
                <a:cs typeface="Calibri"/>
              </a:rPr>
              <a:t> </a:t>
            </a:r>
            <a:r>
              <a:rPr sz="1575" spc="0" baseline="2600" dirty="0" smtClean="0">
                <a:latin typeface="Calibri"/>
                <a:cs typeface="Calibri"/>
              </a:rPr>
              <a:t>ES… A</a:t>
            </a:r>
            <a:endParaRPr sz="1050" dirty="0">
              <a:latin typeface="Calibri"/>
              <a:cs typeface="Calibri"/>
            </a:endParaRPr>
          </a:p>
          <a:p>
            <a:pPr marL="12700" marR="20116">
              <a:lnSpc>
                <a:spcPts val="1260"/>
              </a:lnSpc>
            </a:pPr>
            <a:r>
              <a:rPr sz="1575" spc="0" baseline="2600" dirty="0" smtClean="0">
                <a:latin typeface="Calibri"/>
                <a:cs typeface="Calibri"/>
              </a:rPr>
              <a:t>l’ex</a:t>
            </a:r>
            <a:r>
              <a:rPr sz="1575" spc="-4" baseline="2600" dirty="0" smtClean="0">
                <a:latin typeface="Calibri"/>
                <a:cs typeface="Calibri"/>
              </a:rPr>
              <a:t>c</a:t>
            </a:r>
            <a:r>
              <a:rPr sz="1575" spc="0" baseline="2600" dirty="0" smtClean="0">
                <a:latin typeface="Calibri"/>
                <a:cs typeface="Calibri"/>
              </a:rPr>
              <a:t>ep</a:t>
            </a:r>
            <a:r>
              <a:rPr sz="1575" spc="-4" baseline="2600" dirty="0" smtClean="0">
                <a:latin typeface="Calibri"/>
                <a:cs typeface="Calibri"/>
              </a:rPr>
              <a:t>t</a:t>
            </a:r>
            <a:r>
              <a:rPr sz="1575" spc="0" baseline="2600" dirty="0" smtClean="0">
                <a:latin typeface="Calibri"/>
                <a:cs typeface="Calibri"/>
              </a:rPr>
              <a:t>i</a:t>
            </a:r>
            <a:r>
              <a:rPr sz="1575" spc="-4" baseline="2600" dirty="0" smtClean="0">
                <a:latin typeface="Calibri"/>
                <a:cs typeface="Calibri"/>
              </a:rPr>
              <a:t>o</a:t>
            </a:r>
            <a:r>
              <a:rPr sz="1575" spc="0" baseline="2600" dirty="0" smtClean="0">
                <a:latin typeface="Calibri"/>
                <a:cs typeface="Calibri"/>
              </a:rPr>
              <a:t>n</a:t>
            </a:r>
            <a:r>
              <a:rPr sz="1575" spc="-25" baseline="2600" dirty="0" smtClean="0">
                <a:latin typeface="Calibri"/>
                <a:cs typeface="Calibri"/>
              </a:rPr>
              <a:t> </a:t>
            </a:r>
            <a:r>
              <a:rPr sz="1575" spc="0" baseline="2600" dirty="0" smtClean="0">
                <a:latin typeface="Calibri"/>
                <a:cs typeface="Calibri"/>
              </a:rPr>
              <a:t>n</a:t>
            </a:r>
            <a:r>
              <a:rPr sz="1575" spc="-4" baseline="2600" dirty="0" smtClean="0">
                <a:latin typeface="Calibri"/>
                <a:cs typeface="Calibri"/>
              </a:rPr>
              <a:t>ot</a:t>
            </a:r>
            <a:r>
              <a:rPr sz="1575" spc="0" baseline="2600" dirty="0" smtClean="0">
                <a:latin typeface="Calibri"/>
                <a:cs typeface="Calibri"/>
              </a:rPr>
              <a:t>a</a:t>
            </a:r>
            <a:r>
              <a:rPr sz="1575" spc="-4" baseline="2600" dirty="0" smtClean="0">
                <a:latin typeface="Calibri"/>
                <a:cs typeface="Calibri"/>
              </a:rPr>
              <a:t>b</a:t>
            </a:r>
            <a:r>
              <a:rPr sz="1575" spc="0" baseline="2600" dirty="0" smtClean="0">
                <a:latin typeface="Calibri"/>
                <a:cs typeface="Calibri"/>
              </a:rPr>
              <a:t>le</a:t>
            </a:r>
            <a:endParaRPr sz="1050" dirty="0">
              <a:latin typeface="Calibri"/>
              <a:cs typeface="Calibri"/>
            </a:endParaRPr>
          </a:p>
          <a:p>
            <a:pPr marL="12700">
              <a:lnSpc>
                <a:spcPts val="1260"/>
              </a:lnSpc>
            </a:pPr>
            <a:r>
              <a:rPr sz="1575" spc="0" baseline="2600" dirty="0" smtClean="0">
                <a:latin typeface="Calibri"/>
                <a:cs typeface="Calibri"/>
              </a:rPr>
              <a:t>des</a:t>
            </a:r>
            <a:r>
              <a:rPr sz="1575" spc="-4" baseline="2600" dirty="0" smtClean="0">
                <a:latin typeface="Calibri"/>
                <a:cs typeface="Calibri"/>
              </a:rPr>
              <a:t> </a:t>
            </a:r>
            <a:r>
              <a:rPr sz="1575" spc="0" baseline="2600" dirty="0" smtClean="0">
                <a:latin typeface="Calibri"/>
                <a:cs typeface="Calibri"/>
              </a:rPr>
              <a:t>c</a:t>
            </a:r>
            <a:r>
              <a:rPr sz="1575" spc="-4" baseline="2600" dirty="0" smtClean="0">
                <a:latin typeface="Calibri"/>
                <a:cs typeface="Calibri"/>
              </a:rPr>
              <a:t>h</a:t>
            </a:r>
            <a:r>
              <a:rPr sz="1575" spc="0" baseline="2600" dirty="0" smtClean="0">
                <a:latin typeface="Calibri"/>
                <a:cs typeface="Calibri"/>
              </a:rPr>
              <a:t>ar</a:t>
            </a:r>
            <a:r>
              <a:rPr sz="1575" spc="-4" baseline="2600" dirty="0" smtClean="0">
                <a:latin typeface="Calibri"/>
                <a:cs typeface="Calibri"/>
              </a:rPr>
              <a:t>g</a:t>
            </a:r>
            <a:r>
              <a:rPr sz="1575" spc="0" baseline="2600" dirty="0" smtClean="0">
                <a:latin typeface="Calibri"/>
                <a:cs typeface="Calibri"/>
              </a:rPr>
              <a:t>es </a:t>
            </a:r>
            <a:r>
              <a:rPr sz="1575" spc="-4" baseline="2600" dirty="0" smtClean="0">
                <a:latin typeface="Calibri"/>
                <a:cs typeface="Calibri"/>
              </a:rPr>
              <a:t>i</a:t>
            </a:r>
            <a:r>
              <a:rPr sz="1575" spc="0" baseline="2600" dirty="0" smtClean="0">
                <a:latin typeface="Calibri"/>
                <a:cs typeface="Calibri"/>
              </a:rPr>
              <a:t>n</a:t>
            </a:r>
            <a:r>
              <a:rPr sz="1575" spc="-9" baseline="2600" dirty="0" smtClean="0">
                <a:latin typeface="Calibri"/>
                <a:cs typeface="Calibri"/>
              </a:rPr>
              <a:t>t</a:t>
            </a:r>
            <a:r>
              <a:rPr sz="1575" spc="0" baseline="2600" dirty="0" smtClean="0">
                <a:latin typeface="Calibri"/>
                <a:cs typeface="Calibri"/>
              </a:rPr>
              <a:t>e</a:t>
            </a:r>
            <a:r>
              <a:rPr sz="1575" spc="4" baseline="2600" dirty="0" smtClean="0">
                <a:latin typeface="Calibri"/>
                <a:cs typeface="Calibri"/>
              </a:rPr>
              <a:t>r</a:t>
            </a:r>
            <a:r>
              <a:rPr sz="1575" spc="0" baseline="2600" dirty="0" smtClean="0">
                <a:latin typeface="Calibri"/>
                <a:cs typeface="Calibri"/>
              </a:rPr>
              <a:t>nes</a:t>
            </a:r>
            <a:r>
              <a:rPr sz="1575" spc="-24" baseline="2600" dirty="0" smtClean="0">
                <a:latin typeface="Calibri"/>
                <a:cs typeface="Calibri"/>
              </a:rPr>
              <a:t> </a:t>
            </a:r>
            <a:r>
              <a:rPr sz="1575" spc="0" baseline="2600" dirty="0" smtClean="0">
                <a:latin typeface="Calibri"/>
                <a:cs typeface="Calibri"/>
              </a:rPr>
              <a:t>!</a:t>
            </a:r>
            <a:endParaRPr sz="1050" dirty="0">
              <a:latin typeface="Calibri"/>
              <a:cs typeface="Calibri"/>
            </a:endParaRPr>
          </a:p>
        </p:txBody>
      </p:sp>
      <p:sp>
        <p:nvSpPr>
          <p:cNvPr id="27" name="object 15"/>
          <p:cNvSpPr txBox="1"/>
          <p:nvPr/>
        </p:nvSpPr>
        <p:spPr>
          <a:xfrm>
            <a:off x="5073635" y="2324342"/>
            <a:ext cx="1874228" cy="874268"/>
          </a:xfrm>
          <a:prstGeom prst="rect">
            <a:avLst/>
          </a:prstGeom>
        </p:spPr>
        <p:txBody>
          <a:bodyPr wrap="square" lIns="0" tIns="0" rIns="0" bIns="0" rtlCol="0">
            <a:noAutofit/>
          </a:bodyPr>
          <a:lstStyle/>
          <a:p>
            <a:pPr marL="12700">
              <a:lnSpc>
                <a:spcPts val="2030"/>
              </a:lnSpc>
              <a:spcBef>
                <a:spcPts val="101"/>
              </a:spcBef>
            </a:pPr>
            <a:r>
              <a:rPr sz="2850" spc="0" baseline="2874" dirty="0" smtClean="0">
                <a:latin typeface="Calibri"/>
                <a:cs typeface="Calibri"/>
              </a:rPr>
              <a:t>•</a:t>
            </a:r>
            <a:r>
              <a:rPr sz="2850" spc="-29" baseline="2874" dirty="0" smtClean="0">
                <a:latin typeface="Calibri"/>
                <a:cs typeface="Calibri"/>
              </a:rPr>
              <a:t> </a:t>
            </a:r>
            <a:r>
              <a:rPr sz="2850" b="1" spc="0" baseline="2874" dirty="0" smtClean="0">
                <a:latin typeface="Calibri"/>
                <a:cs typeface="Calibri"/>
              </a:rPr>
              <a:t>Co</a:t>
            </a:r>
            <a:r>
              <a:rPr sz="2850" b="1" spc="4" baseline="2874" dirty="0" smtClean="0">
                <a:latin typeface="Calibri"/>
                <a:cs typeface="Calibri"/>
              </a:rPr>
              <a:t>û</a:t>
            </a:r>
            <a:r>
              <a:rPr sz="2850" b="1" spc="0" baseline="2874" dirty="0" smtClean="0">
                <a:latin typeface="Calibri"/>
                <a:cs typeface="Calibri"/>
              </a:rPr>
              <a:t>ts</a:t>
            </a:r>
            <a:r>
              <a:rPr sz="2850" b="1" spc="-30" baseline="2874" dirty="0" smtClean="0">
                <a:latin typeface="Calibri"/>
                <a:cs typeface="Calibri"/>
              </a:rPr>
              <a:t> </a:t>
            </a:r>
            <a:r>
              <a:rPr sz="2850" b="1" spc="0" baseline="2874" dirty="0" smtClean="0">
                <a:latin typeface="Calibri"/>
                <a:cs typeface="Calibri"/>
              </a:rPr>
              <a:t>et</a:t>
            </a:r>
            <a:r>
              <a:rPr sz="2850" b="1" spc="-16" baseline="2874" dirty="0" smtClean="0">
                <a:latin typeface="Calibri"/>
                <a:cs typeface="Calibri"/>
              </a:rPr>
              <a:t> </a:t>
            </a:r>
            <a:r>
              <a:rPr sz="2850" b="1" spc="0" baseline="2874" dirty="0" smtClean="0">
                <a:latin typeface="Calibri"/>
                <a:cs typeface="Calibri"/>
              </a:rPr>
              <a:t>c</a:t>
            </a:r>
            <a:r>
              <a:rPr sz="2850" b="1" spc="4" baseline="2874" dirty="0" smtClean="0">
                <a:latin typeface="Calibri"/>
                <a:cs typeface="Calibri"/>
              </a:rPr>
              <a:t>h</a:t>
            </a:r>
            <a:r>
              <a:rPr sz="2850" b="1" spc="0" baseline="2874" dirty="0" smtClean="0">
                <a:latin typeface="Calibri"/>
                <a:cs typeface="Calibri"/>
              </a:rPr>
              <a:t>a</a:t>
            </a:r>
            <a:r>
              <a:rPr sz="2850" b="1" spc="-25" baseline="2874" dirty="0" smtClean="0">
                <a:latin typeface="Calibri"/>
                <a:cs typeface="Calibri"/>
              </a:rPr>
              <a:t>rg</a:t>
            </a:r>
            <a:r>
              <a:rPr sz="2850" b="1" spc="4" baseline="2874" dirty="0" smtClean="0">
                <a:latin typeface="Calibri"/>
                <a:cs typeface="Calibri"/>
              </a:rPr>
              <a:t>e</a:t>
            </a:r>
            <a:r>
              <a:rPr sz="2850" b="1" spc="0" baseline="2874" dirty="0" smtClean="0">
                <a:latin typeface="Calibri"/>
                <a:cs typeface="Calibri"/>
              </a:rPr>
              <a:t>s</a:t>
            </a:r>
            <a:endParaRPr sz="1900">
              <a:latin typeface="Calibri"/>
              <a:cs typeface="Calibri"/>
            </a:endParaRPr>
          </a:p>
          <a:p>
            <a:pPr marL="12700" marR="36118">
              <a:lnSpc>
                <a:spcPct val="101725"/>
              </a:lnSpc>
            </a:pPr>
            <a:r>
              <a:rPr sz="1900" spc="0" dirty="0" smtClean="0">
                <a:latin typeface="Calibri"/>
                <a:cs typeface="Calibri"/>
              </a:rPr>
              <a:t>•</a:t>
            </a:r>
            <a:r>
              <a:rPr sz="1900" spc="-29" dirty="0" smtClean="0">
                <a:latin typeface="Calibri"/>
                <a:cs typeface="Calibri"/>
              </a:rPr>
              <a:t> </a:t>
            </a:r>
            <a:r>
              <a:rPr sz="1900" b="1" spc="0" dirty="0" smtClean="0">
                <a:latin typeface="Calibri"/>
                <a:cs typeface="Calibri"/>
              </a:rPr>
              <a:t>D</a:t>
            </a:r>
            <a:r>
              <a:rPr sz="1900" b="1" spc="9" dirty="0" smtClean="0">
                <a:latin typeface="Calibri"/>
                <a:cs typeface="Calibri"/>
              </a:rPr>
              <a:t>é</a:t>
            </a:r>
            <a:r>
              <a:rPr sz="1900" b="1" spc="0" dirty="0" smtClean="0">
                <a:latin typeface="Calibri"/>
                <a:cs typeface="Calibri"/>
              </a:rPr>
              <a:t>lais</a:t>
            </a:r>
            <a:endParaRPr sz="1900">
              <a:latin typeface="Calibri"/>
              <a:cs typeface="Calibri"/>
            </a:endParaRPr>
          </a:p>
          <a:p>
            <a:pPr marL="12700" marR="36118">
              <a:lnSpc>
                <a:spcPct val="101725"/>
              </a:lnSpc>
              <a:spcBef>
                <a:spcPts val="65"/>
              </a:spcBef>
            </a:pPr>
            <a:r>
              <a:rPr sz="1900" spc="0" dirty="0" smtClean="0">
                <a:latin typeface="Calibri"/>
                <a:cs typeface="Calibri"/>
              </a:rPr>
              <a:t>•</a:t>
            </a:r>
            <a:r>
              <a:rPr sz="1900" spc="-29" dirty="0" smtClean="0">
                <a:latin typeface="Calibri"/>
                <a:cs typeface="Calibri"/>
              </a:rPr>
              <a:t> </a:t>
            </a:r>
            <a:r>
              <a:rPr sz="1900" b="1" spc="0" dirty="0" smtClean="0">
                <a:latin typeface="Calibri"/>
                <a:cs typeface="Calibri"/>
              </a:rPr>
              <a:t>Ni</a:t>
            </a:r>
            <a:r>
              <a:rPr sz="1900" b="1" spc="-9" dirty="0" smtClean="0">
                <a:latin typeface="Calibri"/>
                <a:cs typeface="Calibri"/>
              </a:rPr>
              <a:t>v</a:t>
            </a:r>
            <a:r>
              <a:rPr sz="1900" b="1" spc="4" dirty="0" smtClean="0">
                <a:latin typeface="Calibri"/>
                <a:cs typeface="Calibri"/>
              </a:rPr>
              <a:t>e</a:t>
            </a:r>
            <a:r>
              <a:rPr sz="1900" b="1" spc="0" dirty="0" smtClean="0">
                <a:latin typeface="Calibri"/>
                <a:cs typeface="Calibri"/>
              </a:rPr>
              <a:t>au</a:t>
            </a:r>
            <a:r>
              <a:rPr sz="1900" b="1" spc="-60" dirty="0" smtClean="0">
                <a:latin typeface="Calibri"/>
                <a:cs typeface="Calibri"/>
              </a:rPr>
              <a:t> </a:t>
            </a:r>
            <a:r>
              <a:rPr sz="1900" b="1" spc="0" dirty="0" smtClean="0">
                <a:latin typeface="Calibri"/>
                <a:cs typeface="Calibri"/>
              </a:rPr>
              <a:t>de</a:t>
            </a:r>
            <a:endParaRPr sz="1900">
              <a:latin typeface="Calibri"/>
              <a:cs typeface="Calibri"/>
            </a:endParaRPr>
          </a:p>
        </p:txBody>
      </p:sp>
      <p:sp>
        <p:nvSpPr>
          <p:cNvPr id="28" name="object 14"/>
          <p:cNvSpPr txBox="1"/>
          <p:nvPr/>
        </p:nvSpPr>
        <p:spPr>
          <a:xfrm>
            <a:off x="3940414" y="2499857"/>
            <a:ext cx="861294" cy="780033"/>
          </a:xfrm>
          <a:prstGeom prst="rect">
            <a:avLst/>
          </a:prstGeom>
        </p:spPr>
        <p:txBody>
          <a:bodyPr wrap="square" lIns="0" tIns="0" rIns="0" bIns="0" rtlCol="0">
            <a:noAutofit/>
          </a:bodyPr>
          <a:lstStyle/>
          <a:p>
            <a:pPr algn="ctr">
              <a:lnSpc>
                <a:spcPts val="1530"/>
              </a:lnSpc>
              <a:spcBef>
                <a:spcPts val="76"/>
              </a:spcBef>
            </a:pPr>
            <a:r>
              <a:rPr sz="2100" b="1" spc="0" baseline="1950" dirty="0" smtClean="0">
                <a:solidFill>
                  <a:srgbClr val="FFFFFF"/>
                </a:solidFill>
                <a:latin typeface="Calibri"/>
                <a:cs typeface="Calibri"/>
              </a:rPr>
              <a:t>Indi</a:t>
            </a:r>
            <a:r>
              <a:rPr sz="2100" b="1" spc="-4" baseline="1950" dirty="0" smtClean="0">
                <a:solidFill>
                  <a:srgbClr val="FFFFFF"/>
                </a:solidFill>
                <a:latin typeface="Calibri"/>
                <a:cs typeface="Calibri"/>
              </a:rPr>
              <a:t>c</a:t>
            </a:r>
            <a:r>
              <a:rPr sz="2100" b="1" spc="-9" baseline="1950" dirty="0" smtClean="0">
                <a:solidFill>
                  <a:srgbClr val="FFFFFF"/>
                </a:solidFill>
                <a:latin typeface="Calibri"/>
                <a:cs typeface="Calibri"/>
              </a:rPr>
              <a:t>a</a:t>
            </a:r>
            <a:r>
              <a:rPr sz="2100" b="1" spc="-4" baseline="1950" dirty="0" smtClean="0">
                <a:solidFill>
                  <a:srgbClr val="FFFFFF"/>
                </a:solidFill>
                <a:latin typeface="Calibri"/>
                <a:cs typeface="Calibri"/>
              </a:rPr>
              <a:t>t</a:t>
            </a:r>
            <a:r>
              <a:rPr sz="2100" b="1" spc="0" baseline="1950" dirty="0" smtClean="0">
                <a:solidFill>
                  <a:srgbClr val="FFFFFF"/>
                </a:solidFill>
                <a:latin typeface="Calibri"/>
                <a:cs typeface="Calibri"/>
              </a:rPr>
              <a:t>eu</a:t>
            </a:r>
            <a:r>
              <a:rPr sz="2100" b="1" spc="-14" baseline="1950" dirty="0" smtClean="0">
                <a:solidFill>
                  <a:srgbClr val="FFFFFF"/>
                </a:solidFill>
                <a:latin typeface="Calibri"/>
                <a:cs typeface="Calibri"/>
              </a:rPr>
              <a:t>r</a:t>
            </a:r>
            <a:r>
              <a:rPr sz="2100" b="1" spc="0" baseline="1950" dirty="0" smtClean="0">
                <a:solidFill>
                  <a:srgbClr val="FFFFFF"/>
                </a:solidFill>
                <a:latin typeface="Calibri"/>
                <a:cs typeface="Calibri"/>
              </a:rPr>
              <a:t>s</a:t>
            </a:r>
            <a:endParaRPr sz="1400">
              <a:latin typeface="Calibri"/>
              <a:cs typeface="Calibri"/>
            </a:endParaRPr>
          </a:p>
          <a:p>
            <a:pPr marL="116166" marR="129643" algn="ctr">
              <a:lnSpc>
                <a:spcPts val="1510"/>
              </a:lnSpc>
            </a:pPr>
            <a:r>
              <a:rPr sz="2100" b="1" spc="0" baseline="1950" dirty="0" smtClean="0">
                <a:solidFill>
                  <a:srgbClr val="FFFFFF"/>
                </a:solidFill>
                <a:latin typeface="Calibri"/>
                <a:cs typeface="Calibri"/>
              </a:rPr>
              <a:t>de</a:t>
            </a:r>
            <a:r>
              <a:rPr sz="2100" b="1" spc="-14" baseline="1950" dirty="0" smtClean="0">
                <a:solidFill>
                  <a:srgbClr val="FFFFFF"/>
                </a:solidFill>
                <a:latin typeface="Calibri"/>
                <a:cs typeface="Calibri"/>
              </a:rPr>
              <a:t> </a:t>
            </a:r>
            <a:r>
              <a:rPr sz="2100" b="1" spc="0" baseline="1950" dirty="0" smtClean="0">
                <a:solidFill>
                  <a:srgbClr val="FFFFFF"/>
                </a:solidFill>
                <a:latin typeface="Calibri"/>
                <a:cs typeface="Calibri"/>
              </a:rPr>
              <a:t>s</a:t>
            </a:r>
            <a:r>
              <a:rPr sz="2100" b="1" spc="4" baseline="1950" dirty="0" smtClean="0">
                <a:solidFill>
                  <a:srgbClr val="FFFFFF"/>
                </a:solidFill>
                <a:latin typeface="Calibri"/>
                <a:cs typeface="Calibri"/>
              </a:rPr>
              <a:t>u</a:t>
            </a:r>
            <a:r>
              <a:rPr sz="2100" b="1" spc="0" baseline="1950" dirty="0" smtClean="0">
                <a:solidFill>
                  <a:srgbClr val="FFFFFF"/>
                </a:solidFill>
                <a:latin typeface="Calibri"/>
                <a:cs typeface="Calibri"/>
              </a:rPr>
              <a:t>ivi</a:t>
            </a:r>
            <a:endParaRPr sz="1400">
              <a:latin typeface="Calibri"/>
              <a:cs typeface="Calibri"/>
            </a:endParaRPr>
          </a:p>
          <a:p>
            <a:pPr marL="47564" marR="60679" algn="ctr">
              <a:lnSpc>
                <a:spcPts val="1515"/>
              </a:lnSpc>
              <a:spcBef>
                <a:spcPts val="0"/>
              </a:spcBef>
            </a:pPr>
            <a:r>
              <a:rPr sz="2100" b="1" spc="0" baseline="1950" dirty="0" smtClean="0">
                <a:solidFill>
                  <a:srgbClr val="FFFFFF"/>
                </a:solidFill>
                <a:latin typeface="Calibri"/>
                <a:cs typeface="Calibri"/>
              </a:rPr>
              <a:t>d</a:t>
            </a:r>
            <a:r>
              <a:rPr sz="2100" b="1" spc="-84" baseline="1950" dirty="0" smtClean="0">
                <a:solidFill>
                  <a:srgbClr val="FFFFFF"/>
                </a:solidFill>
                <a:latin typeface="Calibri"/>
                <a:cs typeface="Calibri"/>
              </a:rPr>
              <a:t>’</a:t>
            </a:r>
            <a:r>
              <a:rPr sz="2100" b="1" spc="-19" baseline="1950" dirty="0" smtClean="0">
                <a:solidFill>
                  <a:srgbClr val="FFFFFF"/>
                </a:solidFill>
                <a:latin typeface="Calibri"/>
                <a:cs typeface="Calibri"/>
              </a:rPr>
              <a:t>a</a:t>
            </a:r>
            <a:r>
              <a:rPr sz="2100" b="1" spc="-29" baseline="1950" dirty="0" smtClean="0">
                <a:solidFill>
                  <a:srgbClr val="FFFFFF"/>
                </a:solidFill>
                <a:latin typeface="Calibri"/>
                <a:cs typeface="Calibri"/>
              </a:rPr>
              <a:t>v</a:t>
            </a:r>
            <a:r>
              <a:rPr sz="2100" b="1" spc="0" baseline="1950" dirty="0" smtClean="0">
                <a:solidFill>
                  <a:srgbClr val="FFFFFF"/>
                </a:solidFill>
                <a:latin typeface="Calibri"/>
                <a:cs typeface="Calibri"/>
              </a:rPr>
              <a:t>anc</a:t>
            </a:r>
            <a:r>
              <a:rPr sz="2100" b="1" spc="4" baseline="1950" dirty="0" smtClean="0">
                <a:solidFill>
                  <a:srgbClr val="FFFFFF"/>
                </a:solidFill>
                <a:latin typeface="Calibri"/>
                <a:cs typeface="Calibri"/>
              </a:rPr>
              <a:t>e</a:t>
            </a:r>
            <a:r>
              <a:rPr sz="2100" b="1" spc="0" baseline="1950" dirty="0" smtClean="0">
                <a:solidFill>
                  <a:srgbClr val="FFFFFF"/>
                </a:solidFill>
                <a:latin typeface="Calibri"/>
                <a:cs typeface="Calibri"/>
              </a:rPr>
              <a:t>-</a:t>
            </a:r>
            <a:endParaRPr sz="1400">
              <a:latin typeface="Calibri"/>
              <a:cs typeface="Calibri"/>
            </a:endParaRPr>
          </a:p>
          <a:p>
            <a:pPr marL="203034" marR="215141" algn="ctr">
              <a:lnSpc>
                <a:spcPts val="1510"/>
              </a:lnSpc>
            </a:pPr>
            <a:r>
              <a:rPr sz="2100" b="1" spc="0" baseline="1950" dirty="0" smtClean="0">
                <a:solidFill>
                  <a:srgbClr val="FFFFFF"/>
                </a:solidFill>
                <a:latin typeface="Calibri"/>
                <a:cs typeface="Calibri"/>
              </a:rPr>
              <a:t>me</a:t>
            </a:r>
            <a:r>
              <a:rPr sz="2100" b="1" spc="-9" baseline="1950" dirty="0" smtClean="0">
                <a:solidFill>
                  <a:srgbClr val="FFFFFF"/>
                </a:solidFill>
                <a:latin typeface="Calibri"/>
                <a:cs typeface="Calibri"/>
              </a:rPr>
              <a:t>n</a:t>
            </a:r>
            <a:r>
              <a:rPr sz="2100" b="1" spc="0" baseline="1950" dirty="0" smtClean="0">
                <a:solidFill>
                  <a:srgbClr val="FFFFFF"/>
                </a:solidFill>
                <a:latin typeface="Calibri"/>
                <a:cs typeface="Calibri"/>
              </a:rPr>
              <a:t>t</a:t>
            </a:r>
            <a:endParaRPr sz="1400">
              <a:latin typeface="Calibri"/>
              <a:cs typeface="Calibri"/>
            </a:endParaRPr>
          </a:p>
        </p:txBody>
      </p:sp>
      <p:sp>
        <p:nvSpPr>
          <p:cNvPr id="29" name="object 12"/>
          <p:cNvSpPr txBox="1"/>
          <p:nvPr/>
        </p:nvSpPr>
        <p:spPr>
          <a:xfrm>
            <a:off x="6826870" y="3156065"/>
            <a:ext cx="1187689" cy="799592"/>
          </a:xfrm>
          <a:prstGeom prst="rect">
            <a:avLst/>
          </a:prstGeom>
        </p:spPr>
        <p:txBody>
          <a:bodyPr wrap="square" lIns="0" tIns="0" rIns="0" bIns="0" rtlCol="0">
            <a:noAutofit/>
          </a:bodyPr>
          <a:lstStyle/>
          <a:p>
            <a:pPr marL="12700" marR="20116">
              <a:lnSpc>
                <a:spcPts val="1175"/>
              </a:lnSpc>
              <a:spcBef>
                <a:spcPts val="58"/>
              </a:spcBef>
            </a:pPr>
            <a:r>
              <a:rPr sz="1575" spc="0" baseline="2600" dirty="0" smtClean="0">
                <a:latin typeface="Calibri"/>
                <a:cs typeface="Calibri"/>
              </a:rPr>
              <a:t>Les</a:t>
            </a:r>
            <a:r>
              <a:rPr sz="1575" spc="-9" baseline="2600" dirty="0" smtClean="0">
                <a:latin typeface="Calibri"/>
                <a:cs typeface="Calibri"/>
              </a:rPr>
              <a:t> </a:t>
            </a:r>
            <a:r>
              <a:rPr sz="1575" spc="0" baseline="2600" dirty="0" smtClean="0">
                <a:latin typeface="Calibri"/>
                <a:cs typeface="Calibri"/>
              </a:rPr>
              <a:t>i</a:t>
            </a:r>
            <a:r>
              <a:rPr sz="1575" spc="-4" baseline="2600" dirty="0" smtClean="0">
                <a:latin typeface="Calibri"/>
                <a:cs typeface="Calibri"/>
              </a:rPr>
              <a:t>n</a:t>
            </a:r>
            <a:r>
              <a:rPr sz="1575" spc="0" baseline="2600" dirty="0" smtClean="0">
                <a:latin typeface="Calibri"/>
                <a:cs typeface="Calibri"/>
              </a:rPr>
              <a:t>d</a:t>
            </a:r>
            <a:r>
              <a:rPr sz="1575" spc="-4" baseline="2600" dirty="0" smtClean="0">
                <a:latin typeface="Calibri"/>
                <a:cs typeface="Calibri"/>
              </a:rPr>
              <a:t>i</a:t>
            </a:r>
            <a:r>
              <a:rPr sz="1575" spc="0" baseline="2600" dirty="0" smtClean="0">
                <a:latin typeface="Calibri"/>
                <a:cs typeface="Calibri"/>
              </a:rPr>
              <a:t>c</a:t>
            </a:r>
            <a:r>
              <a:rPr sz="1575" spc="-4" baseline="2600" dirty="0" smtClean="0">
                <a:latin typeface="Calibri"/>
                <a:cs typeface="Calibri"/>
              </a:rPr>
              <a:t>at</a:t>
            </a:r>
            <a:r>
              <a:rPr sz="1575" spc="0" baseline="2600" dirty="0" smtClean="0">
                <a:latin typeface="Calibri"/>
                <a:cs typeface="Calibri"/>
              </a:rPr>
              <a:t>eu</a:t>
            </a:r>
            <a:r>
              <a:rPr sz="1575" spc="4" baseline="2600" dirty="0" smtClean="0">
                <a:latin typeface="Calibri"/>
                <a:cs typeface="Calibri"/>
              </a:rPr>
              <a:t>r</a:t>
            </a:r>
            <a:r>
              <a:rPr sz="1575" spc="0" baseline="2600" dirty="0" smtClean="0">
                <a:latin typeface="Calibri"/>
                <a:cs typeface="Calibri"/>
              </a:rPr>
              <a:t>s</a:t>
            </a:r>
            <a:endParaRPr sz="1050">
              <a:latin typeface="Calibri"/>
              <a:cs typeface="Calibri"/>
            </a:endParaRPr>
          </a:p>
          <a:p>
            <a:pPr marL="12700" marR="20116">
              <a:lnSpc>
                <a:spcPts val="1260"/>
              </a:lnSpc>
              <a:spcBef>
                <a:spcPts val="4"/>
              </a:spcBef>
            </a:pPr>
            <a:r>
              <a:rPr sz="1575" spc="0" baseline="2600" dirty="0" smtClean="0">
                <a:latin typeface="Calibri"/>
                <a:cs typeface="Calibri"/>
              </a:rPr>
              <a:t>d’</a:t>
            </a:r>
            <a:r>
              <a:rPr sz="1575" spc="-4" baseline="2600" dirty="0" smtClean="0">
                <a:latin typeface="Calibri"/>
                <a:cs typeface="Calibri"/>
              </a:rPr>
              <a:t>us</a:t>
            </a:r>
            <a:r>
              <a:rPr sz="1575" spc="0" baseline="2600" dirty="0" smtClean="0">
                <a:latin typeface="Calibri"/>
                <a:cs typeface="Calibri"/>
              </a:rPr>
              <a:t>a</a:t>
            </a:r>
            <a:r>
              <a:rPr sz="1575" spc="-4" baseline="2600" dirty="0" smtClean="0">
                <a:latin typeface="Calibri"/>
                <a:cs typeface="Calibri"/>
              </a:rPr>
              <a:t>g</a:t>
            </a:r>
            <a:r>
              <a:rPr sz="1575" spc="0" baseline="2600" dirty="0" smtClean="0">
                <a:latin typeface="Calibri"/>
                <a:cs typeface="Calibri"/>
              </a:rPr>
              <a:t>e</a:t>
            </a:r>
            <a:r>
              <a:rPr sz="1575" spc="4" baseline="2600" dirty="0" smtClean="0">
                <a:latin typeface="Calibri"/>
                <a:cs typeface="Calibri"/>
              </a:rPr>
              <a:t> </a:t>
            </a:r>
            <a:r>
              <a:rPr sz="1575" spc="-4" baseline="2600" dirty="0" smtClean="0">
                <a:latin typeface="Calibri"/>
                <a:cs typeface="Calibri"/>
              </a:rPr>
              <a:t>so</a:t>
            </a:r>
            <a:r>
              <a:rPr sz="1575" spc="0" baseline="2600" dirty="0" smtClean="0">
                <a:latin typeface="Calibri"/>
                <a:cs typeface="Calibri"/>
              </a:rPr>
              <a:t>nt</a:t>
            </a:r>
            <a:endParaRPr sz="1050">
              <a:latin typeface="Calibri"/>
              <a:cs typeface="Calibri"/>
            </a:endParaRPr>
          </a:p>
          <a:p>
            <a:pPr marL="12700" marR="20116">
              <a:lnSpc>
                <a:spcPts val="1260"/>
              </a:lnSpc>
            </a:pPr>
            <a:r>
              <a:rPr sz="1575" spc="-4" baseline="2600" dirty="0" smtClean="0">
                <a:latin typeface="Calibri"/>
                <a:cs typeface="Calibri"/>
              </a:rPr>
              <a:t>o</a:t>
            </a:r>
            <a:r>
              <a:rPr sz="1575" spc="0" baseline="2600" dirty="0" smtClean="0">
                <a:latin typeface="Calibri"/>
                <a:cs typeface="Calibri"/>
              </a:rPr>
              <a:t>b</a:t>
            </a:r>
            <a:r>
              <a:rPr sz="1575" spc="-4" baseline="2600" dirty="0" smtClean="0">
                <a:latin typeface="Calibri"/>
                <a:cs typeface="Calibri"/>
              </a:rPr>
              <a:t>l</a:t>
            </a:r>
            <a:r>
              <a:rPr sz="1575" spc="0" baseline="2600" dirty="0" smtClean="0">
                <a:latin typeface="Calibri"/>
                <a:cs typeface="Calibri"/>
              </a:rPr>
              <a:t>i</a:t>
            </a:r>
            <a:r>
              <a:rPr sz="1575" spc="-9" baseline="2600" dirty="0" smtClean="0">
                <a:latin typeface="Calibri"/>
                <a:cs typeface="Calibri"/>
              </a:rPr>
              <a:t>g</a:t>
            </a:r>
            <a:r>
              <a:rPr sz="1575" spc="0" baseline="2600" dirty="0" smtClean="0">
                <a:latin typeface="Calibri"/>
                <a:cs typeface="Calibri"/>
              </a:rPr>
              <a:t>a</a:t>
            </a:r>
            <a:r>
              <a:rPr sz="1575" spc="-4" baseline="2600" dirty="0" smtClean="0">
                <a:latin typeface="Calibri"/>
                <a:cs typeface="Calibri"/>
              </a:rPr>
              <a:t>to</a:t>
            </a:r>
            <a:r>
              <a:rPr sz="1575" spc="0" baseline="2600" dirty="0" smtClean="0">
                <a:latin typeface="Calibri"/>
                <a:cs typeface="Calibri"/>
              </a:rPr>
              <a:t>ires</a:t>
            </a:r>
            <a:r>
              <a:rPr sz="1575" spc="-25" baseline="2600" dirty="0" smtClean="0">
                <a:latin typeface="Calibri"/>
                <a:cs typeface="Calibri"/>
              </a:rPr>
              <a:t> </a:t>
            </a:r>
            <a:r>
              <a:rPr sz="1575" spc="0" baseline="2600" dirty="0" smtClean="0">
                <a:latin typeface="Calibri"/>
                <a:cs typeface="Calibri"/>
              </a:rPr>
              <a:t>d</a:t>
            </a:r>
            <a:r>
              <a:rPr sz="1575" spc="-4" baseline="2600" dirty="0" smtClean="0">
                <a:latin typeface="Calibri"/>
                <a:cs typeface="Calibri"/>
              </a:rPr>
              <a:t>a</a:t>
            </a:r>
            <a:r>
              <a:rPr sz="1575" spc="0" baseline="2600" dirty="0" smtClean="0">
                <a:latin typeface="Calibri"/>
                <a:cs typeface="Calibri"/>
              </a:rPr>
              <a:t>ns</a:t>
            </a:r>
            <a:r>
              <a:rPr sz="1575" spc="-4" baseline="2600" dirty="0" smtClean="0">
                <a:latin typeface="Calibri"/>
                <a:cs typeface="Calibri"/>
              </a:rPr>
              <a:t> </a:t>
            </a:r>
            <a:r>
              <a:rPr sz="1575" spc="0" baseline="2600" dirty="0" smtClean="0">
                <a:latin typeface="Calibri"/>
                <a:cs typeface="Calibri"/>
              </a:rPr>
              <a:t>le</a:t>
            </a:r>
            <a:endParaRPr sz="1050">
              <a:latin typeface="Calibri"/>
              <a:cs typeface="Calibri"/>
            </a:endParaRPr>
          </a:p>
          <a:p>
            <a:pPr marL="12700">
              <a:lnSpc>
                <a:spcPts val="1260"/>
              </a:lnSpc>
            </a:pPr>
            <a:r>
              <a:rPr sz="1575" spc="0" baseline="2600" dirty="0" smtClean="0">
                <a:latin typeface="Calibri"/>
                <a:cs typeface="Calibri"/>
              </a:rPr>
              <a:t>c</a:t>
            </a:r>
            <a:r>
              <a:rPr sz="1575" spc="-4" baseline="2600" dirty="0" smtClean="0">
                <a:latin typeface="Calibri"/>
                <a:cs typeface="Calibri"/>
              </a:rPr>
              <a:t>a</a:t>
            </a:r>
            <a:r>
              <a:rPr sz="1575" spc="0" baseline="2600" dirty="0" smtClean="0">
                <a:latin typeface="Calibri"/>
                <a:cs typeface="Calibri"/>
              </a:rPr>
              <a:t>dre</a:t>
            </a:r>
            <a:r>
              <a:rPr sz="1575" spc="-4" baseline="2600" dirty="0" smtClean="0">
                <a:latin typeface="Calibri"/>
                <a:cs typeface="Calibri"/>
              </a:rPr>
              <a:t> </a:t>
            </a:r>
            <a:r>
              <a:rPr sz="1575" spc="0" baseline="2600" dirty="0" smtClean="0">
                <a:latin typeface="Calibri"/>
                <a:cs typeface="Calibri"/>
              </a:rPr>
              <a:t>du</a:t>
            </a:r>
            <a:r>
              <a:rPr sz="1575" spc="-14" baseline="2600" dirty="0" smtClean="0">
                <a:latin typeface="Calibri"/>
                <a:cs typeface="Calibri"/>
              </a:rPr>
              <a:t> </a:t>
            </a:r>
            <a:r>
              <a:rPr sz="1575" spc="-4" baseline="2600" dirty="0" smtClean="0">
                <a:latin typeface="Calibri"/>
                <a:cs typeface="Calibri"/>
              </a:rPr>
              <a:t>P</a:t>
            </a:r>
            <a:r>
              <a:rPr sz="1575" spc="0" baseline="2600" dirty="0" smtClean="0">
                <a:latin typeface="Calibri"/>
                <a:cs typeface="Calibri"/>
              </a:rPr>
              <a:t>r</a:t>
            </a:r>
            <a:r>
              <a:rPr sz="1575" spc="-4" baseline="2600" dirty="0" smtClean="0">
                <a:latin typeface="Calibri"/>
                <a:cs typeface="Calibri"/>
              </a:rPr>
              <a:t>og</a:t>
            </a:r>
            <a:r>
              <a:rPr sz="1575" spc="0" baseline="2600" dirty="0" smtClean="0">
                <a:latin typeface="Calibri"/>
                <a:cs typeface="Calibri"/>
              </a:rPr>
              <a:t>ra</a:t>
            </a:r>
            <a:r>
              <a:rPr sz="1575" spc="-4" baseline="2600" dirty="0" smtClean="0">
                <a:latin typeface="Calibri"/>
                <a:cs typeface="Calibri"/>
              </a:rPr>
              <a:t>mm</a:t>
            </a:r>
            <a:r>
              <a:rPr sz="1575" spc="0" baseline="2600" dirty="0" smtClean="0">
                <a:latin typeface="Calibri"/>
                <a:cs typeface="Calibri"/>
              </a:rPr>
              <a:t>e</a:t>
            </a:r>
            <a:endParaRPr sz="1050">
              <a:latin typeface="Calibri"/>
              <a:cs typeface="Calibri"/>
            </a:endParaRPr>
          </a:p>
          <a:p>
            <a:pPr marL="12700" marR="20116">
              <a:lnSpc>
                <a:spcPts val="1260"/>
              </a:lnSpc>
            </a:pPr>
            <a:r>
              <a:rPr sz="1575" spc="0" baseline="2600" dirty="0" smtClean="0">
                <a:latin typeface="Calibri"/>
                <a:cs typeface="Calibri"/>
              </a:rPr>
              <a:t>Hô</a:t>
            </a:r>
            <a:r>
              <a:rPr sz="1575" spc="-4" baseline="2600" dirty="0" smtClean="0">
                <a:latin typeface="Calibri"/>
                <a:cs typeface="Calibri"/>
              </a:rPr>
              <a:t>p</a:t>
            </a:r>
            <a:r>
              <a:rPr sz="1575" spc="0" baseline="2600" dirty="0" smtClean="0">
                <a:latin typeface="Calibri"/>
                <a:cs typeface="Calibri"/>
              </a:rPr>
              <a:t>i</a:t>
            </a:r>
            <a:r>
              <a:rPr sz="1575" spc="-9" baseline="2600" dirty="0" smtClean="0">
                <a:latin typeface="Calibri"/>
                <a:cs typeface="Calibri"/>
              </a:rPr>
              <a:t>t</a:t>
            </a:r>
            <a:r>
              <a:rPr sz="1575" spc="0" baseline="2600" dirty="0" smtClean="0">
                <a:latin typeface="Calibri"/>
                <a:cs typeface="Calibri"/>
              </a:rPr>
              <a:t>al</a:t>
            </a:r>
            <a:r>
              <a:rPr sz="1575" spc="-24" baseline="2600" dirty="0" smtClean="0">
                <a:latin typeface="Calibri"/>
                <a:cs typeface="Calibri"/>
              </a:rPr>
              <a:t> </a:t>
            </a:r>
            <a:r>
              <a:rPr sz="1575" spc="0" baseline="2600" dirty="0" smtClean="0">
                <a:latin typeface="Calibri"/>
                <a:cs typeface="Calibri"/>
              </a:rPr>
              <a:t>Nu</a:t>
            </a:r>
            <a:r>
              <a:rPr sz="1575" spc="-4" baseline="2600" dirty="0" smtClean="0">
                <a:latin typeface="Calibri"/>
                <a:cs typeface="Calibri"/>
              </a:rPr>
              <a:t>m</a:t>
            </a:r>
            <a:r>
              <a:rPr sz="1575" spc="0" baseline="2600" dirty="0" smtClean="0">
                <a:latin typeface="Calibri"/>
                <a:cs typeface="Calibri"/>
              </a:rPr>
              <a:t>é</a:t>
            </a:r>
            <a:r>
              <a:rPr sz="1575" spc="4" baseline="2600" dirty="0" smtClean="0">
                <a:latin typeface="Calibri"/>
                <a:cs typeface="Calibri"/>
              </a:rPr>
              <a:t>r</a:t>
            </a:r>
            <a:r>
              <a:rPr sz="1575" spc="0" baseline="2600" dirty="0" smtClean="0">
                <a:latin typeface="Calibri"/>
                <a:cs typeface="Calibri"/>
              </a:rPr>
              <a:t>i</a:t>
            </a:r>
            <a:r>
              <a:rPr sz="1575" spc="-4" baseline="2600" dirty="0" smtClean="0">
                <a:latin typeface="Calibri"/>
                <a:cs typeface="Calibri"/>
              </a:rPr>
              <a:t>q</a:t>
            </a:r>
            <a:r>
              <a:rPr sz="1575" spc="0" baseline="2600" dirty="0" smtClean="0">
                <a:latin typeface="Calibri"/>
                <a:cs typeface="Calibri"/>
              </a:rPr>
              <a:t>ue</a:t>
            </a:r>
            <a:endParaRPr sz="1050">
              <a:latin typeface="Calibri"/>
              <a:cs typeface="Calibri"/>
            </a:endParaRPr>
          </a:p>
        </p:txBody>
      </p:sp>
      <p:sp>
        <p:nvSpPr>
          <p:cNvPr id="30" name="object 11"/>
          <p:cNvSpPr txBox="1"/>
          <p:nvPr/>
        </p:nvSpPr>
        <p:spPr>
          <a:xfrm>
            <a:off x="5245847" y="3193022"/>
            <a:ext cx="1341732" cy="266192"/>
          </a:xfrm>
          <a:prstGeom prst="rect">
            <a:avLst/>
          </a:prstGeom>
        </p:spPr>
        <p:txBody>
          <a:bodyPr wrap="square" lIns="0" tIns="0" rIns="0" bIns="0" rtlCol="0">
            <a:noAutofit/>
          </a:bodyPr>
          <a:lstStyle/>
          <a:p>
            <a:pPr marL="12700">
              <a:lnSpc>
                <a:spcPts val="2030"/>
              </a:lnSpc>
              <a:spcBef>
                <a:spcPts val="101"/>
              </a:spcBef>
            </a:pPr>
            <a:r>
              <a:rPr sz="2850" b="1" spc="0" baseline="2874" dirty="0" smtClean="0">
                <a:latin typeface="Calibri"/>
                <a:cs typeface="Calibri"/>
              </a:rPr>
              <a:t>d</a:t>
            </a:r>
            <a:r>
              <a:rPr sz="2850" b="1" spc="4" baseline="2874" dirty="0" smtClean="0">
                <a:latin typeface="Calibri"/>
                <a:cs typeface="Calibri"/>
              </a:rPr>
              <a:t>é</a:t>
            </a:r>
            <a:r>
              <a:rPr sz="2850" b="1" spc="0" baseline="2874" dirty="0" smtClean="0">
                <a:latin typeface="Calibri"/>
                <a:cs typeface="Calibri"/>
              </a:rPr>
              <a:t>ploi</a:t>
            </a:r>
            <a:r>
              <a:rPr sz="2850" b="1" spc="9" baseline="2874" dirty="0" smtClean="0">
                <a:latin typeface="Calibri"/>
                <a:cs typeface="Calibri"/>
              </a:rPr>
              <a:t>e</a:t>
            </a:r>
            <a:r>
              <a:rPr sz="2850" b="1" spc="4" baseline="2874" dirty="0" smtClean="0">
                <a:latin typeface="Calibri"/>
                <a:cs typeface="Calibri"/>
              </a:rPr>
              <a:t>me</a:t>
            </a:r>
            <a:r>
              <a:rPr sz="2850" b="1" spc="-9" baseline="2874" dirty="0" smtClean="0">
                <a:latin typeface="Calibri"/>
                <a:cs typeface="Calibri"/>
              </a:rPr>
              <a:t>n</a:t>
            </a:r>
            <a:r>
              <a:rPr sz="2850" b="1" spc="0" baseline="2874" dirty="0" smtClean="0">
                <a:latin typeface="Calibri"/>
                <a:cs typeface="Calibri"/>
              </a:rPr>
              <a:t>t</a:t>
            </a:r>
            <a:endParaRPr sz="1900">
              <a:latin typeface="Calibri"/>
              <a:cs typeface="Calibri"/>
            </a:endParaRPr>
          </a:p>
        </p:txBody>
      </p:sp>
      <p:sp>
        <p:nvSpPr>
          <p:cNvPr id="31" name="object 8"/>
          <p:cNvSpPr txBox="1"/>
          <p:nvPr/>
        </p:nvSpPr>
        <p:spPr>
          <a:xfrm>
            <a:off x="5507086" y="4248012"/>
            <a:ext cx="1942631" cy="526796"/>
          </a:xfrm>
          <a:prstGeom prst="rect">
            <a:avLst/>
          </a:prstGeom>
        </p:spPr>
        <p:txBody>
          <a:bodyPr wrap="square" lIns="0" tIns="0" rIns="0" bIns="0" rtlCol="0">
            <a:noAutofit/>
          </a:bodyPr>
          <a:lstStyle/>
          <a:p>
            <a:pPr marL="12700">
              <a:lnSpc>
                <a:spcPts val="2030"/>
              </a:lnSpc>
              <a:spcBef>
                <a:spcPts val="101"/>
              </a:spcBef>
            </a:pPr>
            <a:r>
              <a:rPr sz="2850" spc="0" baseline="2874" dirty="0" smtClean="0">
                <a:latin typeface="Calibri"/>
                <a:cs typeface="Calibri"/>
              </a:rPr>
              <a:t>•</a:t>
            </a:r>
            <a:r>
              <a:rPr sz="2850" spc="-29" baseline="2874" dirty="0" smtClean="0">
                <a:latin typeface="Calibri"/>
                <a:cs typeface="Calibri"/>
              </a:rPr>
              <a:t> </a:t>
            </a:r>
            <a:r>
              <a:rPr sz="2850" b="1" spc="-144" baseline="2874" dirty="0" smtClean="0">
                <a:latin typeface="Calibri"/>
                <a:cs typeface="Calibri"/>
              </a:rPr>
              <a:t>T</a:t>
            </a:r>
            <a:r>
              <a:rPr sz="2850" b="1" spc="0" baseline="2874" dirty="0" smtClean="0">
                <a:latin typeface="Calibri"/>
                <a:cs typeface="Calibri"/>
              </a:rPr>
              <a:t>aux</a:t>
            </a:r>
            <a:r>
              <a:rPr sz="2850" b="1" spc="-32" baseline="2874" dirty="0" smtClean="0">
                <a:latin typeface="Calibri"/>
                <a:cs typeface="Calibri"/>
              </a:rPr>
              <a:t> </a:t>
            </a:r>
            <a:r>
              <a:rPr sz="2850" b="1" spc="0" baseline="2874" dirty="0" smtClean="0">
                <a:latin typeface="Calibri"/>
                <a:cs typeface="Calibri"/>
              </a:rPr>
              <a:t>d</a:t>
            </a:r>
            <a:r>
              <a:rPr sz="2850" b="1" spc="-29" baseline="2874" dirty="0" smtClean="0">
                <a:latin typeface="Calibri"/>
                <a:cs typeface="Calibri"/>
              </a:rPr>
              <a:t>’</a:t>
            </a:r>
            <a:r>
              <a:rPr sz="2850" b="1" spc="0" baseline="2874" dirty="0" smtClean="0">
                <a:latin typeface="Calibri"/>
                <a:cs typeface="Calibri"/>
              </a:rPr>
              <a:t>uti</a:t>
            </a:r>
            <a:r>
              <a:rPr sz="2850" b="1" spc="4" baseline="2874" dirty="0" smtClean="0">
                <a:latin typeface="Calibri"/>
                <a:cs typeface="Calibri"/>
              </a:rPr>
              <a:t>l</a:t>
            </a:r>
            <a:r>
              <a:rPr sz="2850" b="1" spc="0" baseline="2874" dirty="0" smtClean="0">
                <a:latin typeface="Calibri"/>
                <a:cs typeface="Calibri"/>
              </a:rPr>
              <a:t>is</a:t>
            </a:r>
            <a:r>
              <a:rPr sz="2850" b="1" spc="-9" baseline="2874" dirty="0" smtClean="0">
                <a:latin typeface="Calibri"/>
                <a:cs typeface="Calibri"/>
              </a:rPr>
              <a:t>a</a:t>
            </a:r>
            <a:r>
              <a:rPr sz="2850" b="1" spc="0" baseline="2874" dirty="0" smtClean="0">
                <a:latin typeface="Calibri"/>
                <a:cs typeface="Calibri"/>
              </a:rPr>
              <a:t>tion</a:t>
            </a:r>
            <a:endParaRPr sz="1900">
              <a:latin typeface="Calibri"/>
              <a:cs typeface="Calibri"/>
            </a:endParaRPr>
          </a:p>
          <a:p>
            <a:pPr marL="184912" marR="36118">
              <a:lnSpc>
                <a:spcPts val="2050"/>
              </a:lnSpc>
              <a:spcBef>
                <a:spcPts val="1"/>
              </a:spcBef>
            </a:pPr>
            <a:r>
              <a:rPr sz="2850" b="1" spc="0" baseline="2874" dirty="0" smtClean="0">
                <a:latin typeface="Calibri"/>
                <a:cs typeface="Calibri"/>
              </a:rPr>
              <a:t>d</a:t>
            </a:r>
            <a:r>
              <a:rPr sz="2850" b="1" spc="4" baseline="2874" dirty="0" smtClean="0">
                <a:latin typeface="Calibri"/>
                <a:cs typeface="Calibri"/>
              </a:rPr>
              <a:t>e</a:t>
            </a:r>
            <a:r>
              <a:rPr sz="2850" b="1" spc="0" baseline="2874" dirty="0" smtClean="0">
                <a:latin typeface="Calibri"/>
                <a:cs typeface="Calibri"/>
              </a:rPr>
              <a:t>s</a:t>
            </a:r>
            <a:r>
              <a:rPr sz="2850" b="1" spc="-4" baseline="2874" dirty="0" smtClean="0">
                <a:latin typeface="Calibri"/>
                <a:cs typeface="Calibri"/>
              </a:rPr>
              <a:t> </a:t>
            </a:r>
            <a:r>
              <a:rPr sz="2850" b="1" spc="0" baseline="2874" dirty="0" smtClean="0">
                <a:latin typeface="Calibri"/>
                <a:cs typeface="Calibri"/>
              </a:rPr>
              <a:t>solut</a:t>
            </a:r>
            <a:r>
              <a:rPr sz="2850" b="1" spc="9" baseline="2874" dirty="0" smtClean="0">
                <a:latin typeface="Calibri"/>
                <a:cs typeface="Calibri"/>
              </a:rPr>
              <a:t>i</a:t>
            </a:r>
            <a:r>
              <a:rPr sz="2850" b="1" spc="0" baseline="2874" dirty="0" smtClean="0">
                <a:latin typeface="Calibri"/>
                <a:cs typeface="Calibri"/>
              </a:rPr>
              <a:t>ons</a:t>
            </a:r>
            <a:endParaRPr sz="1900">
              <a:latin typeface="Calibri"/>
              <a:cs typeface="Calibri"/>
            </a:endParaRPr>
          </a:p>
        </p:txBody>
      </p:sp>
      <p:sp>
        <p:nvSpPr>
          <p:cNvPr id="32" name="object 7"/>
          <p:cNvSpPr txBox="1"/>
          <p:nvPr/>
        </p:nvSpPr>
        <p:spPr>
          <a:xfrm>
            <a:off x="4375262" y="4311639"/>
            <a:ext cx="861294" cy="395731"/>
          </a:xfrm>
          <a:prstGeom prst="rect">
            <a:avLst/>
          </a:prstGeom>
        </p:spPr>
        <p:txBody>
          <a:bodyPr wrap="square" lIns="0" tIns="0" rIns="0" bIns="0" rtlCol="0">
            <a:noAutofit/>
          </a:bodyPr>
          <a:lstStyle/>
          <a:p>
            <a:pPr algn="ctr">
              <a:lnSpc>
                <a:spcPts val="1530"/>
              </a:lnSpc>
              <a:spcBef>
                <a:spcPts val="76"/>
              </a:spcBef>
            </a:pPr>
            <a:r>
              <a:rPr sz="2100" b="1" spc="0" baseline="1950" dirty="0" smtClean="0">
                <a:solidFill>
                  <a:srgbClr val="FFFFFF"/>
                </a:solidFill>
                <a:latin typeface="Calibri"/>
                <a:cs typeface="Calibri"/>
              </a:rPr>
              <a:t>Indi</a:t>
            </a:r>
            <a:r>
              <a:rPr sz="2100" b="1" spc="-4" baseline="1950" dirty="0" smtClean="0">
                <a:solidFill>
                  <a:srgbClr val="FFFFFF"/>
                </a:solidFill>
                <a:latin typeface="Calibri"/>
                <a:cs typeface="Calibri"/>
              </a:rPr>
              <a:t>c</a:t>
            </a:r>
            <a:r>
              <a:rPr sz="2100" b="1" spc="-9" baseline="1950" dirty="0" smtClean="0">
                <a:solidFill>
                  <a:srgbClr val="FFFFFF"/>
                </a:solidFill>
                <a:latin typeface="Calibri"/>
                <a:cs typeface="Calibri"/>
              </a:rPr>
              <a:t>a</a:t>
            </a:r>
            <a:r>
              <a:rPr sz="2100" b="1" spc="-4" baseline="1950" dirty="0" smtClean="0">
                <a:solidFill>
                  <a:srgbClr val="FFFFFF"/>
                </a:solidFill>
                <a:latin typeface="Calibri"/>
                <a:cs typeface="Calibri"/>
              </a:rPr>
              <a:t>t</a:t>
            </a:r>
            <a:r>
              <a:rPr sz="2100" b="1" spc="0" baseline="1950" dirty="0" smtClean="0">
                <a:solidFill>
                  <a:srgbClr val="FFFFFF"/>
                </a:solidFill>
                <a:latin typeface="Calibri"/>
                <a:cs typeface="Calibri"/>
              </a:rPr>
              <a:t>eu</a:t>
            </a:r>
            <a:r>
              <a:rPr sz="2100" b="1" spc="-14" baseline="1950" dirty="0" smtClean="0">
                <a:solidFill>
                  <a:srgbClr val="FFFFFF"/>
                </a:solidFill>
                <a:latin typeface="Calibri"/>
                <a:cs typeface="Calibri"/>
              </a:rPr>
              <a:t>r</a:t>
            </a:r>
            <a:r>
              <a:rPr sz="2100" b="1" spc="0" baseline="1950" dirty="0" smtClean="0">
                <a:solidFill>
                  <a:srgbClr val="FFFFFF"/>
                </a:solidFill>
                <a:latin typeface="Calibri"/>
                <a:cs typeface="Calibri"/>
              </a:rPr>
              <a:t>s</a:t>
            </a:r>
            <a:endParaRPr sz="1400">
              <a:latin typeface="Calibri"/>
              <a:cs typeface="Calibri"/>
            </a:endParaRPr>
          </a:p>
          <a:p>
            <a:pPr marL="114642" marR="128021" algn="ctr">
              <a:lnSpc>
                <a:spcPts val="1510"/>
              </a:lnSpc>
            </a:pPr>
            <a:r>
              <a:rPr sz="2100" b="1" spc="0" baseline="1950" dirty="0" smtClean="0">
                <a:solidFill>
                  <a:srgbClr val="FFFFFF"/>
                </a:solidFill>
                <a:latin typeface="Calibri"/>
                <a:cs typeface="Calibri"/>
              </a:rPr>
              <a:t>d</a:t>
            </a:r>
            <a:r>
              <a:rPr sz="2100" b="1" spc="-25" baseline="1950" dirty="0" smtClean="0">
                <a:solidFill>
                  <a:srgbClr val="FFFFFF"/>
                </a:solidFill>
                <a:latin typeface="Calibri"/>
                <a:cs typeface="Calibri"/>
              </a:rPr>
              <a:t>’</a:t>
            </a:r>
            <a:r>
              <a:rPr sz="2100" b="1" spc="0" baseline="1950" dirty="0" smtClean="0">
                <a:solidFill>
                  <a:srgbClr val="FFFFFF"/>
                </a:solidFill>
                <a:latin typeface="Calibri"/>
                <a:cs typeface="Calibri"/>
              </a:rPr>
              <a:t>u</a:t>
            </a:r>
            <a:r>
              <a:rPr sz="2100" b="1" spc="4" baseline="1950" dirty="0" smtClean="0">
                <a:solidFill>
                  <a:srgbClr val="FFFFFF"/>
                </a:solidFill>
                <a:latin typeface="Calibri"/>
                <a:cs typeface="Calibri"/>
              </a:rPr>
              <a:t>s</a:t>
            </a:r>
            <a:r>
              <a:rPr sz="2100" b="1" spc="0" baseline="1950" dirty="0" smtClean="0">
                <a:solidFill>
                  <a:srgbClr val="FFFFFF"/>
                </a:solidFill>
                <a:latin typeface="Calibri"/>
                <a:cs typeface="Calibri"/>
              </a:rPr>
              <a:t>a</a:t>
            </a:r>
            <a:r>
              <a:rPr sz="2100" b="1" spc="-14" baseline="1950" dirty="0" smtClean="0">
                <a:solidFill>
                  <a:srgbClr val="FFFFFF"/>
                </a:solidFill>
                <a:latin typeface="Calibri"/>
                <a:cs typeface="Calibri"/>
              </a:rPr>
              <a:t>g</a:t>
            </a:r>
            <a:r>
              <a:rPr sz="2100" b="1" spc="0" baseline="1950" dirty="0" smtClean="0">
                <a:solidFill>
                  <a:srgbClr val="FFFFFF"/>
                </a:solidFill>
                <a:latin typeface="Calibri"/>
                <a:cs typeface="Calibri"/>
              </a:rPr>
              <a:t>e</a:t>
            </a:r>
            <a:endParaRPr sz="1400">
              <a:latin typeface="Calibri"/>
              <a:cs typeface="Calibri"/>
            </a:endParaRPr>
          </a:p>
        </p:txBody>
      </p:sp>
      <p:sp>
        <p:nvSpPr>
          <p:cNvPr id="33" name="object 5"/>
          <p:cNvSpPr txBox="1"/>
          <p:nvPr/>
        </p:nvSpPr>
        <p:spPr>
          <a:xfrm>
            <a:off x="6977111" y="5089641"/>
            <a:ext cx="1200623" cy="799972"/>
          </a:xfrm>
          <a:prstGeom prst="rect">
            <a:avLst/>
          </a:prstGeom>
        </p:spPr>
        <p:txBody>
          <a:bodyPr wrap="square" lIns="0" tIns="0" rIns="0" bIns="0" rtlCol="0">
            <a:noAutofit/>
          </a:bodyPr>
          <a:lstStyle/>
          <a:p>
            <a:pPr marL="12700" marR="20116">
              <a:lnSpc>
                <a:spcPts val="1175"/>
              </a:lnSpc>
              <a:spcBef>
                <a:spcPts val="58"/>
              </a:spcBef>
            </a:pPr>
            <a:r>
              <a:rPr sz="1575" b="1" spc="0" baseline="2600" dirty="0" smtClean="0">
                <a:latin typeface="Calibri"/>
                <a:cs typeface="Calibri"/>
              </a:rPr>
              <a:t>L</a:t>
            </a:r>
            <a:r>
              <a:rPr sz="1575" b="1" spc="-4" baseline="2600" dirty="0" smtClean="0">
                <a:latin typeface="Calibri"/>
                <a:cs typeface="Calibri"/>
              </a:rPr>
              <a:t>e</a:t>
            </a:r>
            <a:r>
              <a:rPr sz="1575" b="1" spc="0" baseline="2600" dirty="0" smtClean="0">
                <a:latin typeface="Calibri"/>
                <a:cs typeface="Calibri"/>
              </a:rPr>
              <a:t>s « KPI »</a:t>
            </a:r>
            <a:r>
              <a:rPr sz="1575" b="1" spc="-14" baseline="2600" dirty="0" smtClean="0">
                <a:latin typeface="Calibri"/>
                <a:cs typeface="Calibri"/>
              </a:rPr>
              <a:t> </a:t>
            </a:r>
            <a:r>
              <a:rPr sz="1575" b="1" spc="-4" baseline="2600" dirty="0" smtClean="0">
                <a:latin typeface="Calibri"/>
                <a:cs typeface="Calibri"/>
              </a:rPr>
              <a:t>(</a:t>
            </a:r>
            <a:r>
              <a:rPr sz="1575" b="1" spc="0" baseline="2600" dirty="0" smtClean="0">
                <a:latin typeface="Calibri"/>
                <a:cs typeface="Calibri"/>
              </a:rPr>
              <a:t>K</a:t>
            </a:r>
            <a:r>
              <a:rPr sz="1575" b="1" spc="-4" baseline="2600" dirty="0" smtClean="0">
                <a:latin typeface="Calibri"/>
                <a:cs typeface="Calibri"/>
              </a:rPr>
              <a:t>e</a:t>
            </a:r>
            <a:r>
              <a:rPr sz="1575" b="1" spc="0" baseline="2600" dirty="0" smtClean="0">
                <a:latin typeface="Calibri"/>
                <a:cs typeface="Calibri"/>
              </a:rPr>
              <a:t>y</a:t>
            </a:r>
            <a:endParaRPr sz="1050">
              <a:latin typeface="Calibri"/>
              <a:cs typeface="Calibri"/>
            </a:endParaRPr>
          </a:p>
          <a:p>
            <a:pPr marL="12700" marR="20116">
              <a:lnSpc>
                <a:spcPts val="1260"/>
              </a:lnSpc>
              <a:spcBef>
                <a:spcPts val="4"/>
              </a:spcBef>
            </a:pPr>
            <a:r>
              <a:rPr sz="1575" b="1" spc="0" baseline="2600" dirty="0" smtClean="0">
                <a:latin typeface="Calibri"/>
                <a:cs typeface="Calibri"/>
              </a:rPr>
              <a:t>Pe</a:t>
            </a:r>
            <a:r>
              <a:rPr sz="1575" b="1" spc="-4" baseline="2600" dirty="0" smtClean="0">
                <a:latin typeface="Calibri"/>
                <a:cs typeface="Calibri"/>
              </a:rPr>
              <a:t>r</a:t>
            </a:r>
            <a:r>
              <a:rPr sz="1575" b="1" spc="0" baseline="2600" dirty="0" smtClean="0">
                <a:latin typeface="Calibri"/>
                <a:cs typeface="Calibri"/>
              </a:rPr>
              <a:t>fo</a:t>
            </a:r>
            <a:r>
              <a:rPr sz="1575" b="1" spc="-4" baseline="2600" dirty="0" smtClean="0">
                <a:latin typeface="Calibri"/>
                <a:cs typeface="Calibri"/>
              </a:rPr>
              <a:t>r</a:t>
            </a:r>
            <a:r>
              <a:rPr sz="1575" b="1" spc="4" baseline="2600" dirty="0" smtClean="0">
                <a:latin typeface="Calibri"/>
                <a:cs typeface="Calibri"/>
              </a:rPr>
              <a:t>m</a:t>
            </a:r>
            <a:r>
              <a:rPr sz="1575" b="1" spc="-4" baseline="2600" dirty="0" smtClean="0">
                <a:latin typeface="Calibri"/>
                <a:cs typeface="Calibri"/>
              </a:rPr>
              <a:t>a</a:t>
            </a:r>
            <a:r>
              <a:rPr sz="1575" b="1" spc="0" baseline="2600" dirty="0" smtClean="0">
                <a:latin typeface="Calibri"/>
                <a:cs typeface="Calibri"/>
              </a:rPr>
              <a:t>nce</a:t>
            </a:r>
            <a:endParaRPr sz="1050">
              <a:latin typeface="Calibri"/>
              <a:cs typeface="Calibri"/>
            </a:endParaRPr>
          </a:p>
          <a:p>
            <a:pPr marL="12700" marR="20116">
              <a:lnSpc>
                <a:spcPts val="1265"/>
              </a:lnSpc>
              <a:spcBef>
                <a:spcPts val="0"/>
              </a:spcBef>
            </a:pPr>
            <a:r>
              <a:rPr sz="1575" b="1" spc="-4" baseline="2600" dirty="0" smtClean="0">
                <a:latin typeface="Calibri"/>
                <a:cs typeface="Calibri"/>
              </a:rPr>
              <a:t>Ind</a:t>
            </a:r>
            <a:r>
              <a:rPr sz="1575" b="1" spc="4" baseline="2600" dirty="0" smtClean="0">
                <a:latin typeface="Calibri"/>
                <a:cs typeface="Calibri"/>
              </a:rPr>
              <a:t>i</a:t>
            </a:r>
            <a:r>
              <a:rPr sz="1575" b="1" spc="0" baseline="2600" dirty="0" smtClean="0">
                <a:latin typeface="Calibri"/>
                <a:cs typeface="Calibri"/>
              </a:rPr>
              <a:t>c</a:t>
            </a:r>
            <a:r>
              <a:rPr sz="1575" b="1" spc="-4" baseline="2600" dirty="0" smtClean="0">
                <a:latin typeface="Calibri"/>
                <a:cs typeface="Calibri"/>
              </a:rPr>
              <a:t>a</a:t>
            </a:r>
            <a:r>
              <a:rPr sz="1575" b="1" spc="4" baseline="2600" dirty="0" smtClean="0">
                <a:latin typeface="Calibri"/>
                <a:cs typeface="Calibri"/>
              </a:rPr>
              <a:t>t</a:t>
            </a:r>
            <a:r>
              <a:rPr sz="1575" b="1" spc="-4" baseline="2600" dirty="0" smtClean="0">
                <a:latin typeface="Calibri"/>
                <a:cs typeface="Calibri"/>
              </a:rPr>
              <a:t>or</a:t>
            </a:r>
            <a:r>
              <a:rPr sz="1575" b="1" spc="4" baseline="2600" dirty="0" smtClean="0">
                <a:latin typeface="Calibri"/>
                <a:cs typeface="Calibri"/>
              </a:rPr>
              <a:t>s</a:t>
            </a:r>
            <a:r>
              <a:rPr sz="1575" b="1" spc="0" baseline="2600" dirty="0" smtClean="0">
                <a:latin typeface="Calibri"/>
                <a:cs typeface="Calibri"/>
              </a:rPr>
              <a:t>)</a:t>
            </a:r>
            <a:r>
              <a:rPr sz="1575" b="1" spc="-15" baseline="2600" dirty="0" smtClean="0">
                <a:latin typeface="Calibri"/>
                <a:cs typeface="Calibri"/>
              </a:rPr>
              <a:t> </a:t>
            </a:r>
            <a:r>
              <a:rPr sz="1575" b="1" spc="0" baseline="2600" dirty="0" smtClean="0">
                <a:latin typeface="Calibri"/>
                <a:cs typeface="Calibri"/>
              </a:rPr>
              <a:t>s</a:t>
            </a:r>
            <a:r>
              <a:rPr sz="1575" b="1" spc="-4" baseline="2600" dirty="0" smtClean="0">
                <a:latin typeface="Calibri"/>
                <a:cs typeface="Calibri"/>
              </a:rPr>
              <a:t>on</a:t>
            </a:r>
            <a:r>
              <a:rPr sz="1575" b="1" spc="0" baseline="2600" dirty="0" smtClean="0">
                <a:latin typeface="Calibri"/>
                <a:cs typeface="Calibri"/>
              </a:rPr>
              <a:t>t</a:t>
            </a:r>
            <a:r>
              <a:rPr sz="1575" b="1" spc="-4" baseline="2600" dirty="0" smtClean="0">
                <a:latin typeface="Calibri"/>
                <a:cs typeface="Calibri"/>
              </a:rPr>
              <a:t> </a:t>
            </a:r>
            <a:r>
              <a:rPr sz="1575" b="1" spc="4" baseline="2600" dirty="0" smtClean="0">
                <a:latin typeface="Calibri"/>
                <a:cs typeface="Calibri"/>
              </a:rPr>
              <a:t>l</a:t>
            </a:r>
            <a:r>
              <a:rPr sz="1575" b="1" spc="0" baseline="2600" dirty="0" smtClean="0">
                <a:latin typeface="Calibri"/>
                <a:cs typeface="Calibri"/>
              </a:rPr>
              <a:t>e</a:t>
            </a:r>
            <a:endParaRPr sz="1050">
              <a:latin typeface="Calibri"/>
              <a:cs typeface="Calibri"/>
            </a:endParaRPr>
          </a:p>
          <a:p>
            <a:pPr marL="12700">
              <a:lnSpc>
                <a:spcPts val="1260"/>
              </a:lnSpc>
            </a:pPr>
            <a:r>
              <a:rPr sz="1575" b="1" spc="0" baseline="2600" dirty="0" smtClean="0">
                <a:latin typeface="Calibri"/>
                <a:cs typeface="Calibri"/>
              </a:rPr>
              <a:t>cœur</a:t>
            </a:r>
            <a:r>
              <a:rPr sz="1575" b="1" spc="-14" baseline="2600" dirty="0" smtClean="0">
                <a:latin typeface="Calibri"/>
                <a:cs typeface="Calibri"/>
              </a:rPr>
              <a:t> </a:t>
            </a:r>
            <a:r>
              <a:rPr sz="1575" b="1" spc="0" baseline="2600" dirty="0" smtClean="0">
                <a:latin typeface="Calibri"/>
                <a:cs typeface="Calibri"/>
              </a:rPr>
              <a:t>du</a:t>
            </a:r>
            <a:r>
              <a:rPr sz="1575" b="1" spc="-4" baseline="2600" dirty="0" smtClean="0">
                <a:latin typeface="Calibri"/>
                <a:cs typeface="Calibri"/>
              </a:rPr>
              <a:t> </a:t>
            </a:r>
            <a:r>
              <a:rPr sz="1575" b="1" spc="0" baseline="2600" dirty="0" smtClean="0">
                <a:latin typeface="Calibri"/>
                <a:cs typeface="Calibri"/>
              </a:rPr>
              <a:t>pi</a:t>
            </a:r>
            <a:r>
              <a:rPr sz="1575" b="1" spc="4" baseline="2600" dirty="0" smtClean="0">
                <a:latin typeface="Calibri"/>
                <a:cs typeface="Calibri"/>
              </a:rPr>
              <a:t>l</a:t>
            </a:r>
            <a:r>
              <a:rPr sz="1575" b="1" spc="-4" baseline="2600" dirty="0" smtClean="0">
                <a:latin typeface="Calibri"/>
                <a:cs typeface="Calibri"/>
              </a:rPr>
              <a:t>o</a:t>
            </a:r>
            <a:r>
              <a:rPr sz="1575" b="1" spc="4" baseline="2600" dirty="0" smtClean="0">
                <a:latin typeface="Calibri"/>
                <a:cs typeface="Calibri"/>
              </a:rPr>
              <a:t>t</a:t>
            </a:r>
            <a:r>
              <a:rPr sz="1575" b="1" spc="-4" baseline="2600" dirty="0" smtClean="0">
                <a:latin typeface="Calibri"/>
                <a:cs typeface="Calibri"/>
              </a:rPr>
              <a:t>a</a:t>
            </a:r>
            <a:r>
              <a:rPr sz="1575" b="1" spc="0" baseline="2600" dirty="0" smtClean="0">
                <a:latin typeface="Calibri"/>
                <a:cs typeface="Calibri"/>
              </a:rPr>
              <a:t>ge</a:t>
            </a:r>
            <a:r>
              <a:rPr sz="1575" b="1" spc="-34" baseline="2600" dirty="0" smtClean="0">
                <a:latin typeface="Calibri"/>
                <a:cs typeface="Calibri"/>
              </a:rPr>
              <a:t> </a:t>
            </a:r>
            <a:r>
              <a:rPr sz="1575" b="1" spc="0" baseline="2600" dirty="0" smtClean="0">
                <a:latin typeface="Calibri"/>
                <a:cs typeface="Calibri"/>
              </a:rPr>
              <a:t>p</a:t>
            </a:r>
            <a:r>
              <a:rPr sz="1575" b="1" spc="-9" baseline="2600" dirty="0" smtClean="0">
                <a:latin typeface="Calibri"/>
                <a:cs typeface="Calibri"/>
              </a:rPr>
              <a:t>a</a:t>
            </a:r>
            <a:r>
              <a:rPr sz="1575" b="1" spc="0" baseline="2600" dirty="0" smtClean="0">
                <a:latin typeface="Calibri"/>
                <a:cs typeface="Calibri"/>
              </a:rPr>
              <a:t>r</a:t>
            </a:r>
            <a:endParaRPr sz="1050">
              <a:latin typeface="Calibri"/>
              <a:cs typeface="Calibri"/>
            </a:endParaRPr>
          </a:p>
          <a:p>
            <a:pPr marL="12700" marR="20116">
              <a:lnSpc>
                <a:spcPts val="1260"/>
              </a:lnSpc>
            </a:pPr>
            <a:r>
              <a:rPr sz="1575" b="1" spc="4" baseline="2600" dirty="0" smtClean="0">
                <a:latin typeface="Calibri"/>
                <a:cs typeface="Calibri"/>
              </a:rPr>
              <a:t>l</a:t>
            </a:r>
            <a:r>
              <a:rPr sz="1575" b="1" spc="0" baseline="2600" dirty="0" smtClean="0">
                <a:latin typeface="Calibri"/>
                <a:cs typeface="Calibri"/>
              </a:rPr>
              <a:t>a</a:t>
            </a:r>
            <a:r>
              <a:rPr sz="1575" b="1" spc="-14" baseline="2600" dirty="0" smtClean="0">
                <a:latin typeface="Calibri"/>
                <a:cs typeface="Calibri"/>
              </a:rPr>
              <a:t> </a:t>
            </a:r>
            <a:r>
              <a:rPr sz="1575" b="1" spc="4" baseline="2600" dirty="0" smtClean="0">
                <a:latin typeface="Calibri"/>
                <a:cs typeface="Calibri"/>
              </a:rPr>
              <a:t>v</a:t>
            </a:r>
            <a:r>
              <a:rPr sz="1575" b="1" spc="-4" baseline="2600" dirty="0" smtClean="0">
                <a:latin typeface="Calibri"/>
                <a:cs typeface="Calibri"/>
              </a:rPr>
              <a:t>a</a:t>
            </a:r>
            <a:r>
              <a:rPr sz="1575" b="1" spc="4" baseline="2600" dirty="0" smtClean="0">
                <a:latin typeface="Calibri"/>
                <a:cs typeface="Calibri"/>
              </a:rPr>
              <a:t>l</a:t>
            </a:r>
            <a:r>
              <a:rPr sz="1575" b="1" spc="-4" baseline="2600" dirty="0" smtClean="0">
                <a:latin typeface="Calibri"/>
                <a:cs typeface="Calibri"/>
              </a:rPr>
              <a:t>e</a:t>
            </a:r>
            <a:r>
              <a:rPr sz="1575" b="1" spc="0" baseline="2600" dirty="0" smtClean="0">
                <a:latin typeface="Calibri"/>
                <a:cs typeface="Calibri"/>
              </a:rPr>
              <a:t>ur</a:t>
            </a:r>
            <a:endParaRPr sz="1050">
              <a:latin typeface="Calibri"/>
              <a:cs typeface="Calibri"/>
            </a:endParaRPr>
          </a:p>
        </p:txBody>
      </p:sp>
      <p:sp>
        <p:nvSpPr>
          <p:cNvPr id="34" name="object 4"/>
          <p:cNvSpPr txBox="1"/>
          <p:nvPr/>
        </p:nvSpPr>
        <p:spPr>
          <a:xfrm>
            <a:off x="3940414" y="5932819"/>
            <a:ext cx="861294" cy="395731"/>
          </a:xfrm>
          <a:prstGeom prst="rect">
            <a:avLst/>
          </a:prstGeom>
        </p:spPr>
        <p:txBody>
          <a:bodyPr wrap="square" lIns="0" tIns="0" rIns="0" bIns="0" rtlCol="0">
            <a:noAutofit/>
          </a:bodyPr>
          <a:lstStyle/>
          <a:p>
            <a:pPr algn="ctr">
              <a:lnSpc>
                <a:spcPts val="1530"/>
              </a:lnSpc>
              <a:spcBef>
                <a:spcPts val="76"/>
              </a:spcBef>
            </a:pPr>
            <a:r>
              <a:rPr sz="2100" b="1" spc="0" baseline="1950" dirty="0" smtClean="0">
                <a:solidFill>
                  <a:srgbClr val="FFFFFF"/>
                </a:solidFill>
                <a:latin typeface="Calibri"/>
                <a:cs typeface="Calibri"/>
              </a:rPr>
              <a:t>Indi</a:t>
            </a:r>
            <a:r>
              <a:rPr sz="2100" b="1" spc="-4" baseline="1950" dirty="0" smtClean="0">
                <a:solidFill>
                  <a:srgbClr val="FFFFFF"/>
                </a:solidFill>
                <a:latin typeface="Calibri"/>
                <a:cs typeface="Calibri"/>
              </a:rPr>
              <a:t>c</a:t>
            </a:r>
            <a:r>
              <a:rPr sz="2100" b="1" spc="-9" baseline="1950" dirty="0" smtClean="0">
                <a:solidFill>
                  <a:srgbClr val="FFFFFF"/>
                </a:solidFill>
                <a:latin typeface="Calibri"/>
                <a:cs typeface="Calibri"/>
              </a:rPr>
              <a:t>a</a:t>
            </a:r>
            <a:r>
              <a:rPr sz="2100" b="1" spc="-4" baseline="1950" dirty="0" smtClean="0">
                <a:solidFill>
                  <a:srgbClr val="FFFFFF"/>
                </a:solidFill>
                <a:latin typeface="Calibri"/>
                <a:cs typeface="Calibri"/>
              </a:rPr>
              <a:t>t</a:t>
            </a:r>
            <a:r>
              <a:rPr sz="2100" b="1" spc="0" baseline="1950" dirty="0" smtClean="0">
                <a:solidFill>
                  <a:srgbClr val="FFFFFF"/>
                </a:solidFill>
                <a:latin typeface="Calibri"/>
                <a:cs typeface="Calibri"/>
              </a:rPr>
              <a:t>eu</a:t>
            </a:r>
            <a:r>
              <a:rPr sz="2100" b="1" spc="-14" baseline="1950" dirty="0" smtClean="0">
                <a:solidFill>
                  <a:srgbClr val="FFFFFF"/>
                </a:solidFill>
                <a:latin typeface="Calibri"/>
                <a:cs typeface="Calibri"/>
              </a:rPr>
              <a:t>r</a:t>
            </a:r>
            <a:r>
              <a:rPr sz="2100" b="1" spc="0" baseline="1950" dirty="0" smtClean="0">
                <a:solidFill>
                  <a:srgbClr val="FFFFFF"/>
                </a:solidFill>
                <a:latin typeface="Calibri"/>
                <a:cs typeface="Calibri"/>
              </a:rPr>
              <a:t>s</a:t>
            </a:r>
            <a:endParaRPr sz="1400">
              <a:latin typeface="Calibri"/>
              <a:cs typeface="Calibri"/>
            </a:endParaRPr>
          </a:p>
          <a:p>
            <a:pPr marL="71970" marR="85818" algn="ctr">
              <a:lnSpc>
                <a:spcPts val="1510"/>
              </a:lnSpc>
            </a:pPr>
            <a:r>
              <a:rPr sz="2100" b="1" spc="0" baseline="1950" dirty="0" smtClean="0">
                <a:solidFill>
                  <a:srgbClr val="FFFFFF"/>
                </a:solidFill>
                <a:latin typeface="Calibri"/>
                <a:cs typeface="Calibri"/>
              </a:rPr>
              <a:t>d’imp</a:t>
            </a:r>
            <a:r>
              <a:rPr sz="2100" b="1" spc="4" baseline="1950" dirty="0" smtClean="0">
                <a:solidFill>
                  <a:srgbClr val="FFFFFF"/>
                </a:solidFill>
                <a:latin typeface="Calibri"/>
                <a:cs typeface="Calibri"/>
              </a:rPr>
              <a:t>a</a:t>
            </a:r>
            <a:r>
              <a:rPr sz="2100" b="1" spc="0" baseline="1950" dirty="0" smtClean="0">
                <a:solidFill>
                  <a:srgbClr val="FFFFFF"/>
                </a:solidFill>
                <a:latin typeface="Calibri"/>
                <a:cs typeface="Calibri"/>
              </a:rPr>
              <a:t>ct</a:t>
            </a:r>
            <a:endParaRPr sz="1400">
              <a:latin typeface="Calibri"/>
              <a:cs typeface="Calibri"/>
            </a:endParaRPr>
          </a:p>
        </p:txBody>
      </p:sp>
      <p:sp>
        <p:nvSpPr>
          <p:cNvPr id="35" name="object 3"/>
          <p:cNvSpPr txBox="1"/>
          <p:nvPr/>
        </p:nvSpPr>
        <p:spPr>
          <a:xfrm>
            <a:off x="5073635" y="5999646"/>
            <a:ext cx="2069160" cy="266191"/>
          </a:xfrm>
          <a:prstGeom prst="rect">
            <a:avLst/>
          </a:prstGeom>
        </p:spPr>
        <p:txBody>
          <a:bodyPr wrap="square" lIns="0" tIns="0" rIns="0" bIns="0" rtlCol="0">
            <a:noAutofit/>
          </a:bodyPr>
          <a:lstStyle/>
          <a:p>
            <a:pPr marL="12700">
              <a:lnSpc>
                <a:spcPts val="2030"/>
              </a:lnSpc>
              <a:spcBef>
                <a:spcPts val="101"/>
              </a:spcBef>
            </a:pPr>
            <a:r>
              <a:rPr sz="2850" spc="0" baseline="2874" dirty="0" smtClean="0">
                <a:latin typeface="Calibri"/>
                <a:cs typeface="Calibri"/>
              </a:rPr>
              <a:t>•</a:t>
            </a:r>
            <a:r>
              <a:rPr sz="2850" spc="-29" baseline="2874" dirty="0" smtClean="0">
                <a:latin typeface="Calibri"/>
                <a:cs typeface="Calibri"/>
              </a:rPr>
              <a:t> </a:t>
            </a:r>
            <a:r>
              <a:rPr sz="2850" b="1" spc="0" baseline="2874" dirty="0" smtClean="0">
                <a:latin typeface="Calibri"/>
                <a:cs typeface="Calibri"/>
              </a:rPr>
              <a:t>Indi</a:t>
            </a:r>
            <a:r>
              <a:rPr sz="2850" b="1" spc="-4" baseline="2874" dirty="0" smtClean="0">
                <a:latin typeface="Calibri"/>
                <a:cs typeface="Calibri"/>
              </a:rPr>
              <a:t>c</a:t>
            </a:r>
            <a:r>
              <a:rPr sz="2850" b="1" spc="-14" baseline="2874" dirty="0" smtClean="0">
                <a:latin typeface="Calibri"/>
                <a:cs typeface="Calibri"/>
              </a:rPr>
              <a:t>a</a:t>
            </a:r>
            <a:r>
              <a:rPr sz="2850" b="1" spc="-19" baseline="2874" dirty="0" smtClean="0">
                <a:latin typeface="Calibri"/>
                <a:cs typeface="Calibri"/>
              </a:rPr>
              <a:t>t</a:t>
            </a:r>
            <a:r>
              <a:rPr sz="2850" b="1" spc="4" baseline="2874" dirty="0" smtClean="0">
                <a:latin typeface="Calibri"/>
                <a:cs typeface="Calibri"/>
              </a:rPr>
              <a:t>e</a:t>
            </a:r>
            <a:r>
              <a:rPr sz="2850" b="1" spc="0" baseline="2874" dirty="0" smtClean="0">
                <a:latin typeface="Calibri"/>
                <a:cs typeface="Calibri"/>
              </a:rPr>
              <a:t>u</a:t>
            </a:r>
            <a:r>
              <a:rPr sz="2850" b="1" spc="-25" baseline="2874" dirty="0" smtClean="0">
                <a:latin typeface="Calibri"/>
                <a:cs typeface="Calibri"/>
              </a:rPr>
              <a:t>r</a:t>
            </a:r>
            <a:r>
              <a:rPr sz="2850" b="1" spc="0" baseline="2874" dirty="0" smtClean="0">
                <a:latin typeface="Calibri"/>
                <a:cs typeface="Calibri"/>
              </a:rPr>
              <a:t>s</a:t>
            </a:r>
            <a:r>
              <a:rPr sz="2850" b="1" spc="-45" baseline="2874" dirty="0" smtClean="0">
                <a:latin typeface="Calibri"/>
                <a:cs typeface="Calibri"/>
              </a:rPr>
              <a:t> </a:t>
            </a:r>
            <a:r>
              <a:rPr sz="2850" b="1" spc="4" baseline="2874" dirty="0" smtClean="0">
                <a:latin typeface="Calibri"/>
                <a:cs typeface="Calibri"/>
              </a:rPr>
              <a:t>m</a:t>
            </a:r>
            <a:r>
              <a:rPr sz="2850" b="1" spc="-4" baseline="2874" dirty="0" smtClean="0">
                <a:latin typeface="Calibri"/>
                <a:cs typeface="Calibri"/>
              </a:rPr>
              <a:t>é</a:t>
            </a:r>
            <a:r>
              <a:rPr sz="2850" b="1" spc="0" baseline="2874" dirty="0" smtClean="0">
                <a:latin typeface="Calibri"/>
                <a:cs typeface="Calibri"/>
              </a:rPr>
              <a:t>ti</a:t>
            </a:r>
            <a:r>
              <a:rPr sz="2850" b="1" spc="9" baseline="2874" dirty="0" smtClean="0">
                <a:latin typeface="Calibri"/>
                <a:cs typeface="Calibri"/>
              </a:rPr>
              <a:t>e</a:t>
            </a:r>
            <a:r>
              <a:rPr sz="2850" b="1" spc="0" baseline="2874" dirty="0" smtClean="0">
                <a:latin typeface="Calibri"/>
                <a:cs typeface="Calibri"/>
              </a:rPr>
              <a:t>r</a:t>
            </a:r>
            <a:endParaRPr sz="1900">
              <a:latin typeface="Calibri"/>
              <a:cs typeface="Calibri"/>
            </a:endParaRPr>
          </a:p>
        </p:txBody>
      </p:sp>
      <p:sp>
        <p:nvSpPr>
          <p:cNvPr id="36" name="ZoneTexte 35"/>
          <p:cNvSpPr txBox="1"/>
          <p:nvPr/>
        </p:nvSpPr>
        <p:spPr>
          <a:xfrm>
            <a:off x="392038" y="1131731"/>
            <a:ext cx="6195542" cy="554511"/>
          </a:xfrm>
          <a:prstGeom prst="rect">
            <a:avLst/>
          </a:prstGeom>
          <a:noFill/>
        </p:spPr>
        <p:txBody>
          <a:bodyPr wrap="square" rtlCol="0">
            <a:spAutoFit/>
          </a:bodyPr>
          <a:lstStyle/>
          <a:p>
            <a:pPr marL="1181696" marR="53263" algn="ctr">
              <a:lnSpc>
                <a:spcPct val="95825"/>
              </a:lnSpc>
              <a:spcBef>
                <a:spcPts val="1471"/>
              </a:spcBef>
            </a:pPr>
            <a:r>
              <a:rPr lang="fr-FR" spc="-4" dirty="0">
                <a:solidFill>
                  <a:srgbClr val="974707"/>
                </a:solidFill>
                <a:latin typeface="Arial"/>
                <a:cs typeface="Arial"/>
              </a:rPr>
              <a:t>S</a:t>
            </a:r>
            <a:r>
              <a:rPr lang="fr-FR" dirty="0">
                <a:solidFill>
                  <a:srgbClr val="974707"/>
                </a:solidFill>
                <a:latin typeface="Arial"/>
                <a:cs typeface="Arial"/>
              </a:rPr>
              <a:t>o</a:t>
            </a:r>
            <a:r>
              <a:rPr lang="fr-FR" spc="-4" dirty="0">
                <a:solidFill>
                  <a:srgbClr val="974707"/>
                </a:solidFill>
                <a:latin typeface="Arial"/>
                <a:cs typeface="Arial"/>
              </a:rPr>
              <a:t>u</a:t>
            </a:r>
            <a:r>
              <a:rPr lang="fr-FR" spc="4" dirty="0">
                <a:solidFill>
                  <a:srgbClr val="974707"/>
                </a:solidFill>
                <a:latin typeface="Arial"/>
                <a:cs typeface="Arial"/>
              </a:rPr>
              <a:t>rc</a:t>
            </a:r>
            <a:r>
              <a:rPr lang="fr-FR" dirty="0">
                <a:solidFill>
                  <a:srgbClr val="974707"/>
                </a:solidFill>
                <a:latin typeface="Arial"/>
                <a:cs typeface="Arial"/>
              </a:rPr>
              <a:t>e</a:t>
            </a:r>
            <a:r>
              <a:rPr lang="fr-FR" spc="-41" dirty="0">
                <a:solidFill>
                  <a:srgbClr val="974707"/>
                </a:solidFill>
                <a:latin typeface="Arial"/>
                <a:cs typeface="Arial"/>
              </a:rPr>
              <a:t> </a:t>
            </a:r>
            <a:r>
              <a:rPr lang="fr-FR" dirty="0">
                <a:solidFill>
                  <a:srgbClr val="974707"/>
                </a:solidFill>
                <a:latin typeface="Arial"/>
                <a:cs typeface="Arial"/>
              </a:rPr>
              <a:t>:</a:t>
            </a:r>
            <a:r>
              <a:rPr lang="fr-FR" spc="1" dirty="0">
                <a:solidFill>
                  <a:srgbClr val="974707"/>
                </a:solidFill>
                <a:latin typeface="Arial"/>
                <a:cs typeface="Arial"/>
              </a:rPr>
              <a:t> </a:t>
            </a:r>
            <a:r>
              <a:rPr lang="fr-FR" spc="4" dirty="0">
                <a:solidFill>
                  <a:srgbClr val="974707"/>
                </a:solidFill>
                <a:latin typeface="Arial"/>
                <a:cs typeface="Arial"/>
              </a:rPr>
              <a:t>c</a:t>
            </a:r>
            <a:r>
              <a:rPr lang="fr-FR" dirty="0">
                <a:solidFill>
                  <a:srgbClr val="974707"/>
                </a:solidFill>
                <a:latin typeface="Arial"/>
                <a:cs typeface="Arial"/>
              </a:rPr>
              <a:t>o</a:t>
            </a:r>
            <a:r>
              <a:rPr lang="fr-FR" spc="-4" dirty="0">
                <a:solidFill>
                  <a:srgbClr val="974707"/>
                </a:solidFill>
                <a:latin typeface="Arial"/>
                <a:cs typeface="Arial"/>
              </a:rPr>
              <a:t>u</a:t>
            </a:r>
            <a:r>
              <a:rPr lang="fr-FR" spc="4" dirty="0">
                <a:solidFill>
                  <a:srgbClr val="974707"/>
                </a:solidFill>
                <a:latin typeface="Arial"/>
                <a:cs typeface="Arial"/>
              </a:rPr>
              <a:t>r</a:t>
            </a:r>
            <a:r>
              <a:rPr lang="fr-FR" dirty="0">
                <a:solidFill>
                  <a:srgbClr val="974707"/>
                </a:solidFill>
                <a:latin typeface="Arial"/>
                <a:cs typeface="Arial"/>
              </a:rPr>
              <a:t>s</a:t>
            </a:r>
            <a:r>
              <a:rPr lang="fr-FR" spc="-34" dirty="0">
                <a:solidFill>
                  <a:srgbClr val="974707"/>
                </a:solidFill>
                <a:latin typeface="Arial"/>
                <a:cs typeface="Arial"/>
              </a:rPr>
              <a:t> </a:t>
            </a:r>
            <a:r>
              <a:rPr lang="fr-FR" dirty="0">
                <a:solidFill>
                  <a:srgbClr val="974707"/>
                </a:solidFill>
                <a:latin typeface="Arial"/>
                <a:cs typeface="Arial"/>
              </a:rPr>
              <a:t>« g</a:t>
            </a:r>
            <a:r>
              <a:rPr lang="fr-FR" spc="-4" dirty="0">
                <a:solidFill>
                  <a:srgbClr val="974707"/>
                </a:solidFill>
                <a:latin typeface="Arial"/>
                <a:cs typeface="Arial"/>
              </a:rPr>
              <a:t>e</a:t>
            </a:r>
            <a:r>
              <a:rPr lang="fr-FR" spc="4" dirty="0">
                <a:solidFill>
                  <a:srgbClr val="974707"/>
                </a:solidFill>
                <a:latin typeface="Arial"/>
                <a:cs typeface="Arial"/>
              </a:rPr>
              <a:t>s</a:t>
            </a:r>
            <a:r>
              <a:rPr lang="fr-FR" dirty="0">
                <a:solidFill>
                  <a:srgbClr val="974707"/>
                </a:solidFill>
                <a:latin typeface="Arial"/>
                <a:cs typeface="Arial"/>
              </a:rPr>
              <a:t>t</a:t>
            </a:r>
            <a:r>
              <a:rPr lang="fr-FR" spc="-4" dirty="0">
                <a:solidFill>
                  <a:srgbClr val="974707"/>
                </a:solidFill>
                <a:latin typeface="Arial"/>
                <a:cs typeface="Arial"/>
              </a:rPr>
              <a:t>i</a:t>
            </a:r>
            <a:r>
              <a:rPr lang="fr-FR" dirty="0">
                <a:solidFill>
                  <a:srgbClr val="974707"/>
                </a:solidFill>
                <a:latin typeface="Arial"/>
                <a:cs typeface="Arial"/>
              </a:rPr>
              <a:t>on</a:t>
            </a:r>
            <a:r>
              <a:rPr lang="fr-FR" spc="-37" dirty="0">
                <a:solidFill>
                  <a:srgbClr val="974707"/>
                </a:solidFill>
                <a:latin typeface="Arial"/>
                <a:cs typeface="Arial"/>
              </a:rPr>
              <a:t> </a:t>
            </a:r>
            <a:r>
              <a:rPr lang="fr-FR" dirty="0">
                <a:solidFill>
                  <a:srgbClr val="974707"/>
                </a:solidFill>
                <a:latin typeface="Arial"/>
                <a:cs typeface="Arial"/>
              </a:rPr>
              <a:t>de</a:t>
            </a:r>
            <a:r>
              <a:rPr lang="fr-FR" spc="-25" dirty="0">
                <a:solidFill>
                  <a:srgbClr val="974707"/>
                </a:solidFill>
                <a:latin typeface="Arial"/>
                <a:cs typeface="Arial"/>
              </a:rPr>
              <a:t> </a:t>
            </a:r>
            <a:r>
              <a:rPr lang="fr-FR" dirty="0">
                <a:solidFill>
                  <a:srgbClr val="974707"/>
                </a:solidFill>
                <a:latin typeface="Arial"/>
                <a:cs typeface="Arial"/>
              </a:rPr>
              <a:t>pro</a:t>
            </a:r>
            <a:r>
              <a:rPr lang="fr-FR" spc="4" dirty="0">
                <a:solidFill>
                  <a:srgbClr val="974707"/>
                </a:solidFill>
                <a:latin typeface="Arial"/>
                <a:cs typeface="Arial"/>
              </a:rPr>
              <a:t>j</a:t>
            </a:r>
            <a:r>
              <a:rPr lang="fr-FR" dirty="0">
                <a:solidFill>
                  <a:srgbClr val="974707"/>
                </a:solidFill>
                <a:latin typeface="Arial"/>
                <a:cs typeface="Arial"/>
              </a:rPr>
              <a:t>et</a:t>
            </a:r>
            <a:r>
              <a:rPr lang="fr-FR" spc="-29" dirty="0">
                <a:solidFill>
                  <a:srgbClr val="974707"/>
                </a:solidFill>
                <a:latin typeface="Arial"/>
                <a:cs typeface="Arial"/>
              </a:rPr>
              <a:t> </a:t>
            </a:r>
            <a:r>
              <a:rPr lang="fr-FR" spc="-4" dirty="0">
                <a:solidFill>
                  <a:srgbClr val="974707"/>
                </a:solidFill>
                <a:latin typeface="Arial"/>
                <a:cs typeface="Arial"/>
              </a:rPr>
              <a:t>S</a:t>
            </a:r>
            <a:r>
              <a:rPr lang="fr-FR" dirty="0">
                <a:solidFill>
                  <a:srgbClr val="974707"/>
                </a:solidFill>
                <a:latin typeface="Arial"/>
                <a:cs typeface="Arial"/>
              </a:rPr>
              <a:t>I</a:t>
            </a:r>
            <a:r>
              <a:rPr lang="fr-FR" spc="-9" dirty="0">
                <a:solidFill>
                  <a:srgbClr val="974707"/>
                </a:solidFill>
                <a:latin typeface="Arial"/>
                <a:cs typeface="Arial"/>
              </a:rPr>
              <a:t> </a:t>
            </a:r>
            <a:r>
              <a:rPr lang="fr-FR" dirty="0">
                <a:solidFill>
                  <a:srgbClr val="974707"/>
                </a:solidFill>
                <a:latin typeface="Arial"/>
                <a:cs typeface="Arial"/>
              </a:rPr>
              <a:t>».</a:t>
            </a:r>
            <a:r>
              <a:rPr lang="fr-FR" spc="-23" dirty="0">
                <a:solidFill>
                  <a:srgbClr val="974707"/>
                </a:solidFill>
                <a:latin typeface="Arial"/>
                <a:cs typeface="Arial"/>
              </a:rPr>
              <a:t> </a:t>
            </a:r>
            <a:r>
              <a:rPr lang="fr-FR" dirty="0">
                <a:solidFill>
                  <a:srgbClr val="974707"/>
                </a:solidFill>
                <a:latin typeface="Arial"/>
                <a:cs typeface="Arial"/>
              </a:rPr>
              <a:t>Diplô</a:t>
            </a:r>
            <a:r>
              <a:rPr lang="fr-FR" spc="4" dirty="0">
                <a:solidFill>
                  <a:srgbClr val="974707"/>
                </a:solidFill>
                <a:latin typeface="Arial"/>
                <a:cs typeface="Arial"/>
              </a:rPr>
              <a:t>m</a:t>
            </a:r>
            <a:r>
              <a:rPr lang="fr-FR" dirty="0">
                <a:solidFill>
                  <a:srgbClr val="974707"/>
                </a:solidFill>
                <a:latin typeface="Arial"/>
                <a:cs typeface="Arial"/>
              </a:rPr>
              <a:t>e</a:t>
            </a:r>
            <a:r>
              <a:rPr lang="fr-FR" spc="-39" dirty="0">
                <a:solidFill>
                  <a:srgbClr val="974707"/>
                </a:solidFill>
                <a:latin typeface="Arial"/>
                <a:cs typeface="Arial"/>
              </a:rPr>
              <a:t> </a:t>
            </a:r>
            <a:r>
              <a:rPr lang="fr-FR" dirty="0">
                <a:solidFill>
                  <a:srgbClr val="974707"/>
                </a:solidFill>
                <a:latin typeface="Arial"/>
                <a:cs typeface="Arial"/>
              </a:rPr>
              <a:t>Uni</a:t>
            </a:r>
            <a:r>
              <a:rPr lang="fr-FR" spc="9" dirty="0">
                <a:solidFill>
                  <a:srgbClr val="974707"/>
                </a:solidFill>
                <a:latin typeface="Arial"/>
                <a:cs typeface="Arial"/>
              </a:rPr>
              <a:t>v</a:t>
            </a:r>
            <a:r>
              <a:rPr lang="fr-FR" dirty="0">
                <a:solidFill>
                  <a:srgbClr val="974707"/>
                </a:solidFill>
                <a:latin typeface="Arial"/>
                <a:cs typeface="Arial"/>
              </a:rPr>
              <a:t>e</a:t>
            </a:r>
            <a:r>
              <a:rPr lang="fr-FR" spc="-4" dirty="0">
                <a:solidFill>
                  <a:srgbClr val="974707"/>
                </a:solidFill>
                <a:latin typeface="Arial"/>
                <a:cs typeface="Arial"/>
              </a:rPr>
              <a:t>r</a:t>
            </a:r>
            <a:r>
              <a:rPr lang="fr-FR" dirty="0">
                <a:solidFill>
                  <a:srgbClr val="974707"/>
                </a:solidFill>
                <a:latin typeface="Arial"/>
                <a:cs typeface="Arial"/>
              </a:rPr>
              <a:t>sitai</a:t>
            </a:r>
            <a:r>
              <a:rPr lang="fr-FR" spc="-4" dirty="0">
                <a:solidFill>
                  <a:srgbClr val="974707"/>
                </a:solidFill>
                <a:latin typeface="Arial"/>
                <a:cs typeface="Arial"/>
              </a:rPr>
              <a:t>r</a:t>
            </a:r>
            <a:r>
              <a:rPr lang="fr-FR" dirty="0">
                <a:solidFill>
                  <a:srgbClr val="974707"/>
                </a:solidFill>
                <a:latin typeface="Arial"/>
                <a:cs typeface="Arial"/>
              </a:rPr>
              <a:t>e</a:t>
            </a:r>
            <a:endParaRPr lang="fr-FR" dirty="0">
              <a:latin typeface="Arial"/>
              <a:cs typeface="Arial"/>
            </a:endParaRPr>
          </a:p>
          <a:p>
            <a:pPr marL="1181696" marR="53263" algn="ctr">
              <a:lnSpc>
                <a:spcPct val="95825"/>
              </a:lnSpc>
              <a:spcBef>
                <a:spcPts val="50"/>
              </a:spcBef>
            </a:pPr>
            <a:r>
              <a:rPr lang="fr-FR" spc="19" dirty="0">
                <a:solidFill>
                  <a:srgbClr val="974707"/>
                </a:solidFill>
                <a:latin typeface="Arial"/>
                <a:cs typeface="Arial"/>
              </a:rPr>
              <a:t>M</a:t>
            </a:r>
            <a:r>
              <a:rPr lang="fr-FR" dirty="0">
                <a:solidFill>
                  <a:srgbClr val="974707"/>
                </a:solidFill>
                <a:latin typeface="Arial"/>
                <a:cs typeface="Arial"/>
              </a:rPr>
              <a:t>aitri</a:t>
            </a:r>
            <a:r>
              <a:rPr lang="fr-FR" spc="-4" dirty="0">
                <a:solidFill>
                  <a:srgbClr val="974707"/>
                </a:solidFill>
                <a:latin typeface="Arial"/>
                <a:cs typeface="Arial"/>
              </a:rPr>
              <a:t>s</a:t>
            </a:r>
            <a:r>
              <a:rPr lang="fr-FR" dirty="0">
                <a:solidFill>
                  <a:srgbClr val="974707"/>
                </a:solidFill>
                <a:latin typeface="Arial"/>
                <a:cs typeface="Arial"/>
              </a:rPr>
              <a:t>e</a:t>
            </a:r>
            <a:r>
              <a:rPr lang="fr-FR" spc="-62" dirty="0">
                <a:solidFill>
                  <a:srgbClr val="974707"/>
                </a:solidFill>
                <a:latin typeface="Arial"/>
                <a:cs typeface="Arial"/>
              </a:rPr>
              <a:t> </a:t>
            </a:r>
            <a:r>
              <a:rPr lang="fr-FR" dirty="0">
                <a:solidFill>
                  <a:srgbClr val="974707"/>
                </a:solidFill>
                <a:latin typeface="Arial"/>
                <a:cs typeface="Arial"/>
              </a:rPr>
              <a:t>d’</a:t>
            </a:r>
            <a:r>
              <a:rPr lang="fr-FR" spc="4" dirty="0">
                <a:solidFill>
                  <a:srgbClr val="974707"/>
                </a:solidFill>
                <a:latin typeface="Arial"/>
                <a:cs typeface="Arial"/>
              </a:rPr>
              <a:t>O</a:t>
            </a:r>
            <a:r>
              <a:rPr lang="fr-FR" dirty="0">
                <a:solidFill>
                  <a:srgbClr val="974707"/>
                </a:solidFill>
                <a:latin typeface="Arial"/>
                <a:cs typeface="Arial"/>
              </a:rPr>
              <a:t>u</a:t>
            </a:r>
            <a:r>
              <a:rPr lang="fr-FR" spc="9" dirty="0">
                <a:solidFill>
                  <a:srgbClr val="974707"/>
                </a:solidFill>
                <a:latin typeface="Arial"/>
                <a:cs typeface="Arial"/>
              </a:rPr>
              <a:t>v</a:t>
            </a:r>
            <a:r>
              <a:rPr lang="fr-FR" spc="-4" dirty="0">
                <a:solidFill>
                  <a:srgbClr val="974707"/>
                </a:solidFill>
                <a:latin typeface="Arial"/>
                <a:cs typeface="Arial"/>
              </a:rPr>
              <a:t>r</a:t>
            </a:r>
            <a:r>
              <a:rPr lang="fr-FR" dirty="0">
                <a:solidFill>
                  <a:srgbClr val="974707"/>
                </a:solidFill>
                <a:latin typeface="Arial"/>
                <a:cs typeface="Arial"/>
              </a:rPr>
              <a:t>age</a:t>
            </a:r>
            <a:r>
              <a:rPr lang="fr-FR" spc="-64" dirty="0">
                <a:solidFill>
                  <a:srgbClr val="974707"/>
                </a:solidFill>
                <a:latin typeface="Arial"/>
                <a:cs typeface="Arial"/>
              </a:rPr>
              <a:t> </a:t>
            </a:r>
            <a:r>
              <a:rPr lang="fr-FR" dirty="0">
                <a:solidFill>
                  <a:srgbClr val="974707"/>
                </a:solidFill>
                <a:latin typeface="Arial"/>
                <a:cs typeface="Arial"/>
              </a:rPr>
              <a:t>des</a:t>
            </a:r>
            <a:r>
              <a:rPr lang="fr-FR" spc="-32" dirty="0">
                <a:solidFill>
                  <a:srgbClr val="974707"/>
                </a:solidFill>
                <a:latin typeface="Arial"/>
                <a:cs typeface="Arial"/>
              </a:rPr>
              <a:t> </a:t>
            </a:r>
            <a:r>
              <a:rPr lang="fr-FR" spc="-4" dirty="0">
                <a:solidFill>
                  <a:srgbClr val="974707"/>
                </a:solidFill>
                <a:latin typeface="Arial"/>
                <a:cs typeface="Arial"/>
              </a:rPr>
              <a:t>S</a:t>
            </a:r>
            <a:r>
              <a:rPr lang="fr-FR" dirty="0">
                <a:solidFill>
                  <a:srgbClr val="974707"/>
                </a:solidFill>
                <a:latin typeface="Arial"/>
                <a:cs typeface="Arial"/>
              </a:rPr>
              <a:t>I.</a:t>
            </a:r>
            <a:r>
              <a:rPr lang="fr-FR" spc="-7" dirty="0">
                <a:solidFill>
                  <a:srgbClr val="974707"/>
                </a:solidFill>
                <a:latin typeface="Arial"/>
                <a:cs typeface="Arial"/>
              </a:rPr>
              <a:t> </a:t>
            </a:r>
            <a:r>
              <a:rPr lang="fr-FR" dirty="0">
                <a:solidFill>
                  <a:srgbClr val="974707"/>
                </a:solidFill>
                <a:latin typeface="Arial"/>
                <a:cs typeface="Arial"/>
              </a:rPr>
              <a:t>I</a:t>
            </a:r>
            <a:r>
              <a:rPr lang="fr-FR" spc="-4" dirty="0">
                <a:solidFill>
                  <a:srgbClr val="974707"/>
                </a:solidFill>
                <a:latin typeface="Arial"/>
                <a:cs typeface="Arial"/>
              </a:rPr>
              <a:t>SSB</a:t>
            </a:r>
            <a:r>
              <a:rPr lang="fr-FR" dirty="0">
                <a:solidFill>
                  <a:srgbClr val="974707"/>
                </a:solidFill>
                <a:latin typeface="Arial"/>
                <a:cs typeface="Arial"/>
              </a:rPr>
              <a:t>A</a:t>
            </a:r>
            <a:r>
              <a:rPr lang="fr-FR" spc="-24" dirty="0">
                <a:solidFill>
                  <a:srgbClr val="974707"/>
                </a:solidFill>
                <a:latin typeface="Arial"/>
                <a:cs typeface="Arial"/>
              </a:rPr>
              <a:t> </a:t>
            </a:r>
            <a:r>
              <a:rPr lang="fr-FR" dirty="0">
                <a:solidFill>
                  <a:srgbClr val="974707"/>
                </a:solidFill>
                <a:latin typeface="Arial"/>
                <a:cs typeface="Arial"/>
              </a:rPr>
              <a:t>©</a:t>
            </a:r>
            <a:r>
              <a:rPr lang="fr-FR" spc="-7" dirty="0">
                <a:solidFill>
                  <a:srgbClr val="974707"/>
                </a:solidFill>
                <a:latin typeface="Arial"/>
                <a:cs typeface="Arial"/>
              </a:rPr>
              <a:t> </a:t>
            </a:r>
            <a:r>
              <a:rPr lang="fr-FR" dirty="0">
                <a:solidFill>
                  <a:srgbClr val="974707"/>
                </a:solidFill>
                <a:latin typeface="Arial"/>
                <a:cs typeface="Arial"/>
              </a:rPr>
              <a:t>D</a:t>
            </a:r>
            <a:r>
              <a:rPr lang="fr-FR" spc="-4" dirty="0">
                <a:solidFill>
                  <a:srgbClr val="974707"/>
                </a:solidFill>
                <a:latin typeface="Arial"/>
                <a:cs typeface="Arial"/>
              </a:rPr>
              <a:t>i</a:t>
            </a:r>
            <a:r>
              <a:rPr lang="fr-FR" dirty="0">
                <a:solidFill>
                  <a:srgbClr val="974707"/>
                </a:solidFill>
                <a:latin typeface="Arial"/>
                <a:cs typeface="Arial"/>
              </a:rPr>
              <a:t>d</a:t>
            </a:r>
            <a:r>
              <a:rPr lang="fr-FR" spc="-4" dirty="0">
                <a:solidFill>
                  <a:srgbClr val="974707"/>
                </a:solidFill>
                <a:latin typeface="Arial"/>
                <a:cs typeface="Arial"/>
              </a:rPr>
              <a:t>i</a:t>
            </a:r>
            <a:r>
              <a:rPr lang="fr-FR" dirty="0">
                <a:solidFill>
                  <a:srgbClr val="974707"/>
                </a:solidFill>
                <a:latin typeface="Arial"/>
                <a:cs typeface="Arial"/>
              </a:rPr>
              <a:t>er</a:t>
            </a:r>
            <a:r>
              <a:rPr lang="fr-FR" spc="-1" dirty="0">
                <a:solidFill>
                  <a:srgbClr val="974707"/>
                </a:solidFill>
                <a:latin typeface="Arial"/>
                <a:cs typeface="Arial"/>
              </a:rPr>
              <a:t> </a:t>
            </a:r>
            <a:r>
              <a:rPr lang="fr-FR" spc="-4" dirty="0">
                <a:solidFill>
                  <a:srgbClr val="974707"/>
                </a:solidFill>
                <a:latin typeface="Arial"/>
                <a:cs typeface="Arial"/>
              </a:rPr>
              <a:t>A</a:t>
            </a:r>
            <a:r>
              <a:rPr lang="fr-FR" dirty="0">
                <a:solidFill>
                  <a:srgbClr val="974707"/>
                </a:solidFill>
                <a:latin typeface="Arial"/>
                <a:cs typeface="Arial"/>
              </a:rPr>
              <a:t>L</a:t>
            </a:r>
            <a:r>
              <a:rPr lang="fr-FR" spc="-4" dirty="0">
                <a:solidFill>
                  <a:srgbClr val="974707"/>
                </a:solidFill>
                <a:latin typeface="Arial"/>
                <a:cs typeface="Arial"/>
              </a:rPr>
              <a:t>A</a:t>
            </a:r>
            <a:r>
              <a:rPr lang="fr-FR" dirty="0">
                <a:solidFill>
                  <a:srgbClr val="974707"/>
                </a:solidFill>
                <a:latin typeface="Arial"/>
                <a:cs typeface="Arial"/>
              </a:rPr>
              <a:t>IN</a:t>
            </a:r>
            <a:r>
              <a:rPr lang="fr-FR" spc="-18" dirty="0">
                <a:solidFill>
                  <a:srgbClr val="974707"/>
                </a:solidFill>
                <a:latin typeface="Arial"/>
                <a:cs typeface="Arial"/>
              </a:rPr>
              <a:t> </a:t>
            </a:r>
            <a:r>
              <a:rPr lang="fr-FR" dirty="0">
                <a:solidFill>
                  <a:srgbClr val="974707"/>
                </a:solidFill>
                <a:latin typeface="Arial"/>
                <a:cs typeface="Arial"/>
              </a:rPr>
              <a:t>2</a:t>
            </a:r>
            <a:r>
              <a:rPr lang="fr-FR" spc="-4" dirty="0">
                <a:solidFill>
                  <a:srgbClr val="974707"/>
                </a:solidFill>
                <a:latin typeface="Arial"/>
                <a:cs typeface="Arial"/>
              </a:rPr>
              <a:t>0</a:t>
            </a:r>
            <a:r>
              <a:rPr lang="fr-FR" dirty="0">
                <a:solidFill>
                  <a:srgbClr val="974707"/>
                </a:solidFill>
                <a:latin typeface="Arial"/>
                <a:cs typeface="Arial"/>
              </a:rPr>
              <a:t>13</a:t>
            </a:r>
            <a:endParaRPr lang="fr-FR" dirty="0">
              <a:latin typeface="Arial"/>
              <a:cs typeface="Arial"/>
            </a:endParaRPr>
          </a:p>
          <a:p>
            <a:endParaRPr lang="fr-FR" dirty="0"/>
          </a:p>
        </p:txBody>
      </p:sp>
    </p:spTree>
    <p:extLst>
      <p:ext uri="{BB962C8B-B14F-4D97-AF65-F5344CB8AC3E}">
        <p14:creationId xmlns:p14="http://schemas.microsoft.com/office/powerpoint/2010/main" val="1678009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197" y="905156"/>
            <a:ext cx="8565204" cy="553993"/>
          </a:xfrm>
        </p:spPr>
        <p:txBody>
          <a:bodyPr/>
          <a:lstStyle/>
          <a:p>
            <a:pPr algn="ctr"/>
            <a:r>
              <a:rPr lang="fr-FR" sz="2000" dirty="0"/>
              <a:t>Un projet </a:t>
            </a:r>
            <a:r>
              <a:rPr lang="fr-FR" sz="2000" dirty="0" smtClean="0"/>
              <a:t>ANAP dédié </a:t>
            </a:r>
            <a:r>
              <a:rPr lang="fr-FR" sz="2000" dirty="0"/>
              <a:t>au </a:t>
            </a:r>
            <a:r>
              <a:rPr lang="fr-FR" sz="2000" dirty="0" smtClean="0"/>
              <a:t>pilotage des </a:t>
            </a:r>
            <a:r>
              <a:rPr lang="fr-FR" sz="2000" dirty="0"/>
              <a:t>projets SI par la </a:t>
            </a:r>
            <a:r>
              <a:rPr lang="fr-FR" sz="2000" dirty="0" smtClean="0"/>
              <a:t>valeur </a:t>
            </a:r>
            <a:endParaRPr lang="fr-FR" sz="2000" dirty="0"/>
          </a:p>
        </p:txBody>
      </p:sp>
      <p:sp>
        <p:nvSpPr>
          <p:cNvPr id="3" name="Espace réservé du contenu 2"/>
          <p:cNvSpPr>
            <a:spLocks noGrp="1"/>
          </p:cNvSpPr>
          <p:nvPr>
            <p:ph sz="quarter" idx="13"/>
          </p:nvPr>
        </p:nvSpPr>
        <p:spPr>
          <a:xfrm>
            <a:off x="3122673" y="2057401"/>
            <a:ext cx="5617629" cy="4221184"/>
          </a:xfrm>
        </p:spPr>
        <p:txBody>
          <a:bodyPr/>
          <a:lstStyle/>
          <a:p>
            <a:pPr marL="524791" lvl="1" indent="-524791">
              <a:buFont typeface="+mj-lt"/>
              <a:buAutoNum type="arabicPeriod"/>
              <a:defRPr/>
            </a:pPr>
            <a:endParaRPr lang="fr-FR" sz="2000" b="1" dirty="0">
              <a:solidFill>
                <a:srgbClr val="D1003B"/>
              </a:solidFill>
            </a:endParaRPr>
          </a:p>
          <a:p>
            <a:pPr marL="524791" lvl="1" indent="-524791">
              <a:buFont typeface="+mj-lt"/>
              <a:buAutoNum type="arabicPeriod"/>
              <a:defRPr/>
            </a:pPr>
            <a:r>
              <a:rPr lang="fr-FR" sz="2000" b="1" dirty="0" smtClean="0">
                <a:solidFill>
                  <a:schemeClr val="accent2"/>
                </a:solidFill>
              </a:rPr>
              <a:t>Comprendre </a:t>
            </a:r>
            <a:r>
              <a:rPr lang="fr-FR" sz="2000" b="1" dirty="0">
                <a:solidFill>
                  <a:schemeClr val="accent2"/>
                </a:solidFill>
              </a:rPr>
              <a:t>ou la nécessité d’identifier les impacts d’un projets SI</a:t>
            </a:r>
          </a:p>
          <a:p>
            <a:pPr marL="524791" lvl="1" indent="-524791">
              <a:buFont typeface="+mj-lt"/>
              <a:buAutoNum type="arabicPeriod"/>
              <a:defRPr/>
            </a:pPr>
            <a:endParaRPr lang="fr-FR" sz="2000" b="1" dirty="0">
              <a:solidFill>
                <a:srgbClr val="D1003B"/>
              </a:solidFill>
            </a:endParaRPr>
          </a:p>
          <a:p>
            <a:pPr marL="524791" lvl="1" indent="-524791">
              <a:buFont typeface="+mj-lt"/>
              <a:buAutoNum type="arabicPeriod"/>
              <a:defRPr/>
            </a:pPr>
            <a:r>
              <a:rPr lang="fr-FR" sz="2000" b="1" dirty="0">
                <a:solidFill>
                  <a:schemeClr val="accent2"/>
                </a:solidFill>
              </a:rPr>
              <a:t>Mettre en œuvre, une méthodologie d’évaluation de la valeur</a:t>
            </a:r>
          </a:p>
          <a:p>
            <a:pPr marL="524791" lvl="1" indent="-524791">
              <a:buFont typeface="+mj-lt"/>
              <a:buAutoNum type="arabicPeriod"/>
              <a:defRPr/>
            </a:pPr>
            <a:endParaRPr lang="fr-FR" sz="2000" b="1" dirty="0">
              <a:solidFill>
                <a:srgbClr val="D1003B"/>
              </a:solidFill>
            </a:endParaRPr>
          </a:p>
          <a:p>
            <a:pPr marL="524791" lvl="1" indent="-524791">
              <a:buFont typeface="+mj-lt"/>
              <a:buAutoNum type="arabicPeriod"/>
              <a:defRPr/>
            </a:pPr>
            <a:r>
              <a:rPr lang="fr-FR" sz="2000" b="1" dirty="0"/>
              <a:t>Expérimentation sur sites</a:t>
            </a:r>
          </a:p>
          <a:p>
            <a:pPr marL="524791" lvl="1" indent="-524791">
              <a:buFont typeface="+mj-lt"/>
              <a:buAutoNum type="arabicPeriod"/>
              <a:defRPr/>
            </a:pPr>
            <a:endParaRPr lang="fr-FR" sz="2000" b="1" dirty="0">
              <a:solidFill>
                <a:srgbClr val="D1003B"/>
              </a:solidFill>
            </a:endParaRPr>
          </a:p>
          <a:p>
            <a:pPr marL="524791" lvl="1" indent="-524791">
              <a:buFont typeface="+mj-lt"/>
              <a:buAutoNum type="arabicPeriod"/>
              <a:defRPr/>
            </a:pPr>
            <a:r>
              <a:rPr lang="fr-FR" sz="2000" b="1" dirty="0">
                <a:solidFill>
                  <a:schemeClr val="accent2"/>
                </a:solidFill>
              </a:rPr>
              <a:t>Répertoire d’indicateurs</a:t>
            </a:r>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28</a:t>
            </a:fld>
            <a:endParaRPr lang="fr-FR" sz="800" dirty="0"/>
          </a:p>
        </p:txBody>
      </p:sp>
      <p:pic>
        <p:nvPicPr>
          <p:cNvPr id="144387" name="Picture 3"/>
          <p:cNvPicPr>
            <a:picLocks noChangeAspect="1" noChangeArrowheads="1"/>
          </p:cNvPicPr>
          <p:nvPr/>
        </p:nvPicPr>
        <p:blipFill>
          <a:blip r:embed="rId3" cstate="print"/>
          <a:srcRect l="34309" t="10827" r="32372" b="5413"/>
          <a:stretch>
            <a:fillRect/>
          </a:stretch>
        </p:blipFill>
        <p:spPr bwMode="auto">
          <a:xfrm>
            <a:off x="237595" y="2435519"/>
            <a:ext cx="2658528" cy="3757492"/>
          </a:xfrm>
          <a:prstGeom prst="rect">
            <a:avLst/>
          </a:prstGeom>
          <a:noFill/>
          <a:ln w="9525">
            <a:noFill/>
            <a:miter lim="800000"/>
            <a:headEnd/>
            <a:tailEnd/>
          </a:ln>
          <a:effectLst/>
        </p:spPr>
      </p:pic>
    </p:spTree>
    <p:extLst>
      <p:ext uri="{BB962C8B-B14F-4D97-AF65-F5344CB8AC3E}">
        <p14:creationId xmlns:p14="http://schemas.microsoft.com/office/powerpoint/2010/main" val="75230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195" y="639082"/>
            <a:ext cx="8731205" cy="1143000"/>
          </a:xfrm>
        </p:spPr>
        <p:txBody>
          <a:bodyPr/>
          <a:lstStyle/>
          <a:p>
            <a:r>
              <a:rPr lang="fr-FR" sz="2000" dirty="0" smtClean="0"/>
              <a:t>Pourquoi une </a:t>
            </a:r>
            <a:r>
              <a:rPr lang="fr-FR" sz="2000" dirty="0"/>
              <a:t>démarche de pilotage des projets par la </a:t>
            </a:r>
            <a:r>
              <a:rPr lang="fr-FR" sz="2000" dirty="0" smtClean="0"/>
              <a:t>valeur ?</a:t>
            </a:r>
            <a:endParaRPr lang="fr-FR" sz="2000" dirty="0"/>
          </a:p>
        </p:txBody>
      </p:sp>
      <p:sp>
        <p:nvSpPr>
          <p:cNvPr id="3" name="Espace réservé du contenu 2"/>
          <p:cNvSpPr>
            <a:spLocks noGrp="1"/>
          </p:cNvSpPr>
          <p:nvPr>
            <p:ph sz="quarter" idx="13"/>
          </p:nvPr>
        </p:nvSpPr>
        <p:spPr>
          <a:xfrm>
            <a:off x="249941" y="1616927"/>
            <a:ext cx="8665459" cy="5026783"/>
          </a:xfrm>
        </p:spPr>
        <p:txBody>
          <a:bodyPr/>
          <a:lstStyle/>
          <a:p>
            <a:pPr>
              <a:buFont typeface="Arial" pitchFamily="34" charset="0"/>
              <a:buChar char="•"/>
            </a:pPr>
            <a:r>
              <a:rPr lang="fr-FR" sz="2000" dirty="0" smtClean="0">
                <a:solidFill>
                  <a:srgbClr val="02375E"/>
                </a:solidFill>
              </a:rPr>
              <a:t>Permettre </a:t>
            </a:r>
            <a:r>
              <a:rPr lang="fr-FR" sz="2000" dirty="0">
                <a:solidFill>
                  <a:srgbClr val="02375E"/>
                </a:solidFill>
              </a:rPr>
              <a:t>aux établissements d’approfondir </a:t>
            </a:r>
            <a:r>
              <a:rPr lang="fr-FR" sz="2000" dirty="0" smtClean="0">
                <a:solidFill>
                  <a:srgbClr val="02375E"/>
                </a:solidFill>
              </a:rPr>
              <a:t>la réflexion </a:t>
            </a:r>
            <a:r>
              <a:rPr lang="fr-FR" sz="2000" dirty="0">
                <a:solidFill>
                  <a:srgbClr val="02375E"/>
                </a:solidFill>
              </a:rPr>
              <a:t>sur les impacts de leur projet d’informatisation au regard de la performance du </a:t>
            </a:r>
            <a:r>
              <a:rPr lang="fr-FR" sz="2000" dirty="0" smtClean="0">
                <a:solidFill>
                  <a:srgbClr val="02375E"/>
                </a:solidFill>
              </a:rPr>
              <a:t>ou des </a:t>
            </a:r>
            <a:r>
              <a:rPr lang="fr-FR" sz="2000" dirty="0">
                <a:solidFill>
                  <a:srgbClr val="02375E"/>
                </a:solidFill>
              </a:rPr>
              <a:t>processus </a:t>
            </a:r>
            <a:r>
              <a:rPr lang="fr-FR" sz="2000" dirty="0" smtClean="0">
                <a:solidFill>
                  <a:srgbClr val="02375E"/>
                </a:solidFill>
              </a:rPr>
              <a:t>concernés.</a:t>
            </a:r>
          </a:p>
          <a:p>
            <a:pPr lvl="1">
              <a:buFont typeface="Arial" pitchFamily="34" charset="0"/>
              <a:buChar char="•"/>
            </a:pPr>
            <a:r>
              <a:rPr lang="fr-FR" sz="1800" dirty="0" smtClean="0">
                <a:solidFill>
                  <a:srgbClr val="02375E"/>
                </a:solidFill>
              </a:rPr>
              <a:t>L’identification </a:t>
            </a:r>
            <a:r>
              <a:rPr lang="fr-FR" sz="1800" dirty="0">
                <a:solidFill>
                  <a:srgbClr val="02375E"/>
                </a:solidFill>
              </a:rPr>
              <a:t>d’indicateurs mesurables avant, pendant et après la </a:t>
            </a:r>
            <a:r>
              <a:rPr lang="fr-FR" sz="1800" dirty="0" smtClean="0">
                <a:solidFill>
                  <a:srgbClr val="02375E"/>
                </a:solidFill>
              </a:rPr>
              <a:t>mise en œuvre </a:t>
            </a:r>
            <a:r>
              <a:rPr lang="fr-FR" sz="1800" dirty="0">
                <a:solidFill>
                  <a:srgbClr val="02375E"/>
                </a:solidFill>
              </a:rPr>
              <a:t>du projet doit </a:t>
            </a:r>
            <a:r>
              <a:rPr lang="fr-FR" sz="1800" dirty="0" smtClean="0">
                <a:solidFill>
                  <a:srgbClr val="02375E"/>
                </a:solidFill>
              </a:rPr>
              <a:t>:</a:t>
            </a:r>
          </a:p>
          <a:p>
            <a:pPr lvl="3">
              <a:buFont typeface="Courier New" panose="02070309020205020404" pitchFamily="49" charset="0"/>
              <a:buChar char="o"/>
            </a:pPr>
            <a:r>
              <a:rPr lang="fr-FR" sz="1800" dirty="0" smtClean="0">
                <a:solidFill>
                  <a:srgbClr val="02375E"/>
                </a:solidFill>
              </a:rPr>
              <a:t>Rendre </a:t>
            </a:r>
            <a:r>
              <a:rPr lang="fr-FR" sz="1800" dirty="0">
                <a:solidFill>
                  <a:srgbClr val="02375E"/>
                </a:solidFill>
              </a:rPr>
              <a:t>lisible la valeur apportée de l’informatisation </a:t>
            </a:r>
            <a:r>
              <a:rPr lang="fr-FR" sz="1800" dirty="0" smtClean="0">
                <a:solidFill>
                  <a:srgbClr val="02375E"/>
                </a:solidFill>
              </a:rPr>
              <a:t>envisagée,</a:t>
            </a:r>
          </a:p>
          <a:p>
            <a:pPr lvl="3">
              <a:buFont typeface="Courier New" panose="02070309020205020404" pitchFamily="49" charset="0"/>
              <a:buChar char="o"/>
            </a:pPr>
            <a:r>
              <a:rPr lang="fr-FR" sz="1800" dirty="0" smtClean="0">
                <a:solidFill>
                  <a:srgbClr val="02375E"/>
                </a:solidFill>
              </a:rPr>
              <a:t>Eclairer </a:t>
            </a:r>
            <a:r>
              <a:rPr lang="fr-FR" sz="1800" dirty="0">
                <a:solidFill>
                  <a:srgbClr val="02375E"/>
                </a:solidFill>
              </a:rPr>
              <a:t>les choix des directions </a:t>
            </a:r>
            <a:r>
              <a:rPr lang="fr-FR" sz="1800" dirty="0" smtClean="0">
                <a:solidFill>
                  <a:srgbClr val="02375E"/>
                </a:solidFill>
              </a:rPr>
              <a:t>d’établissements,</a:t>
            </a:r>
          </a:p>
          <a:p>
            <a:pPr lvl="3">
              <a:buFont typeface="Courier New" panose="02070309020205020404" pitchFamily="49" charset="0"/>
              <a:buChar char="o"/>
            </a:pPr>
            <a:r>
              <a:rPr lang="fr-FR" sz="1800" dirty="0">
                <a:solidFill>
                  <a:srgbClr val="02375E"/>
                </a:solidFill>
              </a:rPr>
              <a:t>S</a:t>
            </a:r>
            <a:r>
              <a:rPr lang="fr-FR" sz="1800" dirty="0" smtClean="0">
                <a:solidFill>
                  <a:srgbClr val="02375E"/>
                </a:solidFill>
              </a:rPr>
              <a:t>écuriser </a:t>
            </a:r>
            <a:r>
              <a:rPr lang="fr-FR" sz="1800" dirty="0">
                <a:solidFill>
                  <a:srgbClr val="02375E"/>
                </a:solidFill>
              </a:rPr>
              <a:t>les investissements en </a:t>
            </a:r>
            <a:r>
              <a:rPr lang="fr-FR" sz="1800" dirty="0" smtClean="0">
                <a:solidFill>
                  <a:srgbClr val="02375E"/>
                </a:solidFill>
              </a:rPr>
              <a:t>systèmes d’information,</a:t>
            </a:r>
          </a:p>
          <a:p>
            <a:r>
              <a:rPr lang="fr-FR" sz="2000" dirty="0" smtClean="0">
                <a:solidFill>
                  <a:srgbClr val="02375E"/>
                </a:solidFill>
              </a:rPr>
              <a:t>Mesurer </a:t>
            </a:r>
            <a:r>
              <a:rPr lang="fr-FR" sz="2000" dirty="0">
                <a:solidFill>
                  <a:srgbClr val="02375E"/>
                </a:solidFill>
              </a:rPr>
              <a:t>l’apport du système d’information sur la performance globale de </a:t>
            </a:r>
            <a:r>
              <a:rPr lang="fr-FR" sz="2000" dirty="0" smtClean="0">
                <a:solidFill>
                  <a:srgbClr val="02375E"/>
                </a:solidFill>
              </a:rPr>
              <a:t>l’établissement.</a:t>
            </a:r>
          </a:p>
          <a:p>
            <a:pPr lvl="1"/>
            <a:r>
              <a:rPr lang="fr-FR" sz="1800" dirty="0" smtClean="0">
                <a:solidFill>
                  <a:srgbClr val="02375E"/>
                </a:solidFill>
              </a:rPr>
              <a:t>Cette </a:t>
            </a:r>
            <a:r>
              <a:rPr lang="fr-FR" sz="1800" dirty="0">
                <a:solidFill>
                  <a:srgbClr val="02375E"/>
                </a:solidFill>
              </a:rPr>
              <a:t>mesure est </a:t>
            </a:r>
            <a:r>
              <a:rPr lang="fr-FR" sz="1800" dirty="0" smtClean="0">
                <a:solidFill>
                  <a:srgbClr val="02375E"/>
                </a:solidFill>
              </a:rPr>
              <a:t>effectuée au </a:t>
            </a:r>
            <a:r>
              <a:rPr lang="fr-FR" sz="1800" dirty="0">
                <a:solidFill>
                  <a:srgbClr val="02375E"/>
                </a:solidFill>
              </a:rPr>
              <a:t>travers d’indicateurs mesurant la contribution du système d’information dans les </a:t>
            </a:r>
            <a:r>
              <a:rPr lang="fr-FR" sz="1800" dirty="0" smtClean="0">
                <a:solidFill>
                  <a:srgbClr val="02375E"/>
                </a:solidFill>
              </a:rPr>
              <a:t>principaux domaines </a:t>
            </a:r>
            <a:r>
              <a:rPr lang="fr-FR" sz="1800" dirty="0">
                <a:solidFill>
                  <a:srgbClr val="02375E"/>
                </a:solidFill>
              </a:rPr>
              <a:t>définissant la performance en santé </a:t>
            </a:r>
            <a:r>
              <a:rPr lang="fr-FR" sz="1800" dirty="0" smtClean="0">
                <a:solidFill>
                  <a:srgbClr val="02375E"/>
                </a:solidFill>
              </a:rPr>
              <a:t>:</a:t>
            </a:r>
          </a:p>
          <a:p>
            <a:pPr lvl="3">
              <a:buFont typeface="Courier New" panose="02070309020205020404" pitchFamily="49" charset="0"/>
              <a:buChar char="o"/>
            </a:pPr>
            <a:r>
              <a:rPr lang="fr-FR" sz="1800" dirty="0">
                <a:solidFill>
                  <a:srgbClr val="02375E"/>
                </a:solidFill>
              </a:rPr>
              <a:t>L</a:t>
            </a:r>
            <a:r>
              <a:rPr lang="fr-FR" sz="1800" dirty="0" smtClean="0">
                <a:solidFill>
                  <a:srgbClr val="02375E"/>
                </a:solidFill>
              </a:rPr>
              <a:t>a </a:t>
            </a:r>
            <a:r>
              <a:rPr lang="fr-FR" sz="1800" dirty="0">
                <a:solidFill>
                  <a:srgbClr val="02375E"/>
                </a:solidFill>
              </a:rPr>
              <a:t>qualité et la sécurité des </a:t>
            </a:r>
            <a:r>
              <a:rPr lang="fr-FR" sz="1800" dirty="0" smtClean="0">
                <a:solidFill>
                  <a:srgbClr val="02375E"/>
                </a:solidFill>
              </a:rPr>
              <a:t>soins,</a:t>
            </a:r>
          </a:p>
          <a:p>
            <a:pPr lvl="3">
              <a:buFont typeface="Courier New" panose="02070309020205020404" pitchFamily="49" charset="0"/>
              <a:buChar char="o"/>
            </a:pPr>
            <a:r>
              <a:rPr lang="fr-FR" sz="1800" dirty="0">
                <a:solidFill>
                  <a:srgbClr val="02375E"/>
                </a:solidFill>
              </a:rPr>
              <a:t>L</a:t>
            </a:r>
            <a:r>
              <a:rPr lang="fr-FR" sz="1800" dirty="0" smtClean="0">
                <a:solidFill>
                  <a:srgbClr val="02375E"/>
                </a:solidFill>
              </a:rPr>
              <a:t>’égalité et l’accessibilité </a:t>
            </a:r>
            <a:r>
              <a:rPr lang="fr-FR" sz="1800" dirty="0">
                <a:solidFill>
                  <a:srgbClr val="02375E"/>
                </a:solidFill>
              </a:rPr>
              <a:t>des </a:t>
            </a:r>
            <a:r>
              <a:rPr lang="fr-FR" sz="1800" dirty="0" smtClean="0">
                <a:solidFill>
                  <a:srgbClr val="02375E"/>
                </a:solidFill>
              </a:rPr>
              <a:t>soins,</a:t>
            </a:r>
          </a:p>
          <a:p>
            <a:pPr lvl="3">
              <a:buFont typeface="Courier New" panose="02070309020205020404" pitchFamily="49" charset="0"/>
              <a:buChar char="o"/>
            </a:pPr>
            <a:r>
              <a:rPr lang="fr-FR" sz="1800" dirty="0">
                <a:solidFill>
                  <a:srgbClr val="02375E"/>
                </a:solidFill>
              </a:rPr>
              <a:t>L</a:t>
            </a:r>
            <a:r>
              <a:rPr lang="fr-FR" sz="1800" dirty="0" smtClean="0">
                <a:solidFill>
                  <a:srgbClr val="02375E"/>
                </a:solidFill>
              </a:rPr>
              <a:t>’efficience </a:t>
            </a:r>
            <a:r>
              <a:rPr lang="fr-FR" sz="1800" dirty="0">
                <a:solidFill>
                  <a:srgbClr val="02375E"/>
                </a:solidFill>
              </a:rPr>
              <a:t>opérationnelle et budgétaire.</a:t>
            </a:r>
          </a:p>
          <a:p>
            <a:pPr lvl="1"/>
            <a:endParaRPr lang="fr-FR" sz="1800" dirty="0">
              <a:solidFill>
                <a:srgbClr val="02375E"/>
              </a:solidFill>
            </a:endParaRPr>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29</a:t>
            </a:fld>
            <a:endParaRPr lang="fr-FR" sz="800" dirty="0"/>
          </a:p>
        </p:txBody>
      </p:sp>
    </p:spTree>
    <p:extLst>
      <p:ext uri="{BB962C8B-B14F-4D97-AF65-F5344CB8AC3E}">
        <p14:creationId xmlns:p14="http://schemas.microsoft.com/office/powerpoint/2010/main" val="1833305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Objectifs de la journée (2/2)</a:t>
            </a:r>
            <a:endParaRPr lang="fr-FR" dirty="0">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endParaRPr lang="fr-FR" sz="1800" dirty="0">
              <a:latin typeface="Arial" panose="020B0604020202020204" pitchFamily="34" charset="0"/>
              <a:cs typeface="Arial" panose="020B0604020202020204" pitchFamily="34" charset="0"/>
            </a:endParaRPr>
          </a:p>
          <a:p>
            <a:r>
              <a:rPr lang="fr-FR" dirty="0" smtClean="0">
                <a:latin typeface="Arial" panose="020B0604020202020204" pitchFamily="34" charset="0"/>
                <a:cs typeface="Arial" panose="020B0604020202020204" pitchFamily="34" charset="0"/>
              </a:rPr>
              <a:t>A </a:t>
            </a:r>
            <a:r>
              <a:rPr lang="fr-FR" dirty="0">
                <a:latin typeface="Arial" panose="020B0604020202020204" pitchFamily="34" charset="0"/>
                <a:cs typeface="Arial" panose="020B0604020202020204" pitchFamily="34" charset="0"/>
              </a:rPr>
              <a:t>l’issue de </a:t>
            </a:r>
            <a:r>
              <a:rPr lang="fr-FR" dirty="0" smtClean="0">
                <a:latin typeface="Arial" panose="020B0604020202020204" pitchFamily="34" charset="0"/>
                <a:cs typeface="Arial" panose="020B0604020202020204" pitchFamily="34" charset="0"/>
              </a:rPr>
              <a:t>cette journée, vous serez capables </a:t>
            </a:r>
            <a:r>
              <a:rPr lang="fr-FR" dirty="0">
                <a:latin typeface="Arial" panose="020B0604020202020204" pitchFamily="34" charset="0"/>
                <a:cs typeface="Arial" panose="020B0604020202020204" pitchFamily="34" charset="0"/>
              </a:rPr>
              <a:t>de </a:t>
            </a:r>
            <a:r>
              <a:rPr lang="fr-FR" dirty="0" smtClean="0">
                <a:latin typeface="Arial" panose="020B0604020202020204" pitchFamily="34" charset="0"/>
                <a:cs typeface="Arial" panose="020B0604020202020204" pitchFamily="34" charset="0"/>
              </a:rPr>
              <a:t>:</a:t>
            </a:r>
          </a:p>
          <a:p>
            <a:endParaRPr lang="fr-FR" dirty="0">
              <a:latin typeface="Arial" panose="020B0604020202020204" pitchFamily="34" charset="0"/>
              <a:cs typeface="Arial" panose="020B0604020202020204" pitchFamily="34" charset="0"/>
            </a:endParaRPr>
          </a:p>
          <a:p>
            <a:pPr lvl="1"/>
            <a:r>
              <a:rPr lang="fr-FR" sz="1600" dirty="0" smtClean="0">
                <a:latin typeface="Arial" panose="020B0604020202020204" pitchFamily="34" charset="0"/>
                <a:cs typeface="Arial" panose="020B0604020202020204" pitchFamily="34" charset="0"/>
              </a:rPr>
              <a:t>Formaliser </a:t>
            </a:r>
            <a:r>
              <a:rPr lang="fr-FR" sz="1600" dirty="0">
                <a:latin typeface="Arial" panose="020B0604020202020204" pitchFamily="34" charset="0"/>
                <a:cs typeface="Arial" panose="020B0604020202020204" pitchFamily="34" charset="0"/>
              </a:rPr>
              <a:t>d’une façon adéquate tous </a:t>
            </a:r>
            <a:r>
              <a:rPr lang="fr-FR" sz="1600" b="1" dirty="0">
                <a:solidFill>
                  <a:srgbClr val="C00000"/>
                </a:solidFill>
                <a:latin typeface="Arial" panose="020B0604020202020204" pitchFamily="34" charset="0"/>
                <a:cs typeface="Arial" panose="020B0604020202020204" pitchFamily="34" charset="0"/>
              </a:rPr>
              <a:t>les éléments en amont </a:t>
            </a:r>
            <a:r>
              <a:rPr lang="fr-FR" sz="1600" b="1" dirty="0" smtClean="0">
                <a:solidFill>
                  <a:srgbClr val="C00000"/>
                </a:solidFill>
                <a:latin typeface="Arial" panose="020B0604020202020204" pitchFamily="34" charset="0"/>
                <a:cs typeface="Arial" panose="020B0604020202020204" pitchFamily="34" charset="0"/>
              </a:rPr>
              <a:t>du projet </a:t>
            </a:r>
            <a:r>
              <a:rPr lang="fr-FR" sz="1600" dirty="0">
                <a:latin typeface="Arial" panose="020B0604020202020204" pitchFamily="34" charset="0"/>
                <a:cs typeface="Arial" panose="020B0604020202020204" pitchFamily="34" charset="0"/>
              </a:rPr>
              <a:t>afin d’aider le directeur d’établissement dans sa </a:t>
            </a:r>
            <a:r>
              <a:rPr lang="fr-FR" sz="1600" b="1" dirty="0">
                <a:solidFill>
                  <a:srgbClr val="C00000"/>
                </a:solidFill>
                <a:latin typeface="Arial" panose="020B0604020202020204" pitchFamily="34" charset="0"/>
                <a:cs typeface="Arial" panose="020B0604020202020204" pitchFamily="34" charset="0"/>
              </a:rPr>
              <a:t>prise de décision </a:t>
            </a:r>
            <a:r>
              <a:rPr lang="fr-FR" sz="1600" dirty="0">
                <a:latin typeface="Arial" panose="020B0604020202020204" pitchFamily="34" charset="0"/>
                <a:cs typeface="Arial" panose="020B0604020202020204" pitchFamily="34" charset="0"/>
              </a:rPr>
              <a:t>(GO / NO GO</a:t>
            </a:r>
            <a:r>
              <a:rPr lang="fr-FR" sz="1600" dirty="0" smtClean="0">
                <a:latin typeface="Arial" panose="020B0604020202020204" pitchFamily="34" charset="0"/>
                <a:cs typeface="Arial" panose="020B0604020202020204" pitchFamily="34" charset="0"/>
              </a:rPr>
              <a:t>)</a:t>
            </a:r>
          </a:p>
          <a:p>
            <a:pPr lvl="1"/>
            <a:endParaRPr lang="fr-FR" sz="1600" dirty="0">
              <a:latin typeface="Arial" panose="020B060402020202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	Présenter </a:t>
            </a:r>
            <a:r>
              <a:rPr lang="fr-FR" sz="1600" b="1" dirty="0">
                <a:solidFill>
                  <a:srgbClr val="C00000"/>
                </a:solidFill>
                <a:latin typeface="Arial" panose="020B0604020202020204" pitchFamily="34" charset="0"/>
                <a:cs typeface="Arial" panose="020B0604020202020204" pitchFamily="34" charset="0"/>
              </a:rPr>
              <a:t>les productions ANAP </a:t>
            </a:r>
            <a:r>
              <a:rPr lang="fr-FR" sz="1600" dirty="0">
                <a:latin typeface="Arial" panose="020B0604020202020204" pitchFamily="34" charset="0"/>
                <a:cs typeface="Arial" panose="020B0604020202020204" pitchFamily="34" charset="0"/>
              </a:rPr>
              <a:t>en lien avec cette thématique : fiche d’opportunité, fiche projet, guide méthodologique d’approche par la valeur, fiches d’indicateurs de valeur, </a:t>
            </a:r>
            <a:r>
              <a:rPr lang="fr-FR" sz="1600" dirty="0" smtClean="0">
                <a:latin typeface="Arial" panose="020B0604020202020204" pitchFamily="34" charset="0"/>
                <a:cs typeface="Arial" panose="020B0604020202020204" pitchFamily="34" charset="0"/>
              </a:rPr>
              <a:t>AVALIS et  RSI </a:t>
            </a:r>
            <a:r>
              <a:rPr lang="fr-FR" sz="1600" dirty="0">
                <a:latin typeface="Arial" panose="020B0604020202020204" pitchFamily="34" charset="0"/>
                <a:cs typeface="Arial" panose="020B0604020202020204" pitchFamily="34" charset="0"/>
              </a:rPr>
              <a:t>/ ROI. Présenter par ailleurs la production ANAP </a:t>
            </a:r>
            <a:endParaRPr lang="fr-FR" sz="1600" dirty="0" smtClean="0">
              <a:latin typeface="Arial" panose="020B0604020202020204" pitchFamily="34" charset="0"/>
              <a:cs typeface="Arial" panose="020B0604020202020204" pitchFamily="34" charset="0"/>
            </a:endParaRPr>
          </a:p>
          <a:p>
            <a:pPr marL="625475" lvl="2" indent="0">
              <a:buNone/>
            </a:pPr>
            <a:r>
              <a:rPr lang="fr-FR" sz="1600" dirty="0" smtClean="0">
                <a:latin typeface="Arial" panose="020B0604020202020204" pitchFamily="34" charset="0"/>
                <a:cs typeface="Arial" panose="020B0604020202020204" pitchFamily="34" charset="0"/>
              </a:rPr>
              <a:t>« Programmation des </a:t>
            </a:r>
            <a:r>
              <a:rPr lang="fr-FR" sz="1600" dirty="0">
                <a:latin typeface="Arial" panose="020B0604020202020204" pitchFamily="34" charset="0"/>
                <a:cs typeface="Arial" panose="020B0604020202020204" pitchFamily="34" charset="0"/>
              </a:rPr>
              <a:t>R</a:t>
            </a:r>
            <a:r>
              <a:rPr lang="fr-FR" sz="1600" dirty="0" smtClean="0">
                <a:latin typeface="Arial" panose="020B0604020202020204" pitchFamily="34" charset="0"/>
                <a:cs typeface="Arial" panose="020B0604020202020204" pitchFamily="34" charset="0"/>
              </a:rPr>
              <a:t>essources et Agenda </a:t>
            </a:r>
            <a:r>
              <a:rPr lang="fr-FR" sz="1600" dirty="0">
                <a:latin typeface="Arial" panose="020B0604020202020204" pitchFamily="34" charset="0"/>
                <a:cs typeface="Arial" panose="020B0604020202020204" pitchFamily="34" charset="0"/>
              </a:rPr>
              <a:t>Patient </a:t>
            </a:r>
            <a:r>
              <a:rPr lang="fr-FR" sz="1600" dirty="0" smtClean="0">
                <a:latin typeface="Arial" panose="020B0604020202020204" pitchFamily="34" charset="0"/>
                <a:cs typeface="Arial" panose="020B0604020202020204" pitchFamily="34" charset="0"/>
              </a:rPr>
              <a:t>».</a:t>
            </a:r>
          </a:p>
          <a:p>
            <a:pPr lvl="1"/>
            <a:endParaRPr lang="fr-FR" sz="1600" dirty="0">
              <a:latin typeface="Arial" panose="020B060402020202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	Sensibiliser </a:t>
            </a:r>
            <a:r>
              <a:rPr lang="fr-FR" sz="1600" dirty="0" smtClean="0">
                <a:latin typeface="Arial" panose="020B0604020202020204" pitchFamily="34" charset="0"/>
                <a:cs typeface="Arial" panose="020B0604020202020204" pitchFamily="34" charset="0"/>
              </a:rPr>
              <a:t>vos </a:t>
            </a:r>
            <a:r>
              <a:rPr lang="fr-FR" sz="1600" dirty="0">
                <a:latin typeface="Arial" panose="020B0604020202020204" pitchFamily="34" charset="0"/>
                <a:cs typeface="Arial" panose="020B0604020202020204" pitchFamily="34" charset="0"/>
              </a:rPr>
              <a:t>homologues à </a:t>
            </a:r>
            <a:r>
              <a:rPr lang="fr-FR" sz="1600" b="1" dirty="0">
                <a:solidFill>
                  <a:srgbClr val="C00000"/>
                </a:solidFill>
                <a:latin typeface="Arial" panose="020B0604020202020204" pitchFamily="34" charset="0"/>
                <a:cs typeface="Arial" panose="020B0604020202020204" pitchFamily="34" charset="0"/>
              </a:rPr>
              <a:t>l’importance de la qualité de préparation de la communication à la Direction </a:t>
            </a:r>
            <a:r>
              <a:rPr lang="fr-FR" sz="1600" dirty="0">
                <a:latin typeface="Arial" panose="020B0604020202020204" pitchFamily="34" charset="0"/>
                <a:cs typeface="Arial" panose="020B0604020202020204" pitchFamily="34" charset="0"/>
              </a:rPr>
              <a:t>de l’établissement.</a:t>
            </a:r>
          </a:p>
          <a:p>
            <a:endParaRPr lang="fr-FR" b="0" dirty="0" smtClean="0">
              <a:latin typeface="Arial" panose="020B0604020202020204" pitchFamily="34" charset="0"/>
              <a:cs typeface="Arial" panose="020B0604020202020204" pitchFamily="34" charset="0"/>
            </a:endParaRPr>
          </a:p>
          <a:p>
            <a:endParaRPr lang="fr-FR"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67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196" y="771104"/>
            <a:ext cx="8731205" cy="1143000"/>
          </a:xfrm>
        </p:spPr>
        <p:txBody>
          <a:bodyPr/>
          <a:lstStyle/>
          <a:p>
            <a:r>
              <a:rPr lang="fr-FR" sz="2000" dirty="0" smtClean="0"/>
              <a:t>En quoi consiste l’évaluation de la valeur d’un projet ?</a:t>
            </a:r>
            <a:endParaRPr lang="fr-FR" sz="2000" dirty="0"/>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30</a:t>
            </a:fld>
            <a:endParaRPr lang="fr-FR" sz="800" dirty="0"/>
          </a:p>
        </p:txBody>
      </p:sp>
      <p:sp>
        <p:nvSpPr>
          <p:cNvPr id="5" name="ZoneTexte 4"/>
          <p:cNvSpPr txBox="1"/>
          <p:nvPr/>
        </p:nvSpPr>
        <p:spPr>
          <a:xfrm>
            <a:off x="252919" y="1914103"/>
            <a:ext cx="8348194" cy="3416320"/>
          </a:xfrm>
          <a:prstGeom prst="rect">
            <a:avLst/>
          </a:prstGeom>
          <a:noFill/>
        </p:spPr>
        <p:txBody>
          <a:bodyPr wrap="square" rtlCol="0">
            <a:spAutoFit/>
          </a:bodyPr>
          <a:lstStyle/>
          <a:p>
            <a:r>
              <a:rPr lang="fr-FR" sz="1600" b="0" dirty="0" smtClean="0">
                <a:solidFill>
                  <a:srgbClr val="02375E"/>
                </a:solidFill>
              </a:rPr>
              <a:t>Un projet a pour objectif de créer de la valeur. </a:t>
            </a:r>
          </a:p>
          <a:p>
            <a:endParaRPr lang="fr-FR" sz="1600" b="0" dirty="0">
              <a:solidFill>
                <a:srgbClr val="02375E"/>
              </a:solidFill>
            </a:endParaRPr>
          </a:p>
          <a:p>
            <a:r>
              <a:rPr lang="fr-FR" sz="1600" b="0" dirty="0" smtClean="0">
                <a:solidFill>
                  <a:srgbClr val="02375E"/>
                </a:solidFill>
              </a:rPr>
              <a:t>L’évaluation de la valeur du projet consiste à </a:t>
            </a:r>
            <a:r>
              <a:rPr lang="fr-FR" sz="1600" dirty="0" smtClean="0">
                <a:solidFill>
                  <a:srgbClr val="02375E"/>
                </a:solidFill>
              </a:rPr>
              <a:t>mesurer son impact sur les processus métier</a:t>
            </a:r>
            <a:r>
              <a:rPr lang="fr-FR" sz="1600" b="0" dirty="0" smtClean="0">
                <a:solidFill>
                  <a:srgbClr val="02375E"/>
                </a:solidFill>
              </a:rPr>
              <a:t>.</a:t>
            </a:r>
          </a:p>
          <a:p>
            <a:endParaRPr lang="fr-FR" sz="1600" b="0" dirty="0" smtClean="0">
              <a:solidFill>
                <a:srgbClr val="02375E"/>
              </a:solidFill>
            </a:endParaRPr>
          </a:p>
          <a:p>
            <a:r>
              <a:rPr lang="fr-FR" sz="1600" b="0" dirty="0" smtClean="0">
                <a:solidFill>
                  <a:srgbClr val="02375E"/>
                </a:solidFill>
              </a:rPr>
              <a:t>Concrètement, il s’agit :</a:t>
            </a:r>
          </a:p>
          <a:p>
            <a:endParaRPr lang="fr-FR" sz="1600" b="0" dirty="0">
              <a:solidFill>
                <a:srgbClr val="02375E"/>
              </a:solidFill>
            </a:endParaRPr>
          </a:p>
          <a:p>
            <a:pPr marL="342900" indent="-342900">
              <a:buFont typeface="Arial" panose="020B0604020202020204" pitchFamily="34" charset="0"/>
              <a:buChar char="•"/>
            </a:pPr>
            <a:r>
              <a:rPr lang="fr-FR" sz="1600" b="0" dirty="0" smtClean="0">
                <a:solidFill>
                  <a:srgbClr val="02375E"/>
                </a:solidFill>
              </a:rPr>
              <a:t>D’identifier la nature des impacts </a:t>
            </a:r>
            <a:r>
              <a:rPr lang="fr-FR" sz="1600" b="0" dirty="0">
                <a:solidFill>
                  <a:srgbClr val="02375E"/>
                </a:solidFill>
              </a:rPr>
              <a:t>et </a:t>
            </a:r>
            <a:r>
              <a:rPr lang="fr-FR" sz="1600" b="0" dirty="0" smtClean="0">
                <a:solidFill>
                  <a:srgbClr val="02375E"/>
                </a:solidFill>
              </a:rPr>
              <a:t>des </a:t>
            </a:r>
            <a:r>
              <a:rPr lang="fr-FR" sz="1600" b="0" dirty="0">
                <a:solidFill>
                  <a:srgbClr val="02375E"/>
                </a:solidFill>
              </a:rPr>
              <a:t>gains attendues par le projet d’informatisation </a:t>
            </a:r>
          </a:p>
          <a:p>
            <a:pPr marL="342900" indent="-342900">
              <a:buFont typeface="Arial" panose="020B0604020202020204" pitchFamily="34" charset="0"/>
              <a:buChar char="•"/>
            </a:pPr>
            <a:r>
              <a:rPr lang="fr-FR" sz="1600" b="0" dirty="0" smtClean="0">
                <a:solidFill>
                  <a:srgbClr val="02375E"/>
                </a:solidFill>
              </a:rPr>
              <a:t>De choisir les indicateurs </a:t>
            </a:r>
            <a:r>
              <a:rPr lang="fr-FR" sz="1600" b="0" dirty="0">
                <a:solidFill>
                  <a:srgbClr val="02375E"/>
                </a:solidFill>
              </a:rPr>
              <a:t>pertinents à même de mesurer ces impacts ou ces gains ;</a:t>
            </a:r>
          </a:p>
          <a:p>
            <a:pPr marL="342900" indent="-342900">
              <a:buFont typeface="Arial" panose="020B0604020202020204" pitchFamily="34" charset="0"/>
              <a:buChar char="•"/>
            </a:pPr>
            <a:r>
              <a:rPr lang="fr-FR" sz="1600" b="0" dirty="0" smtClean="0">
                <a:solidFill>
                  <a:srgbClr val="02375E"/>
                </a:solidFill>
              </a:rPr>
              <a:t>D’évaluer ces </a:t>
            </a:r>
            <a:r>
              <a:rPr lang="fr-FR" sz="1600" b="0" dirty="0">
                <a:solidFill>
                  <a:srgbClr val="02375E"/>
                </a:solidFill>
              </a:rPr>
              <a:t>indicateurs </a:t>
            </a:r>
            <a:r>
              <a:rPr lang="fr-FR" sz="1600" b="0" dirty="0" smtClean="0">
                <a:solidFill>
                  <a:srgbClr val="02375E"/>
                </a:solidFill>
              </a:rPr>
              <a:t>lors de </a:t>
            </a:r>
            <a:r>
              <a:rPr lang="fr-FR" sz="1600" b="0" dirty="0">
                <a:solidFill>
                  <a:srgbClr val="02375E"/>
                </a:solidFill>
              </a:rPr>
              <a:t>l’initialisation du projet (a priori)</a:t>
            </a:r>
          </a:p>
          <a:p>
            <a:pPr marL="342900" indent="-342900">
              <a:buFont typeface="Arial" panose="020B0604020202020204" pitchFamily="34" charset="0"/>
              <a:buChar char="•"/>
            </a:pPr>
            <a:r>
              <a:rPr lang="fr-FR" sz="1600" b="0" dirty="0" smtClean="0">
                <a:solidFill>
                  <a:srgbClr val="02375E"/>
                </a:solidFill>
              </a:rPr>
              <a:t>De mesurer l’évolution </a:t>
            </a:r>
            <a:r>
              <a:rPr lang="fr-FR" sz="1600" b="0" dirty="0">
                <a:solidFill>
                  <a:srgbClr val="02375E"/>
                </a:solidFill>
              </a:rPr>
              <a:t>de ces indicateurs en cours </a:t>
            </a:r>
            <a:r>
              <a:rPr lang="fr-FR" sz="1600" b="0" dirty="0" smtClean="0">
                <a:solidFill>
                  <a:srgbClr val="02375E"/>
                </a:solidFill>
              </a:rPr>
              <a:t>et à la fin du projet </a:t>
            </a:r>
            <a:r>
              <a:rPr lang="fr-FR" sz="1600" b="0" dirty="0">
                <a:solidFill>
                  <a:srgbClr val="02375E"/>
                </a:solidFill>
              </a:rPr>
              <a:t>(a posteriori).</a:t>
            </a:r>
          </a:p>
          <a:p>
            <a:endParaRPr lang="en-US" sz="2000" b="0" dirty="0">
              <a:solidFill>
                <a:srgbClr val="02375E"/>
              </a:solidFill>
            </a:endParaRPr>
          </a:p>
          <a:p>
            <a:endParaRPr lang="en-US" sz="2000" b="0" dirty="0" smtClean="0">
              <a:solidFill>
                <a:srgbClr val="02375E"/>
              </a:solidFill>
            </a:endParaRPr>
          </a:p>
        </p:txBody>
      </p:sp>
      <p:sp>
        <p:nvSpPr>
          <p:cNvPr id="8" name="ZoneTexte 7"/>
          <p:cNvSpPr txBox="1"/>
          <p:nvPr/>
        </p:nvSpPr>
        <p:spPr>
          <a:xfrm>
            <a:off x="1182030" y="5474160"/>
            <a:ext cx="7710450" cy="584775"/>
          </a:xfrm>
          <a:prstGeom prst="rect">
            <a:avLst/>
          </a:prstGeom>
          <a:noFill/>
        </p:spPr>
        <p:txBody>
          <a:bodyPr wrap="square" rtlCol="0">
            <a:spAutoFit/>
          </a:bodyPr>
          <a:lstStyle/>
          <a:p>
            <a:pPr marL="0" lvl="4"/>
            <a:r>
              <a:rPr lang="fr-FR" sz="1600" dirty="0" smtClean="0">
                <a:solidFill>
                  <a:srgbClr val="C00000"/>
                </a:solidFill>
                <a:latin typeface="Arial" panose="020B0604020202020204" pitchFamily="34" charset="0"/>
                <a:cs typeface="Arial" panose="020B0604020202020204" pitchFamily="34" charset="0"/>
              </a:rPr>
              <a:t>C’est </a:t>
            </a:r>
            <a:r>
              <a:rPr lang="fr-FR" sz="1600" dirty="0">
                <a:solidFill>
                  <a:srgbClr val="C00000"/>
                </a:solidFill>
                <a:latin typeface="Arial" panose="020B0604020202020204" pitchFamily="34" charset="0"/>
                <a:cs typeface="Arial" panose="020B0604020202020204" pitchFamily="34" charset="0"/>
              </a:rPr>
              <a:t>une évaluation de la valeur étendue, dépassant le seul calcul de retour sur investissement</a:t>
            </a:r>
            <a:endParaRPr lang="fr-FR" dirty="0"/>
          </a:p>
        </p:txBody>
      </p:sp>
      <p:pic>
        <p:nvPicPr>
          <p:cNvPr id="9" name="Picture 2" descr="C:\Users\metty.mavounia\Pictures\achtu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68" y="5411947"/>
            <a:ext cx="646988" cy="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792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09014"/>
            <a:ext cx="9144000" cy="498683"/>
          </a:xfrm>
        </p:spPr>
        <p:txBody>
          <a:bodyPr/>
          <a:lstStyle/>
          <a:p>
            <a:r>
              <a:rPr lang="fr-FR" dirty="0"/>
              <a:t>Exemple : </a:t>
            </a:r>
            <a:r>
              <a:rPr lang="fr-FR" dirty="0" smtClean="0"/>
              <a:t>Analyse </a:t>
            </a:r>
            <a:r>
              <a:rPr lang="fr-FR" dirty="0"/>
              <a:t>du processus Laboratoire, impacts de l’informatisation</a:t>
            </a:r>
          </a:p>
        </p:txBody>
      </p:sp>
      <p:pic>
        <p:nvPicPr>
          <p:cNvPr id="4" name="Espace réservé du contenu 3"/>
          <p:cNvPicPr>
            <a:picLocks noGrp="1" noChangeAspect="1"/>
          </p:cNvPicPr>
          <p:nvPr>
            <p:ph sz="quarter" idx="13"/>
          </p:nvPr>
        </p:nvPicPr>
        <p:blipFill>
          <a:blip r:embed="rId2"/>
          <a:stretch>
            <a:fillRect/>
          </a:stretch>
        </p:blipFill>
        <p:spPr>
          <a:xfrm>
            <a:off x="807244" y="1422400"/>
            <a:ext cx="7677150" cy="5019675"/>
          </a:xfrm>
          <a:prstGeom prst="rect">
            <a:avLst/>
          </a:prstGeom>
        </p:spPr>
      </p:pic>
    </p:spTree>
    <p:extLst>
      <p:ext uri="{BB962C8B-B14F-4D97-AF65-F5344CB8AC3E}">
        <p14:creationId xmlns:p14="http://schemas.microsoft.com/office/powerpoint/2010/main" val="1689173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lstStyle/>
          <a:p>
            <a:r>
              <a:rPr lang="fr-FR" dirty="0" smtClean="0">
                <a:solidFill>
                  <a:schemeClr val="tx1"/>
                </a:solidFill>
              </a:rPr>
              <a:t>Pour </a:t>
            </a:r>
            <a:r>
              <a:rPr lang="fr-FR" b="0" dirty="0" smtClean="0">
                <a:solidFill>
                  <a:schemeClr val="tx1"/>
                </a:solidFill>
              </a:rPr>
              <a:t>disposer d’une vision claire de l’ensemble :</a:t>
            </a:r>
          </a:p>
          <a:p>
            <a:endParaRPr lang="fr-FR" b="0" dirty="0" smtClean="0">
              <a:solidFill>
                <a:schemeClr val="tx1"/>
              </a:solidFill>
            </a:endParaRPr>
          </a:p>
          <a:p>
            <a:endParaRPr lang="en-US" dirty="0">
              <a:solidFill>
                <a:schemeClr val="tx1"/>
              </a:solidFill>
            </a:endParaRPr>
          </a:p>
        </p:txBody>
      </p:sp>
      <p:sp>
        <p:nvSpPr>
          <p:cNvPr id="6" name="Rectangle 5"/>
          <p:cNvSpPr/>
          <p:nvPr/>
        </p:nvSpPr>
        <p:spPr>
          <a:xfrm>
            <a:off x="1620484" y="2351029"/>
            <a:ext cx="3240360" cy="954107"/>
          </a:xfrm>
          <a:prstGeom prst="rect">
            <a:avLst/>
          </a:prstGeom>
        </p:spPr>
        <p:txBody>
          <a:bodyPr wrap="square">
            <a:spAutoFit/>
          </a:bodyPr>
          <a:lstStyle/>
          <a:p>
            <a:pPr marL="285750" indent="-285750">
              <a:buFont typeface="Wingdings" panose="05000000000000000000" pitchFamily="2" charset="2"/>
              <a:buChar char="Ø"/>
            </a:pPr>
            <a:r>
              <a:rPr lang="fr-FR" sz="1400" dirty="0" smtClean="0"/>
              <a:t>Des </a:t>
            </a:r>
            <a:r>
              <a:rPr lang="fr-FR" sz="1400" dirty="0" smtClean="0">
                <a:solidFill>
                  <a:srgbClr val="FF0000"/>
                </a:solidFill>
              </a:rPr>
              <a:t>coûts</a:t>
            </a:r>
            <a:r>
              <a:rPr lang="fr-FR" sz="1400" dirty="0" smtClean="0"/>
              <a:t> </a:t>
            </a:r>
            <a:r>
              <a:rPr lang="fr-FR" sz="1400" dirty="0"/>
              <a:t>des projets (investissements, prestations, coûts internes de projets, coûts d’exploitation…)</a:t>
            </a:r>
            <a:endParaRPr lang="en-US" sz="1400" dirty="0"/>
          </a:p>
        </p:txBody>
      </p:sp>
      <p:sp>
        <p:nvSpPr>
          <p:cNvPr id="7" name="Rectangle 6"/>
          <p:cNvSpPr/>
          <p:nvPr/>
        </p:nvSpPr>
        <p:spPr>
          <a:xfrm>
            <a:off x="1764500" y="3645573"/>
            <a:ext cx="3240360" cy="338554"/>
          </a:xfrm>
          <a:prstGeom prst="rect">
            <a:avLst/>
          </a:prstGeom>
        </p:spPr>
        <p:txBody>
          <a:bodyPr wrap="square">
            <a:spAutoFit/>
          </a:bodyPr>
          <a:lstStyle/>
          <a:p>
            <a:pPr marL="285750" indent="-285750">
              <a:buFont typeface="Wingdings" panose="05000000000000000000" pitchFamily="2" charset="2"/>
              <a:buChar char="Ø"/>
            </a:pPr>
            <a:r>
              <a:rPr lang="fr-FR" sz="1600" dirty="0" smtClean="0"/>
              <a:t>Des </a:t>
            </a:r>
            <a:r>
              <a:rPr lang="fr-FR" sz="1600" dirty="0">
                <a:solidFill>
                  <a:srgbClr val="FF0000"/>
                </a:solidFill>
              </a:rPr>
              <a:t>impacts</a:t>
            </a:r>
            <a:r>
              <a:rPr lang="fr-FR" sz="1600" dirty="0">
                <a:solidFill>
                  <a:srgbClr val="002060"/>
                </a:solidFill>
              </a:rPr>
              <a:t> </a:t>
            </a:r>
            <a:r>
              <a:rPr lang="fr-FR" sz="1600" dirty="0"/>
              <a:t>potentiels</a:t>
            </a:r>
            <a:endParaRPr lang="en-US" sz="1600" dirty="0"/>
          </a:p>
        </p:txBody>
      </p:sp>
      <p:sp>
        <p:nvSpPr>
          <p:cNvPr id="8" name="Rectangle 7"/>
          <p:cNvSpPr/>
          <p:nvPr/>
        </p:nvSpPr>
        <p:spPr>
          <a:xfrm>
            <a:off x="1764500" y="4286689"/>
            <a:ext cx="2952328" cy="830997"/>
          </a:xfrm>
          <a:prstGeom prst="rect">
            <a:avLst/>
          </a:prstGeom>
        </p:spPr>
        <p:txBody>
          <a:bodyPr wrap="square">
            <a:spAutoFit/>
          </a:bodyPr>
          <a:lstStyle/>
          <a:p>
            <a:pPr marL="285750" indent="-285750">
              <a:buFont typeface="Wingdings" panose="05000000000000000000" pitchFamily="2" charset="2"/>
              <a:buChar char="Ø"/>
            </a:pPr>
            <a:r>
              <a:rPr lang="fr-FR" sz="1600" dirty="0" smtClean="0"/>
              <a:t>Des </a:t>
            </a:r>
            <a:r>
              <a:rPr lang="fr-FR" sz="1600" dirty="0">
                <a:solidFill>
                  <a:srgbClr val="FF0000"/>
                </a:solidFill>
              </a:rPr>
              <a:t>risques</a:t>
            </a:r>
            <a:r>
              <a:rPr lang="fr-FR" sz="1600" dirty="0">
                <a:solidFill>
                  <a:srgbClr val="002060"/>
                </a:solidFill>
              </a:rPr>
              <a:t> </a:t>
            </a:r>
            <a:r>
              <a:rPr lang="fr-FR" sz="1600" dirty="0"/>
              <a:t>à gérer (organisationnels, techniques et humains)</a:t>
            </a:r>
            <a:endParaRPr lang="en-US" sz="1600" dirty="0"/>
          </a:p>
        </p:txBody>
      </p:sp>
      <p:sp>
        <p:nvSpPr>
          <p:cNvPr id="17" name="Rectangle 16"/>
          <p:cNvSpPr/>
          <p:nvPr/>
        </p:nvSpPr>
        <p:spPr>
          <a:xfrm>
            <a:off x="4075071" y="5318755"/>
            <a:ext cx="4840329" cy="830997"/>
          </a:xfrm>
          <a:prstGeom prst="rect">
            <a:avLst/>
          </a:prstGeom>
        </p:spPr>
        <p:txBody>
          <a:bodyPr wrap="square">
            <a:spAutoFit/>
          </a:bodyPr>
          <a:lstStyle/>
          <a:p>
            <a:r>
              <a:rPr lang="fr-FR" sz="1600" dirty="0"/>
              <a:t>au regard des </a:t>
            </a:r>
            <a:r>
              <a:rPr lang="fr-FR" sz="1600" b="1" dirty="0">
                <a:solidFill>
                  <a:srgbClr val="FF0000"/>
                </a:solidFill>
              </a:rPr>
              <a:t>bénéfices attendus </a:t>
            </a:r>
            <a:r>
              <a:rPr lang="fr-FR" sz="1600" dirty="0"/>
              <a:t>(qualitatifs et quantitatifs) c.-à-d. de </a:t>
            </a:r>
            <a:r>
              <a:rPr lang="fr-FR" sz="1600" dirty="0" smtClean="0"/>
              <a:t>la contribution </a:t>
            </a:r>
            <a:r>
              <a:rPr lang="fr-FR" sz="1600" dirty="0"/>
              <a:t>effective du projet à la stratégie </a:t>
            </a:r>
            <a:r>
              <a:rPr lang="fr-FR" sz="1600" dirty="0" smtClean="0"/>
              <a:t>l’établissement</a:t>
            </a:r>
            <a:r>
              <a:rPr lang="fr-FR" sz="1600" dirty="0"/>
              <a:t>.</a:t>
            </a:r>
            <a:endParaRPr lang="en-US" sz="1600" dirty="0"/>
          </a:p>
        </p:txBody>
      </p:sp>
      <p:sp>
        <p:nvSpPr>
          <p:cNvPr id="9" name="Titre 1"/>
          <p:cNvSpPr txBox="1">
            <a:spLocks/>
          </p:cNvSpPr>
          <p:nvPr/>
        </p:nvSpPr>
        <p:spPr>
          <a:xfrm>
            <a:off x="184195" y="639082"/>
            <a:ext cx="8731205" cy="554098"/>
          </a:xfrm>
          <a:prstGeom prst="rect">
            <a:avLst/>
          </a:prstGeom>
        </p:spPr>
        <p:txBody>
          <a:bodyPr vert="horz" wrap="none" lIns="91440" tIns="45720" rIns="91440" bIns="45720" rtlCol="0" anchor="ctr">
            <a:normAutofit/>
          </a:bodyPr>
          <a:lstStyle>
            <a:lvl1pPr algn="l" defTabSz="457200" rtl="0" eaLnBrk="1" latinLnBrk="0" hangingPunct="1">
              <a:spcBef>
                <a:spcPct val="0"/>
              </a:spcBef>
              <a:buNone/>
              <a:defRPr sz="2000" b="1" i="0" kern="1200">
                <a:solidFill>
                  <a:schemeClr val="tx1"/>
                </a:solidFill>
                <a:latin typeface="Arial"/>
                <a:ea typeface="+mj-ea"/>
                <a:cs typeface="Arial"/>
              </a:defRPr>
            </a:lvl1pPr>
          </a:lstStyle>
          <a:p>
            <a:pPr fontAlgn="auto">
              <a:spcAft>
                <a:spcPts val="0"/>
              </a:spcAft>
            </a:pPr>
            <a:r>
              <a:rPr lang="fr-FR" dirty="0" smtClean="0"/>
              <a:t>Pourquoi réaliser une évaluation de la valeur d’un projet ?</a:t>
            </a:r>
            <a:endParaRPr lang="fr-FR" dirty="0"/>
          </a:p>
        </p:txBody>
      </p:sp>
    </p:spTree>
    <p:extLst>
      <p:ext uri="{BB962C8B-B14F-4D97-AF65-F5344CB8AC3E}">
        <p14:creationId xmlns:p14="http://schemas.microsoft.com/office/powerpoint/2010/main" val="326562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3842" y="787939"/>
            <a:ext cx="7975954" cy="389107"/>
          </a:xfrm>
        </p:spPr>
        <p:txBody>
          <a:bodyPr/>
          <a:lstStyle/>
          <a:p>
            <a:pPr algn="ctr"/>
            <a:r>
              <a:rPr lang="fr-FR" sz="2000" dirty="0" smtClean="0"/>
              <a:t>Quand réaliser une évaluation de la valeur d’un projet ?</a:t>
            </a:r>
            <a:endParaRPr lang="fr-FR" sz="2000" dirty="0"/>
          </a:p>
        </p:txBody>
      </p:sp>
      <p:sp>
        <p:nvSpPr>
          <p:cNvPr id="3" name="Espace réservé du contenu 2"/>
          <p:cNvSpPr>
            <a:spLocks noGrp="1"/>
          </p:cNvSpPr>
          <p:nvPr>
            <p:ph sz="quarter" idx="13"/>
          </p:nvPr>
        </p:nvSpPr>
        <p:spPr>
          <a:xfrm>
            <a:off x="207033" y="1311216"/>
            <a:ext cx="8708368" cy="5332494"/>
          </a:xfrm>
        </p:spPr>
        <p:txBody>
          <a:bodyPr/>
          <a:lstStyle/>
          <a:p>
            <a:pPr marL="0" indent="0">
              <a:spcBef>
                <a:spcPts val="1224"/>
              </a:spcBef>
              <a:buNone/>
            </a:pPr>
            <a:r>
              <a:rPr lang="fr-FR" sz="2400" dirty="0" smtClean="0"/>
              <a:t>              </a:t>
            </a:r>
            <a:endParaRPr lang="fr-FR" sz="2000" dirty="0"/>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33</a:t>
            </a:fld>
            <a:endParaRPr lang="fr-FR" sz="800" dirty="0"/>
          </a:p>
        </p:txBody>
      </p:sp>
      <p:sp>
        <p:nvSpPr>
          <p:cNvPr id="8" name="object 14"/>
          <p:cNvSpPr txBox="1"/>
          <p:nvPr/>
        </p:nvSpPr>
        <p:spPr>
          <a:xfrm>
            <a:off x="924128" y="1384595"/>
            <a:ext cx="7864810" cy="685732"/>
          </a:xfrm>
          <a:prstGeom prst="rect">
            <a:avLst/>
          </a:prstGeom>
        </p:spPr>
        <p:txBody>
          <a:bodyPr wrap="square" lIns="0" tIns="0" rIns="0" bIns="0" rtlCol="0">
            <a:noAutofit/>
          </a:bodyPr>
          <a:lstStyle/>
          <a:p>
            <a:pPr marL="800100" marR="43811" lvl="1" indent="-342900" defTabSz="457200">
              <a:lnSpc>
                <a:spcPts val="2150"/>
              </a:lnSpc>
              <a:spcBef>
                <a:spcPct val="20000"/>
              </a:spcBef>
              <a:buSzPct val="100000"/>
              <a:buFont typeface="+mj-lt"/>
              <a:buAutoNum type="arabicPeriod"/>
            </a:pPr>
            <a:r>
              <a:rPr lang="fr-FR" sz="1800" dirty="0" smtClean="0">
                <a:solidFill>
                  <a:srgbClr val="D1003B"/>
                </a:solidFill>
                <a:latin typeface="Arial"/>
                <a:cs typeface="Arial"/>
              </a:rPr>
              <a:t>  </a:t>
            </a:r>
            <a:r>
              <a:rPr sz="1800" dirty="0" err="1" smtClean="0">
                <a:solidFill>
                  <a:srgbClr val="D1003B"/>
                </a:solidFill>
                <a:latin typeface="Arial"/>
                <a:cs typeface="Arial"/>
              </a:rPr>
              <a:t>En</a:t>
            </a:r>
            <a:r>
              <a:rPr sz="1800" dirty="0" smtClean="0">
                <a:solidFill>
                  <a:srgbClr val="D1003B"/>
                </a:solidFill>
                <a:latin typeface="Arial"/>
                <a:cs typeface="Arial"/>
              </a:rPr>
              <a:t> </a:t>
            </a:r>
            <a:r>
              <a:rPr sz="1800" dirty="0">
                <a:solidFill>
                  <a:srgbClr val="D1003B"/>
                </a:solidFill>
                <a:latin typeface="Arial"/>
                <a:cs typeface="Arial"/>
              </a:rPr>
              <a:t>amont d’un projet de </a:t>
            </a:r>
            <a:r>
              <a:rPr sz="1800" dirty="0" err="1" smtClean="0">
                <a:solidFill>
                  <a:srgbClr val="D1003B"/>
                </a:solidFill>
                <a:latin typeface="Arial"/>
                <a:cs typeface="Arial"/>
              </a:rPr>
              <a:t>système</a:t>
            </a:r>
            <a:r>
              <a:rPr lang="fr-FR" sz="1800" dirty="0" smtClean="0">
                <a:solidFill>
                  <a:srgbClr val="D1003B"/>
                </a:solidFill>
                <a:latin typeface="Arial"/>
                <a:cs typeface="Arial"/>
              </a:rPr>
              <a:t> d</a:t>
            </a:r>
            <a:r>
              <a:rPr sz="1800" dirty="0" smtClean="0">
                <a:solidFill>
                  <a:srgbClr val="D1003B"/>
                </a:solidFill>
                <a:latin typeface="Arial"/>
                <a:cs typeface="Arial"/>
              </a:rPr>
              <a:t>’information</a:t>
            </a:r>
            <a:endParaRPr sz="1800" dirty="0">
              <a:solidFill>
                <a:srgbClr val="D1003B"/>
              </a:solidFill>
              <a:latin typeface="Arial"/>
              <a:cs typeface="Arial"/>
            </a:endParaRPr>
          </a:p>
          <a:p>
            <a:pPr marL="616816" marR="125433" lvl="1">
              <a:lnSpc>
                <a:spcPct val="95825"/>
              </a:lnSpc>
              <a:spcBef>
                <a:spcPts val="423"/>
              </a:spcBef>
            </a:pPr>
            <a:endParaRPr lang="fr-FR" sz="1600" b="0" spc="0" dirty="0" smtClean="0">
              <a:solidFill>
                <a:srgbClr val="01375E"/>
              </a:solidFill>
              <a:latin typeface="Arial"/>
              <a:cs typeface="Arial"/>
            </a:endParaRPr>
          </a:p>
          <a:p>
            <a:pPr marL="616816" marR="125433" lvl="1">
              <a:lnSpc>
                <a:spcPct val="95825"/>
              </a:lnSpc>
              <a:spcBef>
                <a:spcPts val="423"/>
              </a:spcBef>
            </a:pPr>
            <a:r>
              <a:rPr lang="fr-FR" sz="1600" b="0" spc="0" dirty="0" smtClean="0">
                <a:solidFill>
                  <a:srgbClr val="01375E"/>
                </a:solidFill>
                <a:latin typeface="Arial"/>
                <a:cs typeface="Arial"/>
              </a:rPr>
              <a:t>L</a:t>
            </a:r>
            <a:r>
              <a:rPr sz="1600" b="0" spc="0" dirty="0" smtClean="0">
                <a:solidFill>
                  <a:srgbClr val="01375E"/>
                </a:solidFill>
                <a:latin typeface="Arial"/>
                <a:cs typeface="Arial"/>
              </a:rPr>
              <a:t>e p</a:t>
            </a:r>
            <a:r>
              <a:rPr sz="1600" b="0" spc="-9" dirty="0" smtClean="0">
                <a:solidFill>
                  <a:srgbClr val="01375E"/>
                </a:solidFill>
                <a:latin typeface="Arial"/>
                <a:cs typeface="Arial"/>
              </a:rPr>
              <a:t>o</a:t>
            </a:r>
            <a:r>
              <a:rPr sz="1600" b="0" spc="0" dirty="0" smtClean="0">
                <a:solidFill>
                  <a:srgbClr val="01375E"/>
                </a:solidFill>
                <a:latin typeface="Arial"/>
                <a:cs typeface="Arial"/>
              </a:rPr>
              <a:t>rte</a:t>
            </a:r>
            <a:r>
              <a:rPr sz="1600" b="0" spc="-9" dirty="0" smtClean="0">
                <a:solidFill>
                  <a:srgbClr val="01375E"/>
                </a:solidFill>
                <a:latin typeface="Arial"/>
                <a:cs typeface="Arial"/>
              </a:rPr>
              <a:t>u</a:t>
            </a:r>
            <a:r>
              <a:rPr sz="1600" b="0" spc="0" dirty="0" smtClean="0">
                <a:solidFill>
                  <a:srgbClr val="01375E"/>
                </a:solidFill>
                <a:latin typeface="Arial"/>
                <a:cs typeface="Arial"/>
              </a:rPr>
              <a:t>r</a:t>
            </a:r>
            <a:r>
              <a:rPr sz="1600" b="0" spc="14" dirty="0" smtClean="0">
                <a:solidFill>
                  <a:srgbClr val="01375E"/>
                </a:solidFill>
                <a:latin typeface="Arial"/>
                <a:cs typeface="Arial"/>
              </a:rPr>
              <a:t> </a:t>
            </a:r>
            <a:r>
              <a:rPr sz="1600" b="0" spc="-4" dirty="0" smtClean="0">
                <a:solidFill>
                  <a:srgbClr val="01375E"/>
                </a:solidFill>
                <a:latin typeface="Arial"/>
                <a:cs typeface="Arial"/>
              </a:rPr>
              <a:t>d</a:t>
            </a:r>
            <a:r>
              <a:rPr sz="1600" b="0" spc="0" dirty="0" smtClean="0">
                <a:solidFill>
                  <a:srgbClr val="01375E"/>
                </a:solidFill>
                <a:latin typeface="Arial"/>
                <a:cs typeface="Arial"/>
              </a:rPr>
              <a:t>u pr</a:t>
            </a:r>
            <a:r>
              <a:rPr sz="1600" b="0" spc="-9" dirty="0" smtClean="0">
                <a:solidFill>
                  <a:srgbClr val="01375E"/>
                </a:solidFill>
                <a:latin typeface="Arial"/>
                <a:cs typeface="Arial"/>
              </a:rPr>
              <a:t>o</a:t>
            </a:r>
            <a:r>
              <a:rPr sz="1600" b="0" spc="0" dirty="0" smtClean="0">
                <a:solidFill>
                  <a:srgbClr val="01375E"/>
                </a:solidFill>
                <a:latin typeface="Arial"/>
                <a:cs typeface="Arial"/>
              </a:rPr>
              <a:t>j</a:t>
            </a:r>
            <a:r>
              <a:rPr sz="1600" b="0" spc="-9" dirty="0" smtClean="0">
                <a:solidFill>
                  <a:srgbClr val="01375E"/>
                </a:solidFill>
                <a:latin typeface="Arial"/>
                <a:cs typeface="Arial"/>
              </a:rPr>
              <a:t>e</a:t>
            </a:r>
            <a:r>
              <a:rPr sz="1600" b="0" spc="0" dirty="0" smtClean="0">
                <a:solidFill>
                  <a:srgbClr val="01375E"/>
                </a:solidFill>
                <a:latin typeface="Arial"/>
                <a:cs typeface="Arial"/>
              </a:rPr>
              <a:t>t</a:t>
            </a:r>
            <a:r>
              <a:rPr sz="1600" b="0" spc="19" dirty="0" smtClean="0">
                <a:solidFill>
                  <a:srgbClr val="01375E"/>
                </a:solidFill>
                <a:latin typeface="Arial"/>
                <a:cs typeface="Arial"/>
              </a:rPr>
              <a:t> </a:t>
            </a:r>
            <a:r>
              <a:rPr sz="1600" b="0" spc="0" dirty="0" smtClean="0">
                <a:solidFill>
                  <a:srgbClr val="01375E"/>
                </a:solidFill>
                <a:latin typeface="Arial"/>
                <a:cs typeface="Arial"/>
              </a:rPr>
              <a:t>s’</a:t>
            </a:r>
            <a:r>
              <a:rPr sz="1600" b="0" spc="-9" dirty="0" smtClean="0">
                <a:solidFill>
                  <a:srgbClr val="01375E"/>
                </a:solidFill>
                <a:latin typeface="Arial"/>
                <a:cs typeface="Arial"/>
              </a:rPr>
              <a:t>e</a:t>
            </a:r>
            <a:r>
              <a:rPr sz="1600" b="0" spc="-4" dirty="0" smtClean="0">
                <a:solidFill>
                  <a:srgbClr val="01375E"/>
                </a:solidFill>
                <a:latin typeface="Arial"/>
                <a:cs typeface="Arial"/>
              </a:rPr>
              <a:t>ngag</a:t>
            </a:r>
            <a:r>
              <a:rPr sz="1600" b="0" spc="0" dirty="0" smtClean="0">
                <a:solidFill>
                  <a:srgbClr val="01375E"/>
                </a:solidFill>
                <a:latin typeface="Arial"/>
                <a:cs typeface="Arial"/>
              </a:rPr>
              <a:t>e</a:t>
            </a:r>
            <a:r>
              <a:rPr sz="1600" b="0" spc="19" dirty="0" smtClean="0">
                <a:solidFill>
                  <a:srgbClr val="01375E"/>
                </a:solidFill>
                <a:latin typeface="Arial"/>
                <a:cs typeface="Arial"/>
              </a:rPr>
              <a:t> </a:t>
            </a:r>
            <a:r>
              <a:rPr sz="1600" b="0" spc="0" dirty="0" smtClean="0">
                <a:solidFill>
                  <a:srgbClr val="01375E"/>
                </a:solidFill>
                <a:latin typeface="Arial"/>
                <a:cs typeface="Arial"/>
              </a:rPr>
              <a:t>s</a:t>
            </a:r>
            <a:r>
              <a:rPr sz="1600" b="0" spc="-4" dirty="0" smtClean="0">
                <a:solidFill>
                  <a:srgbClr val="01375E"/>
                </a:solidFill>
                <a:latin typeface="Arial"/>
                <a:cs typeface="Arial"/>
              </a:rPr>
              <a:t>u</a:t>
            </a:r>
            <a:r>
              <a:rPr sz="1600" b="0" spc="0" dirty="0" smtClean="0">
                <a:solidFill>
                  <a:srgbClr val="01375E"/>
                </a:solidFill>
                <a:latin typeface="Arial"/>
                <a:cs typeface="Arial"/>
              </a:rPr>
              <a:t>r d</a:t>
            </a:r>
            <a:r>
              <a:rPr sz="1600" b="0" spc="-9" dirty="0" smtClean="0">
                <a:solidFill>
                  <a:srgbClr val="01375E"/>
                </a:solidFill>
                <a:latin typeface="Arial"/>
                <a:cs typeface="Arial"/>
              </a:rPr>
              <a:t>e</a:t>
            </a:r>
            <a:r>
              <a:rPr sz="1600" b="0" spc="0" dirty="0" smtClean="0">
                <a:solidFill>
                  <a:srgbClr val="01375E"/>
                </a:solidFill>
                <a:latin typeface="Arial"/>
                <a:cs typeface="Arial"/>
              </a:rPr>
              <a:t>s </a:t>
            </a:r>
            <a:r>
              <a:rPr sz="1600" b="0" spc="0" dirty="0" err="1" smtClean="0">
                <a:solidFill>
                  <a:srgbClr val="01375E"/>
                </a:solidFill>
                <a:latin typeface="Arial"/>
                <a:cs typeface="Arial"/>
              </a:rPr>
              <a:t>ré</a:t>
            </a:r>
            <a:r>
              <a:rPr sz="1600" b="0" spc="-4" dirty="0" err="1" smtClean="0">
                <a:solidFill>
                  <a:srgbClr val="01375E"/>
                </a:solidFill>
                <a:latin typeface="Arial"/>
                <a:cs typeface="Arial"/>
              </a:rPr>
              <a:t>su</a:t>
            </a:r>
            <a:r>
              <a:rPr sz="1600" b="0" spc="0" dirty="0" err="1" smtClean="0">
                <a:solidFill>
                  <a:srgbClr val="01375E"/>
                </a:solidFill>
                <a:latin typeface="Arial"/>
                <a:cs typeface="Arial"/>
              </a:rPr>
              <a:t>lt</a:t>
            </a:r>
            <a:r>
              <a:rPr sz="1600" b="0" spc="-4" dirty="0" err="1" smtClean="0">
                <a:solidFill>
                  <a:srgbClr val="01375E"/>
                </a:solidFill>
                <a:latin typeface="Arial"/>
                <a:cs typeface="Arial"/>
              </a:rPr>
              <a:t>a</a:t>
            </a:r>
            <a:r>
              <a:rPr sz="1600" b="0" spc="0" dirty="0" err="1" smtClean="0">
                <a:solidFill>
                  <a:srgbClr val="01375E"/>
                </a:solidFill>
                <a:latin typeface="Arial"/>
                <a:cs typeface="Arial"/>
              </a:rPr>
              <a:t>ts</a:t>
            </a:r>
            <a:r>
              <a:rPr sz="1600" b="0" spc="14" dirty="0" smtClean="0">
                <a:solidFill>
                  <a:srgbClr val="01375E"/>
                </a:solidFill>
                <a:latin typeface="Arial"/>
                <a:cs typeface="Arial"/>
              </a:rPr>
              <a:t> </a:t>
            </a:r>
            <a:r>
              <a:rPr sz="1600" b="0" spc="0" dirty="0" err="1" smtClean="0">
                <a:solidFill>
                  <a:srgbClr val="01375E"/>
                </a:solidFill>
                <a:latin typeface="Arial"/>
                <a:cs typeface="Arial"/>
              </a:rPr>
              <a:t>m</a:t>
            </a:r>
            <a:r>
              <a:rPr sz="1600" b="0" spc="-4" dirty="0" err="1" smtClean="0">
                <a:solidFill>
                  <a:srgbClr val="01375E"/>
                </a:solidFill>
                <a:latin typeface="Arial"/>
                <a:cs typeface="Arial"/>
              </a:rPr>
              <a:t>e</a:t>
            </a:r>
            <a:r>
              <a:rPr sz="1600" b="0" spc="0" dirty="0" err="1" smtClean="0">
                <a:solidFill>
                  <a:srgbClr val="01375E"/>
                </a:solidFill>
                <a:latin typeface="Arial"/>
                <a:cs typeface="Arial"/>
              </a:rPr>
              <a:t>s</a:t>
            </a:r>
            <a:r>
              <a:rPr sz="1600" b="0" spc="-4" dirty="0" err="1" smtClean="0">
                <a:solidFill>
                  <a:srgbClr val="01375E"/>
                </a:solidFill>
                <a:latin typeface="Arial"/>
                <a:cs typeface="Arial"/>
              </a:rPr>
              <a:t>u</a:t>
            </a:r>
            <a:r>
              <a:rPr sz="1600" b="0" spc="0" dirty="0" err="1" smtClean="0">
                <a:solidFill>
                  <a:srgbClr val="01375E"/>
                </a:solidFill>
                <a:latin typeface="Arial"/>
                <a:cs typeface="Arial"/>
              </a:rPr>
              <a:t>r</a:t>
            </a:r>
            <a:r>
              <a:rPr sz="1600" b="0" spc="-4" dirty="0" err="1" smtClean="0">
                <a:solidFill>
                  <a:srgbClr val="01375E"/>
                </a:solidFill>
                <a:latin typeface="Arial"/>
                <a:cs typeface="Arial"/>
              </a:rPr>
              <a:t>ab</a:t>
            </a:r>
            <a:r>
              <a:rPr sz="1600" b="0" spc="0" dirty="0" err="1" smtClean="0">
                <a:solidFill>
                  <a:srgbClr val="01375E"/>
                </a:solidFill>
                <a:latin typeface="Arial"/>
                <a:cs typeface="Arial"/>
              </a:rPr>
              <a:t>l</a:t>
            </a:r>
            <a:r>
              <a:rPr sz="1600" b="0" spc="-9" dirty="0" err="1" smtClean="0">
                <a:solidFill>
                  <a:srgbClr val="01375E"/>
                </a:solidFill>
                <a:latin typeface="Arial"/>
                <a:cs typeface="Arial"/>
              </a:rPr>
              <a:t>e</a:t>
            </a:r>
            <a:r>
              <a:rPr sz="1600" b="0" spc="0" dirty="0" err="1" smtClean="0">
                <a:solidFill>
                  <a:srgbClr val="01375E"/>
                </a:solidFill>
                <a:latin typeface="Arial"/>
                <a:cs typeface="Arial"/>
              </a:rPr>
              <a:t>s</a:t>
            </a:r>
            <a:endParaRPr sz="1600" b="0" dirty="0">
              <a:latin typeface="Arial"/>
              <a:cs typeface="Arial"/>
            </a:endParaRPr>
          </a:p>
        </p:txBody>
      </p:sp>
      <p:sp>
        <p:nvSpPr>
          <p:cNvPr id="9" name="object 14"/>
          <p:cNvSpPr txBox="1"/>
          <p:nvPr/>
        </p:nvSpPr>
        <p:spPr>
          <a:xfrm>
            <a:off x="1017910" y="2500010"/>
            <a:ext cx="8126090" cy="1001948"/>
          </a:xfrm>
          <a:prstGeom prst="rect">
            <a:avLst/>
          </a:prstGeom>
        </p:spPr>
        <p:txBody>
          <a:bodyPr wrap="square" lIns="0" tIns="0" rIns="0" bIns="0" rtlCol="0">
            <a:noAutofit/>
          </a:bodyPr>
          <a:lstStyle/>
          <a:p>
            <a:pPr marL="800100" marR="43811" lvl="1" indent="-342900" defTabSz="457200">
              <a:lnSpc>
                <a:spcPts val="2150"/>
              </a:lnSpc>
              <a:spcBef>
                <a:spcPct val="20000"/>
              </a:spcBef>
              <a:buSzPct val="100000"/>
              <a:buFont typeface="+mj-lt"/>
              <a:buAutoNum type="arabicPeriod" startAt="2"/>
            </a:pPr>
            <a:r>
              <a:rPr lang="fr-FR" sz="1800" dirty="0" smtClean="0">
                <a:solidFill>
                  <a:srgbClr val="D1003B"/>
                </a:solidFill>
                <a:latin typeface="Arial"/>
                <a:cs typeface="Arial"/>
              </a:rPr>
              <a:t>Comme </a:t>
            </a:r>
            <a:r>
              <a:rPr lang="fr-FR" sz="1800" dirty="0">
                <a:solidFill>
                  <a:srgbClr val="D1003B"/>
                </a:solidFill>
                <a:latin typeface="Arial"/>
                <a:cs typeface="Arial"/>
              </a:rPr>
              <a:t>point d’entrée à la conduite d’arbitrage par </a:t>
            </a:r>
            <a:r>
              <a:rPr lang="fr-FR" sz="1800" dirty="0" smtClean="0">
                <a:solidFill>
                  <a:srgbClr val="D1003B"/>
                </a:solidFill>
                <a:latin typeface="Arial"/>
                <a:cs typeface="Arial"/>
              </a:rPr>
              <a:t>le niveau décisionnel</a:t>
            </a:r>
            <a:endParaRPr lang="fr-FR" sz="1800" dirty="0">
              <a:solidFill>
                <a:srgbClr val="D1003B"/>
              </a:solidFill>
              <a:latin typeface="Arial"/>
              <a:cs typeface="Arial"/>
            </a:endParaRPr>
          </a:p>
          <a:p>
            <a:pPr marL="331066" marR="125433" lvl="2">
              <a:lnSpc>
                <a:spcPct val="95825"/>
              </a:lnSpc>
              <a:spcBef>
                <a:spcPts val="423"/>
              </a:spcBef>
            </a:pPr>
            <a:r>
              <a:rPr lang="fr-FR" sz="1600" b="0" spc="-4" dirty="0" smtClean="0">
                <a:solidFill>
                  <a:srgbClr val="01375E"/>
                </a:solidFill>
                <a:latin typeface="Arial"/>
                <a:cs typeface="Arial"/>
              </a:rPr>
              <a:t>  </a:t>
            </a:r>
          </a:p>
          <a:p>
            <a:pPr marL="331066" marR="125433" lvl="2">
              <a:lnSpc>
                <a:spcPct val="95825"/>
              </a:lnSpc>
              <a:spcBef>
                <a:spcPts val="423"/>
              </a:spcBef>
            </a:pPr>
            <a:r>
              <a:rPr lang="fr-FR" sz="1600" b="0" spc="-4" dirty="0" smtClean="0">
                <a:solidFill>
                  <a:srgbClr val="01375E"/>
                </a:solidFill>
                <a:latin typeface="Arial"/>
                <a:cs typeface="Arial"/>
              </a:rPr>
              <a:t> La </a:t>
            </a:r>
            <a:r>
              <a:rPr lang="fr-FR" sz="1600" b="0" spc="-4" dirty="0">
                <a:solidFill>
                  <a:srgbClr val="01375E"/>
                </a:solidFill>
                <a:latin typeface="Arial"/>
                <a:cs typeface="Arial"/>
              </a:rPr>
              <a:t>contribution attendue est-elle raisonnables au regard de l’investissement ?</a:t>
            </a:r>
          </a:p>
          <a:p>
            <a:pPr marL="1384300" marR="43811" lvl="3">
              <a:lnSpc>
                <a:spcPct val="95825"/>
              </a:lnSpc>
              <a:spcBef>
                <a:spcPts val="100"/>
              </a:spcBef>
            </a:pPr>
            <a:endParaRPr lang="fr-FR" sz="2000" dirty="0">
              <a:latin typeface="Arial"/>
              <a:cs typeface="Arial"/>
            </a:endParaRPr>
          </a:p>
        </p:txBody>
      </p:sp>
      <p:sp>
        <p:nvSpPr>
          <p:cNvPr id="10" name="object 14"/>
          <p:cNvSpPr txBox="1"/>
          <p:nvPr/>
        </p:nvSpPr>
        <p:spPr>
          <a:xfrm>
            <a:off x="1420238" y="3618688"/>
            <a:ext cx="7582713" cy="1838529"/>
          </a:xfrm>
          <a:prstGeom prst="rect">
            <a:avLst/>
          </a:prstGeom>
        </p:spPr>
        <p:txBody>
          <a:bodyPr wrap="square" lIns="0" tIns="0" rIns="0" bIns="0" rtlCol="0">
            <a:noAutofit/>
          </a:bodyPr>
          <a:lstStyle/>
          <a:p>
            <a:pPr marR="43811" defTabSz="457200">
              <a:lnSpc>
                <a:spcPts val="2150"/>
              </a:lnSpc>
              <a:spcBef>
                <a:spcPct val="20000"/>
              </a:spcBef>
              <a:buSzPct val="100000"/>
            </a:pPr>
            <a:r>
              <a:rPr lang="fr-FR" sz="2400" dirty="0" smtClean="0">
                <a:solidFill>
                  <a:srgbClr val="D1003B"/>
                </a:solidFill>
                <a:latin typeface="Arial"/>
                <a:cs typeface="Arial"/>
              </a:rPr>
              <a:t> </a:t>
            </a:r>
          </a:p>
          <a:p>
            <a:pPr marL="342900" marR="43811" indent="-342900" defTabSz="457200">
              <a:lnSpc>
                <a:spcPts val="2150"/>
              </a:lnSpc>
              <a:spcBef>
                <a:spcPct val="20000"/>
              </a:spcBef>
              <a:buSzPct val="100000"/>
              <a:buFont typeface="+mj-lt"/>
              <a:buAutoNum type="arabicPeriod" startAt="3"/>
            </a:pPr>
            <a:r>
              <a:rPr lang="fr-FR" sz="1800" dirty="0" smtClean="0">
                <a:solidFill>
                  <a:srgbClr val="D1003B"/>
                </a:solidFill>
                <a:latin typeface="Arial"/>
                <a:cs typeface="Arial"/>
              </a:rPr>
              <a:t>Au </a:t>
            </a:r>
            <a:r>
              <a:rPr lang="fr-FR" sz="1800" dirty="0">
                <a:solidFill>
                  <a:srgbClr val="D1003B"/>
                </a:solidFill>
                <a:latin typeface="Arial"/>
                <a:cs typeface="Arial"/>
              </a:rPr>
              <a:t>cours et en aval du projet : s’assurer d’une </a:t>
            </a:r>
            <a:r>
              <a:rPr lang="fr-FR" sz="1800" dirty="0" smtClean="0">
                <a:solidFill>
                  <a:srgbClr val="D1003B"/>
                </a:solidFill>
                <a:latin typeface="Arial"/>
                <a:cs typeface="Arial"/>
              </a:rPr>
              <a:t>évolution conforme </a:t>
            </a:r>
            <a:r>
              <a:rPr lang="fr-FR" sz="1800" dirty="0">
                <a:solidFill>
                  <a:srgbClr val="D1003B"/>
                </a:solidFill>
                <a:latin typeface="Arial"/>
                <a:cs typeface="Arial"/>
              </a:rPr>
              <a:t>aux atteintes des indicateurs </a:t>
            </a:r>
            <a:r>
              <a:rPr lang="fr-FR" sz="1800" dirty="0" smtClean="0">
                <a:solidFill>
                  <a:srgbClr val="D1003B"/>
                </a:solidFill>
                <a:latin typeface="Arial"/>
                <a:cs typeface="Arial"/>
              </a:rPr>
              <a:t> d’impact</a:t>
            </a:r>
          </a:p>
          <a:p>
            <a:pPr marR="125433" indent="-457200">
              <a:lnSpc>
                <a:spcPct val="95825"/>
              </a:lnSpc>
              <a:spcBef>
                <a:spcPts val="423"/>
              </a:spcBef>
            </a:pPr>
            <a:endParaRPr lang="fr-FR" sz="1600" b="0" spc="-4" dirty="0" smtClean="0">
              <a:solidFill>
                <a:srgbClr val="01375E"/>
              </a:solidFill>
              <a:latin typeface="Arial"/>
              <a:cs typeface="Arial"/>
            </a:endParaRPr>
          </a:p>
          <a:p>
            <a:pPr marR="125433" indent="-457200">
              <a:lnSpc>
                <a:spcPct val="95825"/>
              </a:lnSpc>
              <a:spcBef>
                <a:spcPts val="423"/>
              </a:spcBef>
            </a:pPr>
            <a:r>
              <a:rPr lang="fr-FR" sz="1600" b="0" spc="-4" dirty="0" smtClean="0">
                <a:solidFill>
                  <a:srgbClr val="01375E"/>
                </a:solidFill>
                <a:latin typeface="Arial"/>
                <a:cs typeface="Arial"/>
              </a:rPr>
              <a:t>En </a:t>
            </a:r>
            <a:r>
              <a:rPr lang="fr-FR" sz="1600" b="0" spc="-4" dirty="0">
                <a:solidFill>
                  <a:srgbClr val="01375E"/>
                </a:solidFill>
                <a:latin typeface="Arial"/>
                <a:cs typeface="Arial"/>
              </a:rPr>
              <a:t>permettant de conduire des actions </a:t>
            </a:r>
            <a:r>
              <a:rPr lang="fr-FR" sz="1600" b="0" spc="-4" dirty="0" smtClean="0">
                <a:solidFill>
                  <a:srgbClr val="01375E"/>
                </a:solidFill>
                <a:latin typeface="Arial"/>
                <a:cs typeface="Arial"/>
              </a:rPr>
              <a:t>correctrices</a:t>
            </a:r>
            <a:endParaRPr lang="fr-FR" sz="1600" b="0" spc="-4" dirty="0">
              <a:solidFill>
                <a:srgbClr val="01375E"/>
              </a:solidFill>
              <a:latin typeface="Arial"/>
              <a:cs typeface="Arial"/>
            </a:endParaRPr>
          </a:p>
        </p:txBody>
      </p:sp>
    </p:spTree>
    <p:extLst>
      <p:ext uri="{BB962C8B-B14F-4D97-AF65-F5344CB8AC3E}">
        <p14:creationId xmlns:p14="http://schemas.microsoft.com/office/powerpoint/2010/main" val="3360760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0972" y="745592"/>
            <a:ext cx="8730000" cy="447660"/>
          </a:xfrm>
        </p:spPr>
        <p:txBody>
          <a:bodyPr>
            <a:noAutofit/>
          </a:bodyPr>
          <a:lstStyle/>
          <a:p>
            <a:r>
              <a:rPr lang="fr-FR" sz="2800" dirty="0" smtClean="0"/>
              <a:t/>
            </a:r>
            <a:br>
              <a:rPr lang="fr-FR" sz="2800" dirty="0" smtClean="0"/>
            </a:br>
            <a:r>
              <a:rPr lang="fr-FR" sz="2000" b="1" dirty="0">
                <a:latin typeface="Arial" panose="020B0604020202020204" pitchFamily="34" charset="0"/>
                <a:cs typeface="Arial" panose="020B0604020202020204" pitchFamily="34" charset="0"/>
              </a:rPr>
              <a:t>Comment réaliser une évaluation de la valeur d’un projet ?</a:t>
            </a:r>
            <a:br>
              <a:rPr lang="fr-FR" sz="2000" b="1" dirty="0">
                <a:latin typeface="Arial" panose="020B0604020202020204" pitchFamily="34" charset="0"/>
                <a:cs typeface="Arial" panose="020B0604020202020204" pitchFamily="34" charset="0"/>
              </a:rPr>
            </a:br>
            <a:r>
              <a:rPr lang="fr-FR" sz="2000" b="1" dirty="0">
                <a:latin typeface="Arial" panose="020B0604020202020204" pitchFamily="34" charset="0"/>
                <a:cs typeface="Arial" panose="020B0604020202020204" pitchFamily="34" charset="0"/>
              </a:rPr>
              <a:t/>
            </a:r>
            <a:br>
              <a:rPr lang="fr-FR" sz="2000" b="1" dirty="0">
                <a:latin typeface="Arial" panose="020B0604020202020204" pitchFamily="34" charset="0"/>
                <a:cs typeface="Arial" panose="020B0604020202020204" pitchFamily="34" charset="0"/>
              </a:rPr>
            </a:br>
            <a:endParaRPr lang="fr-FR" sz="2000" b="1" dirty="0">
              <a:latin typeface="Arial" panose="020B0604020202020204" pitchFamily="34" charset="0"/>
              <a:cs typeface="Arial" panose="020B0604020202020204" pitchFamily="34" charset="0"/>
            </a:endParaRPr>
          </a:p>
        </p:txBody>
      </p:sp>
      <p:sp>
        <p:nvSpPr>
          <p:cNvPr id="3" name="Espace réservé du texte 2"/>
          <p:cNvSpPr>
            <a:spLocks noGrp="1"/>
          </p:cNvSpPr>
          <p:nvPr>
            <p:ph sz="quarter" idx="13"/>
          </p:nvPr>
        </p:nvSpPr>
        <p:spPr/>
        <p:txBody>
          <a:bodyPr>
            <a:normAutofit/>
          </a:bodyPr>
          <a:lstStyle/>
          <a:p>
            <a:pPr marL="95250" indent="0">
              <a:buNone/>
            </a:pPr>
            <a:endParaRPr lang="fr-FR" sz="900" dirty="0" smtClean="0"/>
          </a:p>
          <a:p>
            <a:pPr marL="95250" indent="0">
              <a:buNone/>
            </a:pPr>
            <a:r>
              <a:rPr lang="fr-FR" sz="2800" dirty="0" smtClean="0">
                <a:solidFill>
                  <a:srgbClr val="02375E"/>
                </a:solidFill>
                <a:latin typeface="Arial" panose="020B0604020202020204" pitchFamily="34" charset="0"/>
                <a:cs typeface="Arial" panose="020B0604020202020204" pitchFamily="34" charset="0"/>
              </a:rPr>
              <a:t>L’évaluation </a:t>
            </a:r>
            <a:r>
              <a:rPr lang="fr-FR" sz="2800" dirty="0">
                <a:solidFill>
                  <a:srgbClr val="02375E"/>
                </a:solidFill>
                <a:latin typeface="Arial" panose="020B0604020202020204" pitchFamily="34" charset="0"/>
                <a:cs typeface="Arial" panose="020B0604020202020204" pitchFamily="34" charset="0"/>
              </a:rPr>
              <a:t>de la valeur se </a:t>
            </a:r>
            <a:r>
              <a:rPr lang="fr-FR" sz="2800" dirty="0" smtClean="0">
                <a:solidFill>
                  <a:srgbClr val="02375E"/>
                </a:solidFill>
                <a:latin typeface="Arial" panose="020B0604020202020204" pitchFamily="34" charset="0"/>
                <a:cs typeface="Arial" panose="020B0604020202020204" pitchFamily="34" charset="0"/>
              </a:rPr>
              <a:t>décompose  </a:t>
            </a:r>
            <a:r>
              <a:rPr lang="fr-FR" sz="2800" dirty="0">
                <a:solidFill>
                  <a:srgbClr val="02375E"/>
                </a:solidFill>
                <a:latin typeface="Arial" panose="020B0604020202020204" pitchFamily="34" charset="0"/>
                <a:cs typeface="Arial" panose="020B0604020202020204" pitchFamily="34" charset="0"/>
              </a:rPr>
              <a:t>en 3 phases </a:t>
            </a:r>
            <a:r>
              <a:rPr lang="fr-FR" sz="2800" dirty="0" smtClean="0">
                <a:solidFill>
                  <a:srgbClr val="02375E"/>
                </a:solidFill>
                <a:latin typeface="Arial" panose="020B0604020202020204" pitchFamily="34" charset="0"/>
                <a:cs typeface="Arial" panose="020B0604020202020204" pitchFamily="34" charset="0"/>
              </a:rPr>
              <a:t>:</a:t>
            </a:r>
            <a:endParaRPr lang="en-US" sz="2800" dirty="0">
              <a:solidFill>
                <a:srgbClr val="02375E"/>
              </a:solidFill>
            </a:endParaRPr>
          </a:p>
        </p:txBody>
      </p:sp>
      <p:grpSp>
        <p:nvGrpSpPr>
          <p:cNvPr id="6" name="Groupe 5"/>
          <p:cNvGrpSpPr/>
          <p:nvPr/>
        </p:nvGrpSpPr>
        <p:grpSpPr>
          <a:xfrm>
            <a:off x="3540876" y="2666289"/>
            <a:ext cx="2159260" cy="1209506"/>
            <a:chOff x="677749" y="16901"/>
            <a:chExt cx="1283234" cy="898222"/>
          </a:xfrm>
        </p:grpSpPr>
        <p:sp>
          <p:nvSpPr>
            <p:cNvPr id="8" name="Rectangle à coins arrondis 7"/>
            <p:cNvSpPr/>
            <p:nvPr/>
          </p:nvSpPr>
          <p:spPr>
            <a:xfrm>
              <a:off x="677749" y="16901"/>
              <a:ext cx="1283234" cy="898222"/>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p:cNvSpPr/>
            <p:nvPr/>
          </p:nvSpPr>
          <p:spPr>
            <a:xfrm>
              <a:off x="721604" y="60756"/>
              <a:ext cx="1195524" cy="810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① Description et évaluation ex ante du projet</a:t>
              </a:r>
              <a:endParaRPr lang="en-US" sz="1600" kern="1200" dirty="0">
                <a:latin typeface="Arial" panose="020B0604020202020204" pitchFamily="34" charset="0"/>
                <a:cs typeface="Arial" panose="020B0604020202020204" pitchFamily="34" charset="0"/>
              </a:endParaRPr>
            </a:p>
          </p:txBody>
        </p:sp>
      </p:grpSp>
      <p:grpSp>
        <p:nvGrpSpPr>
          <p:cNvPr id="11" name="Groupe 10"/>
          <p:cNvGrpSpPr/>
          <p:nvPr/>
        </p:nvGrpSpPr>
        <p:grpSpPr>
          <a:xfrm>
            <a:off x="4947882" y="3653954"/>
            <a:ext cx="1969663" cy="1378700"/>
            <a:chOff x="0" y="0"/>
            <a:chExt cx="1969663" cy="1378700"/>
          </a:xfrm>
        </p:grpSpPr>
        <p:sp>
          <p:nvSpPr>
            <p:cNvPr id="12" name="Rectangle à coins arrondis 11"/>
            <p:cNvSpPr/>
            <p:nvPr/>
          </p:nvSpPr>
          <p:spPr>
            <a:xfrm>
              <a:off x="0" y="0"/>
              <a:ext cx="1969663" cy="1378700"/>
            </a:xfrm>
            <a:prstGeom prst="roundRect">
              <a:avLst>
                <a:gd name="adj" fmla="val 1667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7315" y="67315"/>
              <a:ext cx="1835033" cy="12440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② Mise en place et suivi des indicateurs</a:t>
              </a:r>
              <a:endParaRPr lang="en-US" sz="1600" kern="1200" dirty="0">
                <a:latin typeface="Arial" panose="020B0604020202020204" pitchFamily="34" charset="0"/>
                <a:cs typeface="Arial" panose="020B0604020202020204" pitchFamily="34" charset="0"/>
              </a:endParaRPr>
            </a:p>
          </p:txBody>
        </p:sp>
      </p:grpSp>
      <p:grpSp>
        <p:nvGrpSpPr>
          <p:cNvPr id="14" name="Groupe 13"/>
          <p:cNvGrpSpPr/>
          <p:nvPr/>
        </p:nvGrpSpPr>
        <p:grpSpPr>
          <a:xfrm>
            <a:off x="6332433" y="4752605"/>
            <a:ext cx="2088752" cy="1426234"/>
            <a:chOff x="1517073" y="760336"/>
            <a:chExt cx="2085765" cy="1459968"/>
          </a:xfrm>
        </p:grpSpPr>
        <p:sp>
          <p:nvSpPr>
            <p:cNvPr id="15" name="Rectangle à coins arrondis 14"/>
            <p:cNvSpPr/>
            <p:nvPr/>
          </p:nvSpPr>
          <p:spPr>
            <a:xfrm>
              <a:off x="1517073" y="760336"/>
              <a:ext cx="2085765" cy="1459968"/>
            </a:xfrm>
            <a:prstGeom prst="roundRect">
              <a:avLst>
                <a:gd name="adj" fmla="val 16670"/>
              </a:avLst>
            </a:pr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1539193" y="831619"/>
              <a:ext cx="1943199" cy="13174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fr-FR" sz="1600" kern="1200" dirty="0" smtClean="0">
                  <a:latin typeface="Arial" panose="020B0604020202020204" pitchFamily="34" charset="0"/>
                  <a:cs typeface="Arial" panose="020B0604020202020204" pitchFamily="34" charset="0"/>
                </a:rPr>
                <a:t>③ Bilan du projet</a:t>
              </a:r>
              <a:endParaRPr lang="fr-FR" sz="1600" kern="1200" dirty="0">
                <a:latin typeface="Arial" panose="020B0604020202020204" pitchFamily="34" charset="0"/>
                <a:cs typeface="Arial" panose="020B0604020202020204" pitchFamily="34" charset="0"/>
              </a:endParaRPr>
            </a:p>
          </p:txBody>
        </p:sp>
      </p:grpSp>
      <p:sp>
        <p:nvSpPr>
          <p:cNvPr id="4" name="Flèche droite 3"/>
          <p:cNvSpPr/>
          <p:nvPr/>
        </p:nvSpPr>
        <p:spPr>
          <a:xfrm>
            <a:off x="1643974" y="2976664"/>
            <a:ext cx="1536971" cy="515566"/>
          </a:xfrm>
          <a:prstGeom prst="rightArrow">
            <a:avLst/>
          </a:prstGeom>
          <a:noFill/>
          <a:ln>
            <a:solidFill>
              <a:srgbClr val="02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èche droite 16"/>
          <p:cNvSpPr/>
          <p:nvPr/>
        </p:nvSpPr>
        <p:spPr>
          <a:xfrm>
            <a:off x="3056800" y="4152304"/>
            <a:ext cx="1536971" cy="515566"/>
          </a:xfrm>
          <a:prstGeom prst="rightArrow">
            <a:avLst/>
          </a:prstGeom>
          <a:noFill/>
          <a:ln>
            <a:solidFill>
              <a:srgbClr val="02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lèche droite 17"/>
          <p:cNvSpPr/>
          <p:nvPr/>
        </p:nvSpPr>
        <p:spPr>
          <a:xfrm>
            <a:off x="4246711" y="5311351"/>
            <a:ext cx="1536971" cy="515566"/>
          </a:xfrm>
          <a:prstGeom prst="rightArrow">
            <a:avLst/>
          </a:prstGeom>
          <a:noFill/>
          <a:ln>
            <a:solidFill>
              <a:srgbClr val="02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0542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621" y="431460"/>
            <a:ext cx="8731205" cy="1143000"/>
          </a:xfrm>
        </p:spPr>
        <p:txBody>
          <a:bodyPr/>
          <a:lstStyle/>
          <a:p>
            <a:r>
              <a:rPr lang="fr-FR" sz="3200" dirty="0"/>
              <a:t>Présentation synoptique de la méthodologie</a:t>
            </a:r>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35</a:t>
            </a:fld>
            <a:endParaRPr lang="fr-FR" sz="800" dirty="0"/>
          </a:p>
        </p:txBody>
      </p:sp>
      <p:pic>
        <p:nvPicPr>
          <p:cNvPr id="145410" name="Picture 2"/>
          <p:cNvPicPr>
            <a:picLocks noChangeAspect="1" noChangeArrowheads="1"/>
          </p:cNvPicPr>
          <p:nvPr/>
        </p:nvPicPr>
        <p:blipFill>
          <a:blip r:embed="rId2" cstate="print"/>
          <a:srcRect l="11897" t="12303" r="12174" b="10335"/>
          <a:stretch>
            <a:fillRect/>
          </a:stretch>
        </p:blipFill>
        <p:spPr bwMode="auto">
          <a:xfrm>
            <a:off x="292596" y="1422060"/>
            <a:ext cx="8478230" cy="4856525"/>
          </a:xfrm>
          <a:prstGeom prst="rect">
            <a:avLst/>
          </a:prstGeom>
          <a:noFill/>
          <a:ln w="9525">
            <a:noFill/>
            <a:miter lim="800000"/>
            <a:headEnd/>
            <a:tailEnd/>
          </a:ln>
          <a:effectLst/>
        </p:spPr>
      </p:pic>
    </p:spTree>
    <p:extLst>
      <p:ext uri="{BB962C8B-B14F-4D97-AF65-F5344CB8AC3E}">
        <p14:creationId xmlns:p14="http://schemas.microsoft.com/office/powerpoint/2010/main" val="23786083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p:txBody>
          <a:bodyPr>
            <a:normAutofit/>
          </a:bodyPr>
          <a:lstStyle/>
          <a:p>
            <a:r>
              <a:rPr lang="fr-FR" sz="2000" b="1" dirty="0">
                <a:latin typeface="Arial" panose="020B0604020202020204" pitchFamily="34" charset="0"/>
                <a:cs typeface="Arial" panose="020B0604020202020204" pitchFamily="34" charset="0"/>
              </a:rPr>
              <a:t> </a:t>
            </a:r>
            <a:r>
              <a:rPr lang="fr-FR" sz="2000" b="1" dirty="0">
                <a:solidFill>
                  <a:srgbClr val="C00000"/>
                </a:solidFill>
                <a:latin typeface="Arial" panose="020B0604020202020204" pitchFamily="34" charset="0"/>
                <a:cs typeface="Arial" panose="020B0604020202020204" pitchFamily="34" charset="0"/>
              </a:rPr>
              <a:t>Choisir des indicateurs d’impact pertinents : </a:t>
            </a:r>
          </a:p>
          <a:p>
            <a:pPr lvl="1"/>
            <a:r>
              <a:rPr lang="fr-FR" sz="1600" dirty="0" smtClean="0">
                <a:solidFill>
                  <a:srgbClr val="02375E"/>
                </a:solidFill>
                <a:latin typeface="Arial" panose="020B0604020202020204" pitchFamily="34" charset="0"/>
                <a:cs typeface="Arial" panose="020B0604020202020204" pitchFamily="34" charset="0"/>
              </a:rPr>
              <a:t>Faire sens pour les équipes  </a:t>
            </a:r>
          </a:p>
          <a:p>
            <a:pPr lvl="1"/>
            <a:r>
              <a:rPr lang="fr-FR" sz="1600" dirty="0" smtClean="0">
                <a:solidFill>
                  <a:srgbClr val="02375E"/>
                </a:solidFill>
                <a:latin typeface="Arial" panose="020B0604020202020204" pitchFamily="34" charset="0"/>
                <a:cs typeface="Arial" panose="020B0604020202020204" pitchFamily="34" charset="0"/>
              </a:rPr>
              <a:t>Se mesurer facilement, être peu chronophages </a:t>
            </a:r>
          </a:p>
          <a:p>
            <a:pPr lvl="1"/>
            <a:r>
              <a:rPr lang="fr-FR" sz="1600" dirty="0" smtClean="0">
                <a:solidFill>
                  <a:srgbClr val="02375E"/>
                </a:solidFill>
                <a:latin typeface="Arial" panose="020B0604020202020204" pitchFamily="34" charset="0"/>
                <a:cs typeface="Arial" panose="020B0604020202020204" pitchFamily="34" charset="0"/>
              </a:rPr>
              <a:t>Etre reproductibles facilement, pouvoir être suivis en routine </a:t>
            </a:r>
          </a:p>
          <a:p>
            <a:pPr lvl="1"/>
            <a:r>
              <a:rPr lang="fr-FR" sz="1600" dirty="0" smtClean="0">
                <a:solidFill>
                  <a:srgbClr val="02375E"/>
                </a:solidFill>
                <a:latin typeface="Arial" panose="020B0604020202020204" pitchFamily="34" charset="0"/>
                <a:cs typeface="Arial" panose="020B0604020202020204" pitchFamily="34" charset="0"/>
              </a:rPr>
              <a:t>Etre robustes, l’information qu’ils donnent est juste</a:t>
            </a:r>
          </a:p>
          <a:p>
            <a:pPr lvl="1"/>
            <a:r>
              <a:rPr lang="fr-FR" sz="1600" dirty="0" smtClean="0">
                <a:solidFill>
                  <a:srgbClr val="02375E"/>
                </a:solidFill>
                <a:latin typeface="Arial" panose="020B0604020202020204" pitchFamily="34" charset="0"/>
                <a:cs typeface="Arial" panose="020B0604020202020204" pitchFamily="34" charset="0"/>
              </a:rPr>
              <a:t>Etre sensibles, les variations de leurs mesures sont nettement perceptibles.</a:t>
            </a:r>
          </a:p>
          <a:p>
            <a:endParaRPr lang="fr-FR" sz="2000" b="1" dirty="0" smtClean="0">
              <a:latin typeface="Arial" panose="020B0604020202020204" pitchFamily="34" charset="0"/>
              <a:cs typeface="Arial" panose="020B0604020202020204" pitchFamily="34" charset="0"/>
            </a:endParaRPr>
          </a:p>
          <a:p>
            <a:r>
              <a:rPr lang="fr-FR" sz="2000" b="1" dirty="0" smtClean="0">
                <a:solidFill>
                  <a:srgbClr val="C00000"/>
                </a:solidFill>
                <a:latin typeface="Arial" panose="020B0604020202020204" pitchFamily="34" charset="0"/>
                <a:cs typeface="Arial" panose="020B0604020202020204" pitchFamily="34" charset="0"/>
              </a:rPr>
              <a:t>Des indicateurs à la fois quantitatifs et qualitatifs : </a:t>
            </a:r>
            <a:endParaRPr lang="fr-FR" sz="2000" b="1" dirty="0">
              <a:solidFill>
                <a:srgbClr val="C00000"/>
              </a:solidFill>
              <a:latin typeface="Arial" panose="020B0604020202020204" pitchFamily="34" charset="0"/>
              <a:cs typeface="Arial" panose="020B0604020202020204" pitchFamily="34" charset="0"/>
            </a:endParaRPr>
          </a:p>
          <a:p>
            <a:pPr lvl="1"/>
            <a:r>
              <a:rPr lang="fr-FR" sz="1600" dirty="0">
                <a:solidFill>
                  <a:srgbClr val="02375E"/>
                </a:solidFill>
                <a:latin typeface="Arial" panose="020B0604020202020204" pitchFamily="34" charset="0"/>
                <a:cs typeface="Arial" panose="020B0604020202020204" pitchFamily="34" charset="0"/>
              </a:rPr>
              <a:t>Des indicateurs quantitatifs qui ont un impact financier direct sur le ROI peuvent être privilégiés ; </a:t>
            </a:r>
          </a:p>
          <a:p>
            <a:pPr lvl="1"/>
            <a:r>
              <a:rPr lang="fr-FR" sz="1600" dirty="0">
                <a:solidFill>
                  <a:srgbClr val="02375E"/>
                </a:solidFill>
                <a:latin typeface="Arial" panose="020B0604020202020204" pitchFamily="34" charset="0"/>
                <a:cs typeface="Arial" panose="020B0604020202020204" pitchFamily="34" charset="0"/>
              </a:rPr>
              <a:t>Des indicateurs qualitatifs permettant de prendre en compte des dimensions difficilement mesurables ou qui ont un impact moins direct. </a:t>
            </a:r>
          </a:p>
          <a:p>
            <a:pPr lvl="1"/>
            <a:endParaRPr lang="fr-FR" sz="1600" dirty="0">
              <a:solidFill>
                <a:srgbClr val="02375E"/>
              </a:solidFill>
              <a:latin typeface="Arial" panose="020B0604020202020204" pitchFamily="34" charset="0"/>
              <a:cs typeface="Arial" panose="020B0604020202020204" pitchFamily="34" charset="0"/>
            </a:endParaRPr>
          </a:p>
          <a:p>
            <a:r>
              <a:rPr lang="fr-FR" sz="2000" b="1" dirty="0">
                <a:solidFill>
                  <a:srgbClr val="C00000"/>
                </a:solidFill>
                <a:latin typeface="Arial" panose="020B0604020202020204" pitchFamily="34" charset="0"/>
                <a:cs typeface="Arial" panose="020B0604020202020204" pitchFamily="34" charset="0"/>
              </a:rPr>
              <a:t>Privilégier les indicateurs déjà suivis en routine</a:t>
            </a:r>
          </a:p>
          <a:p>
            <a:pPr marL="0" indent="0">
              <a:buNone/>
            </a:pPr>
            <a:endParaRPr lang="fr-FR" sz="2000" dirty="0">
              <a:latin typeface="Arial" panose="020B0604020202020204" pitchFamily="34" charset="0"/>
              <a:cs typeface="Arial" panose="020B0604020202020204" pitchFamily="34" charset="0"/>
            </a:endParaRPr>
          </a:p>
          <a:p>
            <a:pPr>
              <a:buFontTx/>
              <a:buChar char="-"/>
            </a:pPr>
            <a:endParaRPr lang="fr-FR" sz="2000" dirty="0" smtClean="0">
              <a:latin typeface="Arial" panose="020B0604020202020204" pitchFamily="34" charset="0"/>
              <a:cs typeface="Arial" panose="020B0604020202020204" pitchFamily="34" charset="0"/>
            </a:endParaRPr>
          </a:p>
          <a:p>
            <a:pPr>
              <a:buFontTx/>
              <a:buChar char="-"/>
            </a:pPr>
            <a:endParaRPr lang="fr-FR" sz="2000" dirty="0" smtClean="0">
              <a:latin typeface="Arial" panose="020B0604020202020204" pitchFamily="34" charset="0"/>
              <a:cs typeface="Arial" panose="020B0604020202020204" pitchFamily="34" charset="0"/>
            </a:endParaRPr>
          </a:p>
        </p:txBody>
      </p:sp>
      <p:sp>
        <p:nvSpPr>
          <p:cNvPr id="13" name="ZoneTexte 12"/>
          <p:cNvSpPr txBox="1"/>
          <p:nvPr/>
        </p:nvSpPr>
        <p:spPr>
          <a:xfrm>
            <a:off x="373822" y="691518"/>
            <a:ext cx="8457221" cy="400110"/>
          </a:xfrm>
          <a:prstGeom prst="rect">
            <a:avLst/>
          </a:prstGeom>
          <a:noFill/>
        </p:spPr>
        <p:txBody>
          <a:bodyPr wrap="square" rtlCol="0">
            <a:spAutoFit/>
          </a:bodyPr>
          <a:lstStyle/>
          <a:p>
            <a:r>
              <a:rPr lang="fr-FR" sz="2000" dirty="0" smtClean="0"/>
              <a:t>Enjeux et points-clés sur les indicateurs d’impact</a:t>
            </a:r>
            <a:endParaRPr lang="en-US" sz="2000" dirty="0"/>
          </a:p>
        </p:txBody>
      </p:sp>
    </p:spTree>
    <p:extLst>
      <p:ext uri="{BB962C8B-B14F-4D97-AF65-F5344CB8AC3E}">
        <p14:creationId xmlns:p14="http://schemas.microsoft.com/office/powerpoint/2010/main" val="100121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2795" y="590856"/>
            <a:ext cx="8731205" cy="1143000"/>
          </a:xfrm>
        </p:spPr>
        <p:txBody>
          <a:bodyPr/>
          <a:lstStyle/>
          <a:p>
            <a:r>
              <a:rPr lang="fr-FR" sz="2000" dirty="0"/>
              <a:t>Exemples d’indicateurs (</a:t>
            </a:r>
            <a:r>
              <a:rPr lang="fr-FR" sz="2000" dirty="0" smtClean="0"/>
              <a:t>1/2</a:t>
            </a:r>
            <a:r>
              <a:rPr lang="fr-FR" sz="2000" dirty="0"/>
              <a:t>)</a:t>
            </a:r>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37</a:t>
            </a:fld>
            <a:endParaRPr lang="fr-FR" sz="800" dirty="0"/>
          </a:p>
        </p:txBody>
      </p:sp>
      <p:pic>
        <p:nvPicPr>
          <p:cNvPr id="146435" name="Picture 3"/>
          <p:cNvPicPr>
            <a:picLocks noChangeAspect="1" noChangeArrowheads="1"/>
          </p:cNvPicPr>
          <p:nvPr/>
        </p:nvPicPr>
        <p:blipFill>
          <a:blip r:embed="rId2" cstate="print"/>
          <a:srcRect/>
          <a:stretch>
            <a:fillRect/>
          </a:stretch>
        </p:blipFill>
        <p:spPr bwMode="auto">
          <a:xfrm>
            <a:off x="449933" y="1733856"/>
            <a:ext cx="8140367" cy="4926889"/>
          </a:xfrm>
          <a:prstGeom prst="rect">
            <a:avLst/>
          </a:prstGeom>
          <a:noFill/>
          <a:ln w="9525">
            <a:noFill/>
            <a:miter lim="800000"/>
            <a:headEnd/>
            <a:tailEnd/>
          </a:ln>
          <a:effectLst/>
        </p:spPr>
      </p:pic>
    </p:spTree>
    <p:extLst>
      <p:ext uri="{BB962C8B-B14F-4D97-AF65-F5344CB8AC3E}">
        <p14:creationId xmlns:p14="http://schemas.microsoft.com/office/powerpoint/2010/main" val="454163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8903" y="586596"/>
            <a:ext cx="5779698" cy="638355"/>
          </a:xfrm>
        </p:spPr>
        <p:txBody>
          <a:bodyPr/>
          <a:lstStyle/>
          <a:p>
            <a:r>
              <a:rPr lang="fr-FR" sz="2000" dirty="0"/>
              <a:t>Exemples d’indicateurs (</a:t>
            </a:r>
            <a:r>
              <a:rPr lang="fr-FR" sz="2000" dirty="0" smtClean="0"/>
              <a:t>2/2</a:t>
            </a:r>
            <a:r>
              <a:rPr lang="fr-FR" sz="2000" dirty="0"/>
              <a:t>)</a:t>
            </a:r>
          </a:p>
        </p:txBody>
      </p:sp>
      <p:sp>
        <p:nvSpPr>
          <p:cNvPr id="4" name="Espace réservé du numéro de diapositive 4"/>
          <p:cNvSpPr txBox="1">
            <a:spLocks noGrp="1"/>
          </p:cNvSpPr>
          <p:nvPr/>
        </p:nvSpPr>
        <p:spPr bwMode="auto">
          <a:xfrm>
            <a:off x="7848601" y="6278585"/>
            <a:ext cx="1066800" cy="365125"/>
          </a:xfrm>
          <a:prstGeom prst="rect">
            <a:avLst/>
          </a:prstGeom>
          <a:noFill/>
          <a:ln w="9525">
            <a:noFill/>
            <a:miter lim="800000"/>
            <a:headEnd/>
            <a:tailEnd/>
          </a:ln>
        </p:spPr>
        <p:txBody>
          <a:bodyPr lIns="91430" tIns="45716" rIns="91430" bIns="45716" anchor="ctr"/>
          <a:lstStyle/>
          <a:p>
            <a:pPr algn="r"/>
            <a:fld id="{51A13A41-F2F7-45F4-9C27-DE7F98D792CF}" type="slidenum">
              <a:rPr lang="fr-FR" sz="800"/>
              <a:pPr algn="r"/>
              <a:t>38</a:t>
            </a:fld>
            <a:endParaRPr lang="fr-FR" sz="800" dirty="0"/>
          </a:p>
        </p:txBody>
      </p:sp>
      <p:pic>
        <p:nvPicPr>
          <p:cNvPr id="147458" name="Picture 2"/>
          <p:cNvPicPr>
            <a:picLocks noChangeAspect="1" noChangeArrowheads="1"/>
          </p:cNvPicPr>
          <p:nvPr/>
        </p:nvPicPr>
        <p:blipFill>
          <a:blip r:embed="rId2" cstate="print"/>
          <a:srcRect/>
          <a:stretch>
            <a:fillRect/>
          </a:stretch>
        </p:blipFill>
        <p:spPr bwMode="auto">
          <a:xfrm>
            <a:off x="1025238" y="1224651"/>
            <a:ext cx="7606145" cy="5686864"/>
          </a:xfrm>
          <a:prstGeom prst="rect">
            <a:avLst/>
          </a:prstGeom>
          <a:noFill/>
          <a:ln w="9525">
            <a:noFill/>
            <a:miter lim="800000"/>
            <a:headEnd/>
            <a:tailEnd/>
          </a:ln>
          <a:effectLst/>
        </p:spPr>
      </p:pic>
    </p:spTree>
    <p:extLst>
      <p:ext uri="{BB962C8B-B14F-4D97-AF65-F5344CB8AC3E}">
        <p14:creationId xmlns:p14="http://schemas.microsoft.com/office/powerpoint/2010/main" val="38267141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280972" y="1379560"/>
            <a:ext cx="1803860" cy="5104800"/>
          </a:xfrm>
        </p:spPr>
        <p:txBody>
          <a:bodyPr>
            <a:normAutofit fontScale="92500" lnSpcReduction="20000"/>
          </a:bodyPr>
          <a:lstStyle/>
          <a:p>
            <a:pPr marL="0" indent="0">
              <a:buNone/>
            </a:pPr>
            <a:r>
              <a:rPr lang="fr-FR" sz="1900" dirty="0" smtClean="0">
                <a:solidFill>
                  <a:srgbClr val="02375E"/>
                </a:solidFill>
                <a:latin typeface="Arial" panose="020B0604020202020204" pitchFamily="34" charset="0"/>
                <a:cs typeface="Arial" panose="020B0604020202020204" pitchFamily="34" charset="0"/>
              </a:rPr>
              <a:t>Après avoir identifié des indicateurs pertinents pour votre projet, </a:t>
            </a:r>
            <a:endParaRPr lang="fr-FR" sz="1900" dirty="0">
              <a:solidFill>
                <a:srgbClr val="02375E"/>
              </a:solidFill>
              <a:latin typeface="Arial" panose="020B0604020202020204" pitchFamily="34" charset="0"/>
              <a:cs typeface="Arial" panose="020B0604020202020204" pitchFamily="34" charset="0"/>
            </a:endParaRPr>
          </a:p>
          <a:p>
            <a:pPr marL="0" indent="0">
              <a:buNone/>
            </a:pPr>
            <a:r>
              <a:rPr lang="fr-FR" sz="1900" dirty="0" smtClean="0">
                <a:solidFill>
                  <a:srgbClr val="02375E"/>
                </a:solidFill>
                <a:latin typeface="Arial" panose="020B0604020202020204" pitchFamily="34" charset="0"/>
                <a:cs typeface="Arial" panose="020B0604020202020204" pitchFamily="34" charset="0"/>
              </a:rPr>
              <a:t> et avant de les saisir dans le tableau ad hoc de la fiche projet (partie Bénéfices quantifiables), </a:t>
            </a:r>
          </a:p>
          <a:p>
            <a:pPr marL="0" indent="0">
              <a:buNone/>
            </a:pPr>
            <a:r>
              <a:rPr lang="fr-FR" sz="1900" dirty="0" smtClean="0">
                <a:solidFill>
                  <a:srgbClr val="02375E"/>
                </a:solidFill>
                <a:latin typeface="Arial" panose="020B0604020202020204" pitchFamily="34" charset="0"/>
                <a:cs typeface="Arial" panose="020B0604020202020204" pitchFamily="34" charset="0"/>
              </a:rPr>
              <a:t>il convient d’établir une </a:t>
            </a:r>
            <a:r>
              <a:rPr lang="fr-FR" sz="1900" dirty="0" smtClean="0">
                <a:solidFill>
                  <a:srgbClr val="C00000"/>
                </a:solidFill>
                <a:latin typeface="Arial" panose="020B0604020202020204" pitchFamily="34" charset="0"/>
                <a:cs typeface="Arial" panose="020B0604020202020204" pitchFamily="34" charset="0"/>
              </a:rPr>
              <a:t>fiche par indicateur </a:t>
            </a:r>
            <a:r>
              <a:rPr lang="fr-FR" sz="1900" dirty="0">
                <a:solidFill>
                  <a:srgbClr val="02375E"/>
                </a:solidFill>
                <a:latin typeface="Arial" panose="020B0604020202020204" pitchFamily="34" charset="0"/>
                <a:cs typeface="Arial" panose="020B0604020202020204" pitchFamily="34" charset="0"/>
              </a:rPr>
              <a:t>selon le modèle ci-contre</a:t>
            </a:r>
          </a:p>
          <a:p>
            <a:pPr lvl="1"/>
            <a:endParaRPr lang="fr-FR" sz="1900" dirty="0">
              <a:solidFill>
                <a:srgbClr val="02375E"/>
              </a:solidFill>
              <a:latin typeface="Arial" panose="020B0604020202020204" pitchFamily="34" charset="0"/>
              <a:cs typeface="Arial" panose="020B0604020202020204" pitchFamily="34" charset="0"/>
            </a:endParaRPr>
          </a:p>
          <a:p>
            <a:pPr lvl="1"/>
            <a:endParaRPr lang="fr-FR" sz="1600" dirty="0" smtClean="0">
              <a:solidFill>
                <a:srgbClr val="02375E"/>
              </a:solidFill>
              <a:latin typeface="Arial" panose="020B0604020202020204" pitchFamily="34" charset="0"/>
              <a:cs typeface="Arial" panose="020B0604020202020204" pitchFamily="34" charset="0"/>
            </a:endParaRPr>
          </a:p>
          <a:p>
            <a:pPr lvl="1"/>
            <a:endParaRPr lang="fr-FR" sz="1600" dirty="0">
              <a:solidFill>
                <a:srgbClr val="02375E"/>
              </a:solidFill>
              <a:latin typeface="Arial" panose="020B0604020202020204" pitchFamily="34" charset="0"/>
              <a:cs typeface="Arial" panose="020B0604020202020204" pitchFamily="34" charset="0"/>
            </a:endParaRPr>
          </a:p>
        </p:txBody>
      </p:sp>
      <p:sp>
        <p:nvSpPr>
          <p:cNvPr id="13" name="ZoneTexte 12"/>
          <p:cNvSpPr txBox="1"/>
          <p:nvPr/>
        </p:nvSpPr>
        <p:spPr>
          <a:xfrm>
            <a:off x="373822" y="709806"/>
            <a:ext cx="8457221" cy="400110"/>
          </a:xfrm>
          <a:prstGeom prst="rect">
            <a:avLst/>
          </a:prstGeom>
          <a:noFill/>
        </p:spPr>
        <p:txBody>
          <a:bodyPr wrap="square" rtlCol="0">
            <a:spAutoFit/>
          </a:bodyPr>
          <a:lstStyle/>
          <a:p>
            <a:r>
              <a:rPr lang="fr-FR" sz="2000" dirty="0" smtClean="0"/>
              <a:t>La fiche indicateur</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739" y="1096459"/>
            <a:ext cx="6907935" cy="532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36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smtClean="0">
                <a:latin typeface="Arial" panose="020B0604020202020204" pitchFamily="34" charset="0"/>
                <a:cs typeface="Arial" panose="020B0604020202020204" pitchFamily="34" charset="0"/>
              </a:rPr>
              <a:t>Agenda</a:t>
            </a:r>
            <a:endParaRPr lang="fr-FR" dirty="0">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2356997085"/>
              </p:ext>
            </p:extLst>
          </p:nvPr>
        </p:nvGraphicFramePr>
        <p:xfrm>
          <a:off x="385011" y="1396999"/>
          <a:ext cx="8301789" cy="4931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7459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bject 51"/>
          <p:cNvSpPr txBox="1"/>
          <p:nvPr/>
        </p:nvSpPr>
        <p:spPr>
          <a:xfrm>
            <a:off x="0" y="508437"/>
            <a:ext cx="8891279" cy="687831"/>
          </a:xfrm>
          <a:prstGeom prst="rect">
            <a:avLst/>
          </a:prstGeom>
        </p:spPr>
        <p:txBody>
          <a:bodyPr wrap="square" lIns="0" tIns="0" rIns="0" bIns="0" rtlCol="0">
            <a:noAutofit/>
          </a:bodyPr>
          <a:lstStyle/>
          <a:p>
            <a:pPr>
              <a:lnSpc>
                <a:spcPts val="1300"/>
              </a:lnSpc>
              <a:spcBef>
                <a:spcPts val="68"/>
              </a:spcBef>
            </a:pPr>
            <a:endParaRPr sz="1300" dirty="0"/>
          </a:p>
          <a:p>
            <a:pPr marL="857123">
              <a:lnSpc>
                <a:spcPct val="95825"/>
              </a:lnSpc>
            </a:pPr>
            <a:r>
              <a:rPr sz="2000" b="1" spc="0" dirty="0" err="1" smtClean="0">
                <a:latin typeface="Arial"/>
                <a:cs typeface="Arial"/>
              </a:rPr>
              <a:t>Outil</a:t>
            </a:r>
            <a:r>
              <a:rPr lang="fr-FR" sz="2000" b="1" spc="0" dirty="0" smtClean="0">
                <a:latin typeface="Arial"/>
                <a:cs typeface="Arial"/>
              </a:rPr>
              <a:t> de </a:t>
            </a:r>
            <a:r>
              <a:rPr sz="2000" b="1" spc="0" dirty="0" err="1" smtClean="0">
                <a:latin typeface="Arial"/>
                <a:cs typeface="Arial"/>
              </a:rPr>
              <a:t>l’é</a:t>
            </a:r>
            <a:r>
              <a:rPr sz="2000" b="1" spc="4" dirty="0" err="1" smtClean="0">
                <a:latin typeface="Arial"/>
                <a:cs typeface="Arial"/>
              </a:rPr>
              <a:t>v</a:t>
            </a:r>
            <a:r>
              <a:rPr sz="2000" b="1" spc="0" dirty="0" err="1" smtClean="0">
                <a:latin typeface="Arial"/>
                <a:cs typeface="Arial"/>
              </a:rPr>
              <a:t>aluation</a:t>
            </a:r>
            <a:r>
              <a:rPr sz="2000" b="1" spc="9" dirty="0" smtClean="0">
                <a:latin typeface="Arial"/>
                <a:cs typeface="Arial"/>
              </a:rPr>
              <a:t> </a:t>
            </a:r>
            <a:r>
              <a:rPr sz="2000" b="1" spc="0" dirty="0" smtClean="0">
                <a:latin typeface="Arial"/>
                <a:cs typeface="Arial"/>
              </a:rPr>
              <a:t>de la</a:t>
            </a:r>
            <a:r>
              <a:rPr sz="2000" b="1" spc="4" dirty="0" smtClean="0">
                <a:latin typeface="Arial"/>
                <a:cs typeface="Arial"/>
              </a:rPr>
              <a:t> </a:t>
            </a:r>
            <a:r>
              <a:rPr sz="2000" b="1" spc="0" dirty="0" err="1" smtClean="0">
                <a:latin typeface="Arial"/>
                <a:cs typeface="Arial"/>
              </a:rPr>
              <a:t>val</a:t>
            </a:r>
            <a:r>
              <a:rPr sz="2000" b="1" spc="4" dirty="0" err="1" smtClean="0">
                <a:latin typeface="Arial"/>
                <a:cs typeface="Arial"/>
              </a:rPr>
              <a:t>e</a:t>
            </a:r>
            <a:r>
              <a:rPr sz="2000" b="1" spc="0" dirty="0" err="1" smtClean="0">
                <a:latin typeface="Arial"/>
                <a:cs typeface="Arial"/>
              </a:rPr>
              <a:t>ur</a:t>
            </a:r>
            <a:r>
              <a:rPr sz="2000" b="1" spc="-48" dirty="0" smtClean="0">
                <a:latin typeface="Arial"/>
                <a:cs typeface="Arial"/>
              </a:rPr>
              <a:t> </a:t>
            </a:r>
            <a:r>
              <a:rPr sz="2000" b="1" spc="0" dirty="0" smtClean="0">
                <a:latin typeface="Arial"/>
                <a:cs typeface="Arial"/>
              </a:rPr>
              <a:t>:</a:t>
            </a:r>
            <a:r>
              <a:rPr lang="fr-FR" sz="2000" b="1" spc="0" dirty="0" smtClean="0">
                <a:latin typeface="Arial"/>
                <a:cs typeface="Arial"/>
              </a:rPr>
              <a:t> </a:t>
            </a:r>
            <a:r>
              <a:rPr sz="2000" b="1" spc="-89" dirty="0" smtClean="0">
                <a:latin typeface="Arial"/>
                <a:cs typeface="Arial"/>
              </a:rPr>
              <a:t>A</a:t>
            </a:r>
            <a:r>
              <a:rPr lang="fr-FR" sz="2000" dirty="0" smtClean="0">
                <a:latin typeface="Arial"/>
                <a:cs typeface="Arial"/>
              </a:rPr>
              <a:t>VALIS/MAREVA</a:t>
            </a:r>
            <a:endParaRPr sz="2000" dirty="0">
              <a:latin typeface="Arial"/>
              <a:cs typeface="Arial"/>
            </a:endParaRPr>
          </a:p>
        </p:txBody>
      </p:sp>
      <p:sp>
        <p:nvSpPr>
          <p:cNvPr id="32" name="object 32"/>
          <p:cNvSpPr/>
          <p:nvPr/>
        </p:nvSpPr>
        <p:spPr>
          <a:xfrm>
            <a:off x="5905252" y="2394857"/>
            <a:ext cx="3214255" cy="4214137"/>
          </a:xfrm>
          <a:custGeom>
            <a:avLst/>
            <a:gdLst/>
            <a:ahLst/>
            <a:cxnLst/>
            <a:rect l="l" t="t" r="r" b="b"/>
            <a:pathLst>
              <a:path w="6342481" h="848037">
                <a:moveTo>
                  <a:pt x="0" y="848037"/>
                </a:moveTo>
                <a:lnTo>
                  <a:pt x="6342481" y="848037"/>
                </a:lnTo>
                <a:lnTo>
                  <a:pt x="6342481" y="0"/>
                </a:lnTo>
                <a:lnTo>
                  <a:pt x="0" y="0"/>
                </a:lnTo>
                <a:lnTo>
                  <a:pt x="0" y="848037"/>
                </a:lnTo>
                <a:close/>
              </a:path>
            </a:pathLst>
          </a:custGeom>
          <a:solidFill>
            <a:srgbClr val="C00000"/>
          </a:solidFill>
        </p:spPr>
        <p:txBody>
          <a:bodyPr wrap="square" lIns="0" tIns="0" rIns="0" bIns="0" rtlCol="0">
            <a:noAutofit/>
          </a:bodyPr>
          <a:lstStyle/>
          <a:p>
            <a:pPr>
              <a:lnSpc>
                <a:spcPts val="1200"/>
              </a:lnSpc>
              <a:spcBef>
                <a:spcPts val="37"/>
              </a:spcBef>
            </a:pPr>
            <a:endParaRPr lang="fr-FR" sz="800" dirty="0"/>
          </a:p>
          <a:p>
            <a:pPr marL="603639" marR="586847" lvl="1">
              <a:lnSpc>
                <a:spcPct val="98699"/>
              </a:lnSpc>
            </a:pPr>
            <a:endParaRPr lang="fr-FR" sz="1600" dirty="0" smtClean="0">
              <a:solidFill>
                <a:srgbClr val="FFFFFF"/>
              </a:solidFill>
              <a:latin typeface="Arial"/>
              <a:cs typeface="Arial"/>
            </a:endParaRPr>
          </a:p>
          <a:p>
            <a:pPr marL="432189" marR="586847" indent="-285750">
              <a:lnSpc>
                <a:spcPct val="98699"/>
              </a:lnSpc>
              <a:buFont typeface="Arial" panose="020B0604020202020204" pitchFamily="34" charset="0"/>
              <a:buChar char="•"/>
            </a:pPr>
            <a:r>
              <a:rPr lang="fr-FR" sz="1600" dirty="0" smtClean="0">
                <a:solidFill>
                  <a:srgbClr val="FFFFFF"/>
                </a:solidFill>
                <a:latin typeface="Arial"/>
                <a:cs typeface="Arial"/>
              </a:rPr>
              <a:t>Un</a:t>
            </a:r>
            <a:r>
              <a:rPr lang="fr-FR" sz="1600" spc="-29" dirty="0" smtClean="0">
                <a:solidFill>
                  <a:srgbClr val="FFFFFF"/>
                </a:solidFill>
                <a:latin typeface="Arial"/>
                <a:cs typeface="Arial"/>
              </a:rPr>
              <a:t> </a:t>
            </a:r>
            <a:r>
              <a:rPr lang="fr-FR" sz="1600" dirty="0">
                <a:solidFill>
                  <a:srgbClr val="FFFFFF"/>
                </a:solidFill>
                <a:latin typeface="Arial"/>
                <a:cs typeface="Arial"/>
              </a:rPr>
              <a:t>outil</a:t>
            </a:r>
            <a:r>
              <a:rPr lang="fr-FR" sz="1600" spc="-59" dirty="0">
                <a:solidFill>
                  <a:srgbClr val="FFFFFF"/>
                </a:solidFill>
                <a:latin typeface="Arial"/>
                <a:cs typeface="Arial"/>
              </a:rPr>
              <a:t> </a:t>
            </a:r>
            <a:r>
              <a:rPr lang="fr-FR" sz="1600" dirty="0">
                <a:solidFill>
                  <a:srgbClr val="FFFFFF"/>
                </a:solidFill>
                <a:latin typeface="Arial"/>
                <a:cs typeface="Arial"/>
              </a:rPr>
              <a:t>qui</a:t>
            </a:r>
            <a:r>
              <a:rPr lang="fr-FR" sz="1600" spc="-39" dirty="0">
                <a:solidFill>
                  <a:srgbClr val="FFFFFF"/>
                </a:solidFill>
                <a:latin typeface="Arial"/>
                <a:cs typeface="Arial"/>
              </a:rPr>
              <a:t> </a:t>
            </a:r>
            <a:r>
              <a:rPr lang="fr-FR" sz="1600" dirty="0">
                <a:solidFill>
                  <a:srgbClr val="FFFFFF"/>
                </a:solidFill>
                <a:latin typeface="Arial"/>
                <a:cs typeface="Arial"/>
              </a:rPr>
              <a:t>per</a:t>
            </a:r>
            <a:r>
              <a:rPr lang="fr-FR" sz="1600" spc="-19" dirty="0">
                <a:solidFill>
                  <a:srgbClr val="FFFFFF"/>
                </a:solidFill>
                <a:latin typeface="Arial"/>
                <a:cs typeface="Arial"/>
              </a:rPr>
              <a:t>m</a:t>
            </a:r>
            <a:r>
              <a:rPr lang="fr-FR" sz="1600" dirty="0">
                <a:solidFill>
                  <a:srgbClr val="FFFFFF"/>
                </a:solidFill>
                <a:latin typeface="Arial"/>
                <a:cs typeface="Arial"/>
              </a:rPr>
              <a:t>et</a:t>
            </a:r>
            <a:r>
              <a:rPr lang="fr-FR" sz="1600" spc="-100" dirty="0">
                <a:solidFill>
                  <a:srgbClr val="FFFFFF"/>
                </a:solidFill>
                <a:latin typeface="Arial"/>
                <a:cs typeface="Arial"/>
              </a:rPr>
              <a:t> </a:t>
            </a:r>
            <a:r>
              <a:rPr lang="fr-FR" sz="1600" dirty="0">
                <a:solidFill>
                  <a:srgbClr val="FFFFFF"/>
                </a:solidFill>
                <a:latin typeface="Arial"/>
                <a:cs typeface="Arial"/>
              </a:rPr>
              <a:t>d’ob</a:t>
            </a:r>
            <a:r>
              <a:rPr lang="fr-FR" sz="1600" spc="19" dirty="0">
                <a:solidFill>
                  <a:srgbClr val="FFFFFF"/>
                </a:solidFill>
                <a:latin typeface="Arial"/>
                <a:cs typeface="Arial"/>
              </a:rPr>
              <a:t>j</a:t>
            </a:r>
            <a:r>
              <a:rPr lang="fr-FR" sz="1600" dirty="0">
                <a:solidFill>
                  <a:srgbClr val="FFFFFF"/>
                </a:solidFill>
                <a:latin typeface="Arial"/>
                <a:cs typeface="Arial"/>
              </a:rPr>
              <a:t>ecti</a:t>
            </a:r>
            <a:r>
              <a:rPr lang="fr-FR" sz="1600" spc="-19" dirty="0">
                <a:solidFill>
                  <a:srgbClr val="FFFFFF"/>
                </a:solidFill>
                <a:latin typeface="Arial"/>
                <a:cs typeface="Arial"/>
              </a:rPr>
              <a:t>v</a:t>
            </a:r>
            <a:r>
              <a:rPr lang="fr-FR" sz="1600" dirty="0">
                <a:solidFill>
                  <a:srgbClr val="FFFFFF"/>
                </a:solidFill>
                <a:latin typeface="Arial"/>
                <a:cs typeface="Arial"/>
              </a:rPr>
              <a:t>er</a:t>
            </a:r>
            <a:r>
              <a:rPr lang="fr-FR" sz="1600" spc="59" dirty="0">
                <a:solidFill>
                  <a:srgbClr val="FFFFFF"/>
                </a:solidFill>
                <a:latin typeface="Arial"/>
                <a:cs typeface="Arial"/>
              </a:rPr>
              <a:t> </a:t>
            </a:r>
            <a:r>
              <a:rPr lang="fr-FR" sz="1600" dirty="0">
                <a:solidFill>
                  <a:srgbClr val="FFFFFF"/>
                </a:solidFill>
                <a:latin typeface="Arial"/>
                <a:cs typeface="Arial"/>
              </a:rPr>
              <a:t>la</a:t>
            </a:r>
            <a:r>
              <a:rPr lang="fr-FR" sz="1600" spc="-32" dirty="0">
                <a:solidFill>
                  <a:srgbClr val="FFFFFF"/>
                </a:solidFill>
                <a:latin typeface="Arial"/>
                <a:cs typeface="Arial"/>
              </a:rPr>
              <a:t> </a:t>
            </a:r>
            <a:r>
              <a:rPr lang="fr-FR" sz="1600" spc="-19" dirty="0">
                <a:solidFill>
                  <a:srgbClr val="FFFFFF"/>
                </a:solidFill>
                <a:latin typeface="Arial"/>
                <a:cs typeface="Arial"/>
              </a:rPr>
              <a:t>v</a:t>
            </a:r>
            <a:r>
              <a:rPr lang="fr-FR" sz="1600" dirty="0">
                <a:solidFill>
                  <a:srgbClr val="FFFFFF"/>
                </a:solidFill>
                <a:latin typeface="Arial"/>
                <a:cs typeface="Arial"/>
              </a:rPr>
              <a:t>aleur</a:t>
            </a:r>
            <a:r>
              <a:rPr lang="fr-FR" sz="1600" spc="-67" dirty="0">
                <a:solidFill>
                  <a:srgbClr val="FFFFFF"/>
                </a:solidFill>
                <a:latin typeface="Arial"/>
                <a:cs typeface="Arial"/>
              </a:rPr>
              <a:t> </a:t>
            </a:r>
            <a:r>
              <a:rPr lang="fr-FR" sz="1600" dirty="0">
                <a:solidFill>
                  <a:srgbClr val="FFFFFF"/>
                </a:solidFill>
                <a:latin typeface="Arial"/>
                <a:cs typeface="Arial"/>
              </a:rPr>
              <a:t>d’un</a:t>
            </a:r>
            <a:r>
              <a:rPr lang="fr-FR" sz="1600" spc="-59" dirty="0">
                <a:solidFill>
                  <a:srgbClr val="FFFFFF"/>
                </a:solidFill>
                <a:latin typeface="Arial"/>
                <a:cs typeface="Arial"/>
              </a:rPr>
              <a:t> </a:t>
            </a:r>
            <a:r>
              <a:rPr lang="fr-FR" sz="1600" dirty="0">
                <a:solidFill>
                  <a:srgbClr val="FFFFFF"/>
                </a:solidFill>
                <a:latin typeface="Arial"/>
                <a:cs typeface="Arial"/>
              </a:rPr>
              <a:t>pro</a:t>
            </a:r>
            <a:r>
              <a:rPr lang="fr-FR" sz="1600" spc="19" dirty="0">
                <a:solidFill>
                  <a:srgbClr val="FFFFFF"/>
                </a:solidFill>
                <a:latin typeface="Arial"/>
                <a:cs typeface="Arial"/>
              </a:rPr>
              <a:t>j</a:t>
            </a:r>
            <a:r>
              <a:rPr lang="fr-FR" sz="1600" dirty="0">
                <a:solidFill>
                  <a:srgbClr val="FFFFFF"/>
                </a:solidFill>
                <a:latin typeface="Arial"/>
                <a:cs typeface="Arial"/>
              </a:rPr>
              <a:t>et</a:t>
            </a:r>
            <a:r>
              <a:rPr lang="fr-FR" sz="1600" spc="-81" dirty="0">
                <a:solidFill>
                  <a:srgbClr val="FFFFFF"/>
                </a:solidFill>
                <a:latin typeface="Arial"/>
                <a:cs typeface="Arial"/>
              </a:rPr>
              <a:t> </a:t>
            </a:r>
            <a:r>
              <a:rPr lang="fr-FR" sz="1600" dirty="0">
                <a:solidFill>
                  <a:srgbClr val="FFFFFF"/>
                </a:solidFill>
                <a:latin typeface="Arial"/>
                <a:cs typeface="Arial"/>
              </a:rPr>
              <a:t>à</a:t>
            </a:r>
            <a:r>
              <a:rPr lang="fr-FR" sz="1600" spc="-23" dirty="0">
                <a:solidFill>
                  <a:srgbClr val="FFFFFF"/>
                </a:solidFill>
                <a:latin typeface="Arial"/>
                <a:cs typeface="Arial"/>
              </a:rPr>
              <a:t> </a:t>
            </a:r>
            <a:r>
              <a:rPr lang="fr-FR" sz="1600" dirty="0">
                <a:solidFill>
                  <a:srgbClr val="FFFFFF"/>
                </a:solidFill>
                <a:latin typeface="Arial"/>
                <a:cs typeface="Arial"/>
              </a:rPr>
              <a:t>partir</a:t>
            </a:r>
            <a:r>
              <a:rPr lang="fr-FR" sz="1600" spc="-89" dirty="0">
                <a:solidFill>
                  <a:srgbClr val="FFFFFF"/>
                </a:solidFill>
                <a:latin typeface="Arial"/>
                <a:cs typeface="Arial"/>
              </a:rPr>
              <a:t> </a:t>
            </a:r>
            <a:r>
              <a:rPr lang="fr-FR" sz="1600" dirty="0">
                <a:solidFill>
                  <a:srgbClr val="FFFFFF"/>
                </a:solidFill>
                <a:latin typeface="Arial"/>
                <a:cs typeface="Arial"/>
              </a:rPr>
              <a:t>d’un</a:t>
            </a:r>
            <a:r>
              <a:rPr lang="fr-FR" sz="1600" spc="-39" dirty="0">
                <a:solidFill>
                  <a:srgbClr val="FFFFFF"/>
                </a:solidFill>
                <a:latin typeface="Arial"/>
                <a:cs typeface="Arial"/>
              </a:rPr>
              <a:t> </a:t>
            </a:r>
            <a:r>
              <a:rPr lang="fr-FR" sz="1600" dirty="0">
                <a:solidFill>
                  <a:srgbClr val="FFFFFF"/>
                </a:solidFill>
                <a:latin typeface="Arial"/>
                <a:cs typeface="Arial"/>
              </a:rPr>
              <a:t>référentiel</a:t>
            </a:r>
            <a:r>
              <a:rPr lang="fr-FR" sz="1600" spc="19" dirty="0">
                <a:solidFill>
                  <a:srgbClr val="FFFFFF"/>
                </a:solidFill>
                <a:latin typeface="Arial"/>
                <a:cs typeface="Arial"/>
              </a:rPr>
              <a:t> </a:t>
            </a:r>
            <a:r>
              <a:rPr lang="fr-FR" sz="1600" dirty="0">
                <a:solidFill>
                  <a:srgbClr val="FFFFFF"/>
                </a:solidFill>
                <a:latin typeface="Arial"/>
                <a:cs typeface="Arial"/>
              </a:rPr>
              <a:t>d’anal</a:t>
            </a:r>
            <a:r>
              <a:rPr lang="fr-FR" sz="1600" spc="-19" dirty="0">
                <a:solidFill>
                  <a:srgbClr val="FFFFFF"/>
                </a:solidFill>
                <a:latin typeface="Arial"/>
                <a:cs typeface="Arial"/>
              </a:rPr>
              <a:t>y</a:t>
            </a:r>
            <a:r>
              <a:rPr lang="fr-FR" sz="1600" dirty="0">
                <a:solidFill>
                  <a:srgbClr val="FFFFFF"/>
                </a:solidFill>
                <a:latin typeface="Arial"/>
                <a:cs typeface="Arial"/>
              </a:rPr>
              <a:t>se co</a:t>
            </a:r>
            <a:r>
              <a:rPr lang="fr-FR" sz="1600" spc="-19" dirty="0">
                <a:solidFill>
                  <a:srgbClr val="FFFFFF"/>
                </a:solidFill>
                <a:latin typeface="Arial"/>
                <a:cs typeface="Arial"/>
              </a:rPr>
              <a:t>mm</a:t>
            </a:r>
            <a:r>
              <a:rPr lang="fr-FR" sz="1600" dirty="0">
                <a:solidFill>
                  <a:srgbClr val="FFFFFF"/>
                </a:solidFill>
                <a:latin typeface="Arial"/>
                <a:cs typeface="Arial"/>
              </a:rPr>
              <a:t>un</a:t>
            </a:r>
            <a:r>
              <a:rPr lang="fr-FR" sz="1600" spc="-82" dirty="0">
                <a:solidFill>
                  <a:srgbClr val="FFFFFF"/>
                </a:solidFill>
                <a:latin typeface="Arial"/>
                <a:cs typeface="Arial"/>
              </a:rPr>
              <a:t> </a:t>
            </a:r>
            <a:r>
              <a:rPr lang="fr-FR" sz="1600" dirty="0">
                <a:solidFill>
                  <a:srgbClr val="FFFFFF"/>
                </a:solidFill>
                <a:latin typeface="Arial"/>
                <a:cs typeface="Arial"/>
              </a:rPr>
              <a:t>en</a:t>
            </a:r>
            <a:r>
              <a:rPr lang="fr-FR" sz="1600" spc="-28" dirty="0">
                <a:solidFill>
                  <a:srgbClr val="FFFFFF"/>
                </a:solidFill>
                <a:latin typeface="Arial"/>
                <a:cs typeface="Arial"/>
              </a:rPr>
              <a:t> </a:t>
            </a:r>
            <a:r>
              <a:rPr lang="fr-FR" sz="1600" dirty="0">
                <a:solidFill>
                  <a:srgbClr val="FFFFFF"/>
                </a:solidFill>
                <a:latin typeface="Arial"/>
                <a:cs typeface="Arial"/>
              </a:rPr>
              <a:t>s’appu</a:t>
            </a:r>
            <a:r>
              <a:rPr lang="fr-FR" sz="1600" spc="-19" dirty="0">
                <a:solidFill>
                  <a:srgbClr val="FFFFFF"/>
                </a:solidFill>
                <a:latin typeface="Arial"/>
                <a:cs typeface="Arial"/>
              </a:rPr>
              <a:t>y</a:t>
            </a:r>
            <a:r>
              <a:rPr lang="fr-FR" sz="1600" dirty="0">
                <a:solidFill>
                  <a:srgbClr val="FFFFFF"/>
                </a:solidFill>
                <a:latin typeface="Arial"/>
                <a:cs typeface="Arial"/>
              </a:rPr>
              <a:t>ant</a:t>
            </a:r>
            <a:r>
              <a:rPr lang="fr-FR" sz="1600" spc="119" dirty="0">
                <a:solidFill>
                  <a:srgbClr val="FFFFFF"/>
                </a:solidFill>
                <a:latin typeface="Arial"/>
                <a:cs typeface="Arial"/>
              </a:rPr>
              <a:t> </a:t>
            </a:r>
            <a:r>
              <a:rPr lang="fr-FR" sz="1600" dirty="0">
                <a:solidFill>
                  <a:srgbClr val="FFFFFF"/>
                </a:solidFill>
                <a:latin typeface="Arial"/>
                <a:cs typeface="Arial"/>
              </a:rPr>
              <a:t>sur</a:t>
            </a:r>
            <a:r>
              <a:rPr lang="fr-FR" sz="1600" spc="-41" dirty="0">
                <a:solidFill>
                  <a:srgbClr val="FFFFFF"/>
                </a:solidFill>
                <a:latin typeface="Arial"/>
                <a:cs typeface="Arial"/>
              </a:rPr>
              <a:t> </a:t>
            </a:r>
            <a:r>
              <a:rPr lang="fr-FR" sz="1600" dirty="0">
                <a:solidFill>
                  <a:srgbClr val="FFFFFF"/>
                </a:solidFill>
                <a:latin typeface="Arial"/>
                <a:cs typeface="Arial"/>
              </a:rPr>
              <a:t>les</a:t>
            </a:r>
            <a:r>
              <a:rPr lang="fr-FR" sz="1600" spc="-35" dirty="0">
                <a:solidFill>
                  <a:srgbClr val="FFFFFF"/>
                </a:solidFill>
                <a:latin typeface="Arial"/>
                <a:cs typeface="Arial"/>
              </a:rPr>
              <a:t> </a:t>
            </a:r>
            <a:r>
              <a:rPr lang="fr-FR" sz="1600" dirty="0">
                <a:solidFill>
                  <a:srgbClr val="FFFFFF"/>
                </a:solidFill>
                <a:latin typeface="Arial"/>
                <a:cs typeface="Arial"/>
              </a:rPr>
              <a:t>infor</a:t>
            </a:r>
            <a:r>
              <a:rPr lang="fr-FR" sz="1600" spc="-19" dirty="0">
                <a:solidFill>
                  <a:srgbClr val="FFFFFF"/>
                </a:solidFill>
                <a:latin typeface="Arial"/>
                <a:cs typeface="Arial"/>
              </a:rPr>
              <a:t>m</a:t>
            </a:r>
            <a:r>
              <a:rPr lang="fr-FR" sz="1600" dirty="0">
                <a:solidFill>
                  <a:srgbClr val="FFFFFF"/>
                </a:solidFill>
                <a:latin typeface="Arial"/>
                <a:cs typeface="Arial"/>
              </a:rPr>
              <a:t>ations</a:t>
            </a:r>
            <a:r>
              <a:rPr lang="fr-FR" sz="1600" spc="58" dirty="0">
                <a:solidFill>
                  <a:srgbClr val="FFFFFF"/>
                </a:solidFill>
                <a:latin typeface="Arial"/>
                <a:cs typeface="Arial"/>
              </a:rPr>
              <a:t> </a:t>
            </a:r>
            <a:r>
              <a:rPr lang="fr-FR" sz="1600" dirty="0">
                <a:solidFill>
                  <a:srgbClr val="FFFFFF"/>
                </a:solidFill>
                <a:latin typeface="Arial"/>
                <a:cs typeface="Arial"/>
              </a:rPr>
              <a:t>de</a:t>
            </a:r>
            <a:r>
              <a:rPr lang="fr-FR" sz="1600" spc="-43" dirty="0">
                <a:solidFill>
                  <a:srgbClr val="FFFFFF"/>
                </a:solidFill>
                <a:latin typeface="Arial"/>
                <a:cs typeface="Arial"/>
              </a:rPr>
              <a:t> </a:t>
            </a:r>
            <a:r>
              <a:rPr lang="fr-FR" sz="1600" dirty="0">
                <a:solidFill>
                  <a:srgbClr val="FFFFFF"/>
                </a:solidFill>
                <a:latin typeface="Arial"/>
                <a:cs typeface="Arial"/>
              </a:rPr>
              <a:t>la</a:t>
            </a:r>
            <a:r>
              <a:rPr lang="fr-FR" sz="1600" spc="-17" dirty="0">
                <a:solidFill>
                  <a:srgbClr val="FFFFFF"/>
                </a:solidFill>
                <a:latin typeface="Arial"/>
                <a:cs typeface="Arial"/>
              </a:rPr>
              <a:t> </a:t>
            </a:r>
            <a:r>
              <a:rPr lang="fr-FR" sz="1600" dirty="0">
                <a:solidFill>
                  <a:srgbClr val="FFFFFF"/>
                </a:solidFill>
                <a:latin typeface="Arial"/>
                <a:cs typeface="Arial"/>
              </a:rPr>
              <a:t>fiche</a:t>
            </a:r>
            <a:r>
              <a:rPr lang="fr-FR" sz="1600" spc="-66" dirty="0">
                <a:solidFill>
                  <a:srgbClr val="FFFFFF"/>
                </a:solidFill>
                <a:latin typeface="Arial"/>
                <a:cs typeface="Arial"/>
              </a:rPr>
              <a:t> </a:t>
            </a:r>
            <a:r>
              <a:rPr lang="fr-FR" sz="1600" dirty="0" smtClean="0">
                <a:solidFill>
                  <a:srgbClr val="FFFFFF"/>
                </a:solidFill>
                <a:latin typeface="Arial"/>
                <a:cs typeface="Arial"/>
              </a:rPr>
              <a:t>pro</a:t>
            </a:r>
            <a:r>
              <a:rPr lang="fr-FR" sz="1600" spc="19" dirty="0" smtClean="0">
                <a:solidFill>
                  <a:srgbClr val="FFFFFF"/>
                </a:solidFill>
                <a:latin typeface="Arial"/>
                <a:cs typeface="Arial"/>
              </a:rPr>
              <a:t>j</a:t>
            </a:r>
            <a:r>
              <a:rPr lang="fr-FR" sz="1600" dirty="0" smtClean="0">
                <a:solidFill>
                  <a:srgbClr val="FFFFFF"/>
                </a:solidFill>
                <a:latin typeface="Arial"/>
                <a:cs typeface="Arial"/>
              </a:rPr>
              <a:t>et</a:t>
            </a:r>
          </a:p>
          <a:p>
            <a:pPr marL="432189" marR="586847" indent="-285750">
              <a:lnSpc>
                <a:spcPct val="98699"/>
              </a:lnSpc>
              <a:buFont typeface="Arial" panose="020B0604020202020204" pitchFamily="34" charset="0"/>
              <a:buChar char="•"/>
            </a:pPr>
            <a:endParaRPr lang="fr-FR" sz="1600" dirty="0">
              <a:solidFill>
                <a:srgbClr val="FFFFFF"/>
              </a:solidFill>
              <a:latin typeface="Arial"/>
              <a:cs typeface="Arial"/>
            </a:endParaRPr>
          </a:p>
          <a:p>
            <a:pPr marL="432189" marR="586847" indent="-285750">
              <a:lnSpc>
                <a:spcPct val="98699"/>
              </a:lnSpc>
              <a:buFont typeface="Arial" panose="020B0604020202020204" pitchFamily="34" charset="0"/>
              <a:buChar char="•"/>
            </a:pPr>
            <a:endParaRPr lang="fr-FR" sz="1600" dirty="0">
              <a:latin typeface="Arial"/>
              <a:cs typeface="Arial"/>
            </a:endParaRPr>
          </a:p>
          <a:p>
            <a:pPr marL="432189" indent="-285750">
              <a:lnSpc>
                <a:spcPct val="95825"/>
              </a:lnSpc>
              <a:spcBef>
                <a:spcPts val="335"/>
              </a:spcBef>
              <a:buFont typeface="Arial" panose="020B0604020202020204" pitchFamily="34" charset="0"/>
              <a:buChar char="•"/>
            </a:pPr>
            <a:r>
              <a:rPr lang="fr-FR" sz="1600" dirty="0" smtClean="0">
                <a:solidFill>
                  <a:srgbClr val="FFFFFF"/>
                </a:solidFill>
                <a:latin typeface="Arial"/>
                <a:cs typeface="Arial"/>
              </a:rPr>
              <a:t>Un</a:t>
            </a:r>
            <a:r>
              <a:rPr lang="fr-FR" sz="1600" spc="-29" dirty="0" smtClean="0">
                <a:solidFill>
                  <a:srgbClr val="FFFFFF"/>
                </a:solidFill>
                <a:latin typeface="Arial"/>
                <a:cs typeface="Arial"/>
              </a:rPr>
              <a:t> </a:t>
            </a:r>
            <a:r>
              <a:rPr lang="fr-FR" sz="1600" dirty="0">
                <a:solidFill>
                  <a:srgbClr val="FFFFFF"/>
                </a:solidFill>
                <a:latin typeface="Arial"/>
                <a:cs typeface="Arial"/>
              </a:rPr>
              <a:t>outil</a:t>
            </a:r>
            <a:r>
              <a:rPr lang="fr-FR" sz="1600" spc="-59" dirty="0">
                <a:solidFill>
                  <a:srgbClr val="FFFFFF"/>
                </a:solidFill>
                <a:latin typeface="Arial"/>
                <a:cs typeface="Arial"/>
              </a:rPr>
              <a:t> </a:t>
            </a:r>
            <a:r>
              <a:rPr lang="fr-FR" sz="1600" dirty="0">
                <a:solidFill>
                  <a:srgbClr val="FFFFFF"/>
                </a:solidFill>
                <a:latin typeface="Arial"/>
                <a:cs typeface="Arial"/>
              </a:rPr>
              <a:t>qui</a:t>
            </a:r>
            <a:r>
              <a:rPr lang="fr-FR" sz="1600" spc="-39" dirty="0">
                <a:solidFill>
                  <a:srgbClr val="FFFFFF"/>
                </a:solidFill>
                <a:latin typeface="Arial"/>
                <a:cs typeface="Arial"/>
              </a:rPr>
              <a:t> </a:t>
            </a:r>
            <a:r>
              <a:rPr lang="fr-FR" sz="1600" dirty="0">
                <a:solidFill>
                  <a:srgbClr val="FFFFFF"/>
                </a:solidFill>
                <a:latin typeface="Arial"/>
                <a:cs typeface="Arial"/>
              </a:rPr>
              <a:t>in</a:t>
            </a:r>
            <a:r>
              <a:rPr lang="fr-FR" sz="1600" spc="-19" dirty="0">
                <a:solidFill>
                  <a:srgbClr val="FFFFFF"/>
                </a:solidFill>
                <a:latin typeface="Arial"/>
                <a:cs typeface="Arial"/>
              </a:rPr>
              <a:t>v</a:t>
            </a:r>
            <a:r>
              <a:rPr lang="fr-FR" sz="1600" dirty="0">
                <a:solidFill>
                  <a:srgbClr val="FFFFFF"/>
                </a:solidFill>
                <a:latin typeface="Arial"/>
                <a:cs typeface="Arial"/>
              </a:rPr>
              <a:t>ite</a:t>
            </a:r>
            <a:r>
              <a:rPr lang="fr-FR" sz="1600" spc="-56" dirty="0">
                <a:solidFill>
                  <a:srgbClr val="FFFFFF"/>
                </a:solidFill>
                <a:latin typeface="Arial"/>
                <a:cs typeface="Arial"/>
              </a:rPr>
              <a:t> </a:t>
            </a:r>
            <a:r>
              <a:rPr lang="fr-FR" sz="1600" dirty="0">
                <a:solidFill>
                  <a:srgbClr val="FFFFFF"/>
                </a:solidFill>
                <a:latin typeface="Arial"/>
                <a:cs typeface="Arial"/>
              </a:rPr>
              <a:t>à</a:t>
            </a:r>
            <a:r>
              <a:rPr lang="fr-FR" sz="1600" spc="-23" dirty="0">
                <a:solidFill>
                  <a:srgbClr val="FFFFFF"/>
                </a:solidFill>
                <a:latin typeface="Arial"/>
                <a:cs typeface="Arial"/>
              </a:rPr>
              <a:t> </a:t>
            </a:r>
            <a:r>
              <a:rPr lang="fr-FR" sz="1600" dirty="0">
                <a:solidFill>
                  <a:srgbClr val="FFFFFF"/>
                </a:solidFill>
                <a:latin typeface="Arial"/>
                <a:cs typeface="Arial"/>
              </a:rPr>
              <a:t>se</a:t>
            </a:r>
            <a:r>
              <a:rPr lang="fr-FR" sz="1600" spc="-26" dirty="0">
                <a:solidFill>
                  <a:srgbClr val="FFFFFF"/>
                </a:solidFill>
                <a:latin typeface="Arial"/>
                <a:cs typeface="Arial"/>
              </a:rPr>
              <a:t> </a:t>
            </a:r>
            <a:r>
              <a:rPr lang="fr-FR" sz="1600" dirty="0">
                <a:solidFill>
                  <a:srgbClr val="FFFFFF"/>
                </a:solidFill>
                <a:latin typeface="Arial"/>
                <a:cs typeface="Arial"/>
              </a:rPr>
              <a:t>questionner</a:t>
            </a:r>
            <a:r>
              <a:rPr lang="fr-FR" sz="1600" spc="39" dirty="0">
                <a:solidFill>
                  <a:srgbClr val="FFFFFF"/>
                </a:solidFill>
                <a:latin typeface="Arial"/>
                <a:cs typeface="Arial"/>
              </a:rPr>
              <a:t> </a:t>
            </a:r>
            <a:r>
              <a:rPr lang="fr-FR" sz="1600" dirty="0">
                <a:solidFill>
                  <a:srgbClr val="FFFFFF"/>
                </a:solidFill>
                <a:latin typeface="Arial"/>
                <a:cs typeface="Arial"/>
              </a:rPr>
              <a:t>sur</a:t>
            </a:r>
            <a:r>
              <a:rPr lang="fr-FR" sz="1600" spc="-41" dirty="0">
                <a:solidFill>
                  <a:srgbClr val="FFFFFF"/>
                </a:solidFill>
                <a:latin typeface="Arial"/>
                <a:cs typeface="Arial"/>
              </a:rPr>
              <a:t> </a:t>
            </a:r>
            <a:r>
              <a:rPr lang="fr-FR" sz="1600" dirty="0">
                <a:solidFill>
                  <a:srgbClr val="FFFFFF"/>
                </a:solidFill>
                <a:latin typeface="Arial"/>
                <a:cs typeface="Arial"/>
              </a:rPr>
              <a:t>la</a:t>
            </a:r>
            <a:r>
              <a:rPr lang="fr-FR" sz="1600" spc="-32" dirty="0">
                <a:solidFill>
                  <a:srgbClr val="FFFFFF"/>
                </a:solidFill>
                <a:latin typeface="Arial"/>
                <a:cs typeface="Arial"/>
              </a:rPr>
              <a:t> </a:t>
            </a:r>
            <a:r>
              <a:rPr lang="fr-FR" sz="1600" dirty="0">
                <a:solidFill>
                  <a:srgbClr val="FFFFFF"/>
                </a:solidFill>
                <a:latin typeface="Arial"/>
                <a:cs typeface="Arial"/>
              </a:rPr>
              <a:t>qualité</a:t>
            </a:r>
            <a:r>
              <a:rPr lang="fr-FR" sz="1600" spc="-76" dirty="0">
                <a:solidFill>
                  <a:srgbClr val="FFFFFF"/>
                </a:solidFill>
                <a:latin typeface="Arial"/>
                <a:cs typeface="Arial"/>
              </a:rPr>
              <a:t> </a:t>
            </a:r>
            <a:r>
              <a:rPr lang="fr-FR" sz="1600" dirty="0">
                <a:solidFill>
                  <a:srgbClr val="FFFFFF"/>
                </a:solidFill>
                <a:latin typeface="Arial"/>
                <a:cs typeface="Arial"/>
              </a:rPr>
              <a:t>/</a:t>
            </a:r>
            <a:r>
              <a:rPr lang="fr-FR" sz="1600" spc="-14" dirty="0">
                <a:solidFill>
                  <a:srgbClr val="FFFFFF"/>
                </a:solidFill>
                <a:latin typeface="Arial"/>
                <a:cs typeface="Arial"/>
              </a:rPr>
              <a:t> </a:t>
            </a:r>
            <a:r>
              <a:rPr lang="fr-FR" sz="1600" spc="-14" dirty="0" smtClean="0">
                <a:solidFill>
                  <a:srgbClr val="FFFFFF"/>
                </a:solidFill>
                <a:latin typeface="Arial"/>
                <a:cs typeface="Arial"/>
              </a:rPr>
              <a:t>la </a:t>
            </a:r>
            <a:r>
              <a:rPr lang="fr-FR" sz="1600" dirty="0" smtClean="0">
                <a:solidFill>
                  <a:srgbClr val="FFFFFF"/>
                </a:solidFill>
                <a:latin typeface="Arial"/>
                <a:cs typeface="Arial"/>
              </a:rPr>
              <a:t>co</a:t>
            </a:r>
            <a:r>
              <a:rPr lang="fr-FR" sz="1600" spc="-19" dirty="0" smtClean="0">
                <a:solidFill>
                  <a:srgbClr val="FFFFFF"/>
                </a:solidFill>
                <a:latin typeface="Arial"/>
                <a:cs typeface="Arial"/>
              </a:rPr>
              <a:t>m</a:t>
            </a:r>
            <a:r>
              <a:rPr lang="fr-FR" sz="1600" dirty="0" smtClean="0">
                <a:solidFill>
                  <a:srgbClr val="FFFFFF"/>
                </a:solidFill>
                <a:latin typeface="Arial"/>
                <a:cs typeface="Arial"/>
              </a:rPr>
              <a:t>plétude</a:t>
            </a:r>
            <a:r>
              <a:rPr lang="fr-FR" sz="1600" spc="58" dirty="0" smtClean="0">
                <a:solidFill>
                  <a:srgbClr val="FFFFFF"/>
                </a:solidFill>
                <a:latin typeface="Arial"/>
                <a:cs typeface="Arial"/>
              </a:rPr>
              <a:t> </a:t>
            </a:r>
            <a:r>
              <a:rPr lang="fr-FR" sz="1600" dirty="0">
                <a:solidFill>
                  <a:srgbClr val="FFFFFF"/>
                </a:solidFill>
                <a:latin typeface="Arial"/>
                <a:cs typeface="Arial"/>
              </a:rPr>
              <a:t>de</a:t>
            </a:r>
            <a:r>
              <a:rPr lang="fr-FR" sz="1600" spc="-28" dirty="0">
                <a:solidFill>
                  <a:srgbClr val="FFFFFF"/>
                </a:solidFill>
                <a:latin typeface="Arial"/>
                <a:cs typeface="Arial"/>
              </a:rPr>
              <a:t> </a:t>
            </a:r>
            <a:r>
              <a:rPr lang="fr-FR" sz="1600" dirty="0">
                <a:solidFill>
                  <a:srgbClr val="FFFFFF"/>
                </a:solidFill>
                <a:latin typeface="Arial"/>
                <a:cs typeface="Arial"/>
              </a:rPr>
              <a:t>la</a:t>
            </a:r>
            <a:r>
              <a:rPr lang="fr-FR" sz="1600" spc="-32" dirty="0">
                <a:solidFill>
                  <a:srgbClr val="FFFFFF"/>
                </a:solidFill>
                <a:latin typeface="Arial"/>
                <a:cs typeface="Arial"/>
              </a:rPr>
              <a:t> </a:t>
            </a:r>
            <a:r>
              <a:rPr lang="fr-FR" sz="1600" dirty="0">
                <a:solidFill>
                  <a:srgbClr val="FFFFFF"/>
                </a:solidFill>
                <a:latin typeface="Arial"/>
                <a:cs typeface="Arial"/>
              </a:rPr>
              <a:t>description</a:t>
            </a:r>
            <a:r>
              <a:rPr lang="fr-FR" sz="1600" spc="59" dirty="0">
                <a:solidFill>
                  <a:srgbClr val="FFFFFF"/>
                </a:solidFill>
                <a:latin typeface="Arial"/>
                <a:cs typeface="Arial"/>
              </a:rPr>
              <a:t> </a:t>
            </a:r>
            <a:r>
              <a:rPr lang="fr-FR" sz="1600" dirty="0">
                <a:solidFill>
                  <a:srgbClr val="FFFFFF"/>
                </a:solidFill>
                <a:latin typeface="Arial"/>
                <a:cs typeface="Arial"/>
              </a:rPr>
              <a:t>d’un</a:t>
            </a:r>
            <a:r>
              <a:rPr lang="fr-FR" sz="1600" spc="-59" dirty="0">
                <a:solidFill>
                  <a:srgbClr val="FFFFFF"/>
                </a:solidFill>
                <a:latin typeface="Arial"/>
                <a:cs typeface="Arial"/>
              </a:rPr>
              <a:t> </a:t>
            </a:r>
            <a:r>
              <a:rPr lang="fr-FR" sz="1600" dirty="0">
                <a:solidFill>
                  <a:srgbClr val="FFFFFF"/>
                </a:solidFill>
                <a:latin typeface="Arial"/>
                <a:cs typeface="Arial"/>
              </a:rPr>
              <a:t>pro</a:t>
            </a:r>
            <a:r>
              <a:rPr lang="fr-FR" sz="1600" spc="19" dirty="0">
                <a:solidFill>
                  <a:srgbClr val="FFFFFF"/>
                </a:solidFill>
                <a:latin typeface="Arial"/>
                <a:cs typeface="Arial"/>
              </a:rPr>
              <a:t>j</a:t>
            </a:r>
            <a:r>
              <a:rPr lang="fr-FR" sz="1600" dirty="0">
                <a:solidFill>
                  <a:srgbClr val="FFFFFF"/>
                </a:solidFill>
                <a:latin typeface="Arial"/>
                <a:cs typeface="Arial"/>
              </a:rPr>
              <a:t>et</a:t>
            </a:r>
            <a:endParaRPr lang="fr-FR" sz="1600" dirty="0">
              <a:latin typeface="Arial"/>
              <a:cs typeface="Arial"/>
            </a:endParaRPr>
          </a:p>
        </p:txBody>
      </p:sp>
      <p:sp>
        <p:nvSpPr>
          <p:cNvPr id="35" name="object 35"/>
          <p:cNvSpPr/>
          <p:nvPr/>
        </p:nvSpPr>
        <p:spPr>
          <a:xfrm rot="10800000">
            <a:off x="5168537" y="3952669"/>
            <a:ext cx="655822" cy="346177"/>
          </a:xfrm>
          <a:custGeom>
            <a:avLst/>
            <a:gdLst/>
            <a:ahLst/>
            <a:cxnLst/>
            <a:rect l="l" t="t" r="r" b="b"/>
            <a:pathLst>
              <a:path w="655822" h="346177">
                <a:moveTo>
                  <a:pt x="492182" y="259627"/>
                </a:moveTo>
                <a:lnTo>
                  <a:pt x="492182" y="346177"/>
                </a:lnTo>
                <a:lnTo>
                  <a:pt x="655822" y="173099"/>
                </a:lnTo>
                <a:lnTo>
                  <a:pt x="492182" y="0"/>
                </a:lnTo>
                <a:lnTo>
                  <a:pt x="492182" y="86549"/>
                </a:lnTo>
                <a:lnTo>
                  <a:pt x="0" y="86549"/>
                </a:lnTo>
                <a:lnTo>
                  <a:pt x="0" y="259627"/>
                </a:lnTo>
                <a:lnTo>
                  <a:pt x="492182" y="259627"/>
                </a:lnTo>
                <a:close/>
              </a:path>
            </a:pathLst>
          </a:custGeom>
          <a:solidFill>
            <a:schemeClr val="bg1">
              <a:lumMod val="50000"/>
            </a:schemeClr>
          </a:solidFill>
        </p:spPr>
        <p:txBody>
          <a:bodyPr wrap="square" lIns="0" tIns="0" rIns="0" bIns="0" rtlCol="0">
            <a:noAutofit/>
          </a:bodyPr>
          <a:lstStyle/>
          <a:p>
            <a:endParaRPr/>
          </a:p>
        </p:txBody>
      </p:sp>
      <p:sp>
        <p:nvSpPr>
          <p:cNvPr id="17" name="object 17"/>
          <p:cNvSpPr txBox="1"/>
          <p:nvPr/>
        </p:nvSpPr>
        <p:spPr>
          <a:xfrm>
            <a:off x="4327390" y="2949707"/>
            <a:ext cx="4541183" cy="1002962"/>
          </a:xfrm>
          <a:prstGeom prst="rect">
            <a:avLst/>
          </a:prstGeom>
        </p:spPr>
        <p:txBody>
          <a:bodyPr wrap="square" lIns="0" tIns="0" rIns="0" bIns="0" rtlCol="0">
            <a:noAutofit/>
          </a:bodyPr>
          <a:lstStyle/>
          <a:p>
            <a:pPr marL="12700">
              <a:lnSpc>
                <a:spcPts val="1255"/>
              </a:lnSpc>
              <a:spcBef>
                <a:spcPts val="62"/>
              </a:spcBef>
            </a:pPr>
            <a:endParaRPr sz="1100" dirty="0">
              <a:latin typeface="Arial"/>
              <a:cs typeface="Arial"/>
            </a:endParaRPr>
          </a:p>
        </p:txBody>
      </p:sp>
      <p:sp>
        <p:nvSpPr>
          <p:cNvPr id="6" name="object 6"/>
          <p:cNvSpPr txBox="1"/>
          <p:nvPr/>
        </p:nvSpPr>
        <p:spPr>
          <a:xfrm>
            <a:off x="4024586" y="4354205"/>
            <a:ext cx="4587944" cy="343038"/>
          </a:xfrm>
          <a:prstGeom prst="rect">
            <a:avLst/>
          </a:prstGeom>
        </p:spPr>
        <p:txBody>
          <a:bodyPr wrap="square" lIns="0" tIns="0" rIns="0" bIns="0" rtlCol="0">
            <a:noAutofit/>
          </a:bodyPr>
          <a:lstStyle/>
          <a:p>
            <a:pPr marL="12700" marR="21620">
              <a:lnSpc>
                <a:spcPts val="1255"/>
              </a:lnSpc>
              <a:spcBef>
                <a:spcPts val="62"/>
              </a:spcBef>
            </a:pPr>
            <a:endParaRPr sz="1100" dirty="0">
              <a:latin typeface="Arial"/>
              <a:cs typeface="Arial"/>
            </a:endParaRPr>
          </a:p>
        </p:txBody>
      </p:sp>
      <p:sp>
        <p:nvSpPr>
          <p:cNvPr id="3" name="object 3"/>
          <p:cNvSpPr txBox="1"/>
          <p:nvPr/>
        </p:nvSpPr>
        <p:spPr>
          <a:xfrm>
            <a:off x="8795385" y="6608994"/>
            <a:ext cx="184580" cy="151892"/>
          </a:xfrm>
          <a:prstGeom prst="rect">
            <a:avLst/>
          </a:prstGeom>
        </p:spPr>
        <p:txBody>
          <a:bodyPr wrap="square" lIns="0" tIns="0" rIns="0" bIns="0" rtlCol="0">
            <a:noAutofit/>
          </a:bodyPr>
          <a:lstStyle/>
          <a:p>
            <a:pPr marL="12700">
              <a:lnSpc>
                <a:spcPts val="1120"/>
              </a:lnSpc>
              <a:spcBef>
                <a:spcPts val="55"/>
              </a:spcBef>
            </a:pPr>
            <a:r>
              <a:rPr sz="1000" b="1" spc="0" dirty="0" smtClean="0">
                <a:solidFill>
                  <a:srgbClr val="36606C"/>
                </a:solidFill>
                <a:latin typeface="Arial"/>
                <a:cs typeface="Arial"/>
              </a:rPr>
              <a:t>20</a:t>
            </a:r>
            <a:endParaRPr sz="1000">
              <a:latin typeface="Arial"/>
              <a:cs typeface="Arial"/>
            </a:endParaRPr>
          </a:p>
        </p:txBody>
      </p:sp>
      <p:pic>
        <p:nvPicPr>
          <p:cNvPr id="52" name="Image 51"/>
          <p:cNvPicPr/>
          <p:nvPr/>
        </p:nvPicPr>
        <p:blipFill rotWithShape="1">
          <a:blip r:embed="rId3"/>
          <a:srcRect l="3355" t="14027" r="68377" b="21222"/>
          <a:stretch/>
        </p:blipFill>
        <p:spPr bwMode="auto">
          <a:xfrm>
            <a:off x="217440" y="1741713"/>
            <a:ext cx="4812550" cy="4930895"/>
          </a:xfrm>
          <a:prstGeom prst="rect">
            <a:avLst/>
          </a:prstGeom>
          <a:ln>
            <a:noFill/>
          </a:ln>
          <a:extLst>
            <a:ext uri="{53640926-AAD7-44D8-BBD7-CCE9431645EC}">
              <a14:shadowObscured xmlns:a14="http://schemas.microsoft.com/office/drawing/2010/main"/>
            </a:ext>
          </a:extLst>
        </p:spPr>
      </p:pic>
      <p:sp>
        <p:nvSpPr>
          <p:cNvPr id="10" name="Rectangle 9"/>
          <p:cNvSpPr/>
          <p:nvPr/>
        </p:nvSpPr>
        <p:spPr>
          <a:xfrm>
            <a:off x="5824359" y="998320"/>
            <a:ext cx="3295148" cy="1323439"/>
          </a:xfrm>
          <a:prstGeom prst="rect">
            <a:avLst/>
          </a:prstGeom>
        </p:spPr>
        <p:txBody>
          <a:bodyPr wrap="square">
            <a:spAutoFit/>
          </a:bodyPr>
          <a:lstStyle/>
          <a:p>
            <a:r>
              <a:rPr lang="fr-FR" sz="1600" b="0" dirty="0">
                <a:solidFill>
                  <a:srgbClr val="002060"/>
                </a:solidFill>
              </a:rPr>
              <a:t>AVALIS est basé sur un outil </a:t>
            </a:r>
            <a:r>
              <a:rPr lang="fr-FR" sz="1600" b="0" dirty="0" err="1">
                <a:solidFill>
                  <a:srgbClr val="002060"/>
                </a:solidFill>
              </a:rPr>
              <a:t>excel</a:t>
            </a:r>
            <a:r>
              <a:rPr lang="fr-FR" sz="1600" b="0" dirty="0">
                <a:solidFill>
                  <a:srgbClr val="002060"/>
                </a:solidFill>
              </a:rPr>
              <a:t> composé d’une liste de questions fermées que les établissements complètent à partir des fiches </a:t>
            </a:r>
            <a:r>
              <a:rPr lang="fr-FR" sz="1600" b="0" dirty="0" smtClean="0">
                <a:solidFill>
                  <a:srgbClr val="002060"/>
                </a:solidFill>
              </a:rPr>
              <a:t>projets</a:t>
            </a:r>
            <a:endParaRPr lang="en-US" sz="1600" b="0" dirty="0">
              <a:solidFill>
                <a:srgbClr val="002060"/>
              </a:solidFill>
            </a:endParaRPr>
          </a:p>
        </p:txBody>
      </p:sp>
    </p:spTree>
    <p:extLst>
      <p:ext uri="{BB962C8B-B14F-4D97-AF65-F5344CB8AC3E}">
        <p14:creationId xmlns:p14="http://schemas.microsoft.com/office/powerpoint/2010/main" val="1976334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ln w="25400">
            <a:solidFill>
              <a:srgbClr val="C00000"/>
            </a:solidFill>
          </a:ln>
        </p:spPr>
        <p:txBody>
          <a:bodyPr>
            <a:normAutofit/>
          </a:bodyPr>
          <a:lstStyle/>
          <a:p>
            <a:pPr marL="0" indent="0" algn="ctr">
              <a:buNone/>
            </a:pPr>
            <a:r>
              <a:rPr lang="fr-FR" sz="2000" dirty="0" smtClean="0">
                <a:solidFill>
                  <a:srgbClr val="C00000"/>
                </a:solidFill>
              </a:rPr>
              <a:t>Radar de restitution de la valeur stratégique du  projet </a:t>
            </a:r>
            <a:endParaRPr lang="fr-FR" sz="2000" dirty="0">
              <a:solidFill>
                <a:srgbClr val="C00000"/>
              </a:solidFill>
            </a:endParaRPr>
          </a:p>
        </p:txBody>
      </p:sp>
      <p:pic>
        <p:nvPicPr>
          <p:cNvPr id="16" name="Image 15"/>
          <p:cNvPicPr/>
          <p:nvPr/>
        </p:nvPicPr>
        <p:blipFill rotWithShape="1">
          <a:blip r:embed="rId2"/>
          <a:srcRect l="41585" t="66311" r="42427" b="8944"/>
          <a:stretch/>
        </p:blipFill>
        <p:spPr bwMode="auto">
          <a:xfrm>
            <a:off x="5099815" y="1781772"/>
            <a:ext cx="3768437" cy="3145212"/>
          </a:xfrm>
          <a:prstGeom prst="rect">
            <a:avLst/>
          </a:prstGeom>
          <a:ln>
            <a:noFill/>
          </a:ln>
          <a:extLst>
            <a:ext uri="{53640926-AAD7-44D8-BBD7-CCE9431645EC}">
              <a14:shadowObscured xmlns:a14="http://schemas.microsoft.com/office/drawing/2010/main"/>
            </a:ext>
          </a:extLst>
        </p:spPr>
      </p:pic>
      <p:sp>
        <p:nvSpPr>
          <p:cNvPr id="8" name="ZoneTexte 7"/>
          <p:cNvSpPr txBox="1"/>
          <p:nvPr/>
        </p:nvSpPr>
        <p:spPr>
          <a:xfrm>
            <a:off x="252721" y="1584663"/>
            <a:ext cx="4847094" cy="4524315"/>
          </a:xfrm>
          <a:prstGeom prst="rect">
            <a:avLst/>
          </a:prstGeom>
          <a:noFill/>
        </p:spPr>
        <p:txBody>
          <a:bodyPr wrap="square" rtlCol="0">
            <a:spAutoFit/>
          </a:bodyPr>
          <a:lstStyle/>
          <a:p>
            <a:endParaRPr lang="fr-FR" sz="1600" dirty="0" smtClean="0">
              <a:solidFill>
                <a:srgbClr val="FF0000"/>
              </a:solidFill>
            </a:endParaRPr>
          </a:p>
          <a:p>
            <a:r>
              <a:rPr lang="fr-FR" sz="1600" dirty="0">
                <a:solidFill>
                  <a:srgbClr val="C00000"/>
                </a:solidFill>
              </a:rPr>
              <a:t>A</a:t>
            </a:r>
            <a:r>
              <a:rPr lang="fr-FR" sz="1600" dirty="0" smtClean="0">
                <a:solidFill>
                  <a:srgbClr val="C00000"/>
                </a:solidFill>
              </a:rPr>
              <a:t>VALIS </a:t>
            </a:r>
            <a:r>
              <a:rPr lang="fr-FR" sz="1600" dirty="0">
                <a:solidFill>
                  <a:srgbClr val="C00000"/>
                </a:solidFill>
              </a:rPr>
              <a:t>permet d’analyser la valeur d’un projet en dépassant la </a:t>
            </a:r>
            <a:r>
              <a:rPr lang="fr-FR" sz="1600" dirty="0" smtClean="0">
                <a:solidFill>
                  <a:srgbClr val="C00000"/>
                </a:solidFill>
              </a:rPr>
              <a:t>seule logique financière</a:t>
            </a:r>
          </a:p>
          <a:p>
            <a:pPr marL="285750" indent="-285750">
              <a:buFont typeface="Arial" panose="020B0604020202020204" pitchFamily="34" charset="0"/>
              <a:buChar char="•"/>
            </a:pPr>
            <a:endParaRPr lang="en-US" sz="1600" dirty="0">
              <a:solidFill>
                <a:srgbClr val="FF0000"/>
              </a:solidFill>
            </a:endParaRPr>
          </a:p>
          <a:p>
            <a:pPr marL="742950" lvl="1" indent="-285750">
              <a:buFont typeface="Wingdings" panose="05000000000000000000" pitchFamily="2" charset="2"/>
              <a:buChar char="Ø"/>
            </a:pPr>
            <a:r>
              <a:rPr lang="fr-FR" sz="1600" dirty="0">
                <a:solidFill>
                  <a:srgbClr val="02375E"/>
                </a:solidFill>
              </a:rPr>
              <a:t>Le retour sur investissement, </a:t>
            </a:r>
            <a:r>
              <a:rPr lang="fr-FR" sz="1600" b="0" dirty="0">
                <a:solidFill>
                  <a:srgbClr val="02375E"/>
                </a:solidFill>
              </a:rPr>
              <a:t>soit l’apport économique attendu du </a:t>
            </a:r>
            <a:r>
              <a:rPr lang="fr-FR" sz="1600" b="0" dirty="0" smtClean="0">
                <a:solidFill>
                  <a:srgbClr val="02375E"/>
                </a:solidFill>
              </a:rPr>
              <a:t>projet</a:t>
            </a:r>
          </a:p>
          <a:p>
            <a:pPr marL="742950" lvl="1" indent="-285750">
              <a:buFont typeface="Wingdings" panose="05000000000000000000" pitchFamily="2" charset="2"/>
              <a:buChar char="Ø"/>
            </a:pPr>
            <a:endParaRPr lang="en-US" sz="1600" b="0" dirty="0">
              <a:solidFill>
                <a:srgbClr val="02375E"/>
              </a:solidFill>
            </a:endParaRPr>
          </a:p>
          <a:p>
            <a:pPr marL="742950" lvl="1" indent="-285750">
              <a:buFont typeface="Wingdings" panose="05000000000000000000" pitchFamily="2" charset="2"/>
              <a:buChar char="Ø"/>
            </a:pPr>
            <a:r>
              <a:rPr lang="fr-FR" sz="1600" dirty="0">
                <a:solidFill>
                  <a:srgbClr val="02375E"/>
                </a:solidFill>
              </a:rPr>
              <a:t>Le risque du projet </a:t>
            </a:r>
            <a:r>
              <a:rPr lang="fr-FR" sz="1600" b="0" dirty="0">
                <a:solidFill>
                  <a:srgbClr val="02375E"/>
                </a:solidFill>
              </a:rPr>
              <a:t>et les moyens qui sont mis en place pour les </a:t>
            </a:r>
            <a:r>
              <a:rPr lang="fr-FR" sz="1600" b="0" dirty="0" smtClean="0">
                <a:solidFill>
                  <a:srgbClr val="02375E"/>
                </a:solidFill>
              </a:rPr>
              <a:t>limiter</a:t>
            </a:r>
          </a:p>
          <a:p>
            <a:pPr marL="742950" lvl="1" indent="-285750">
              <a:buFont typeface="Wingdings" panose="05000000000000000000" pitchFamily="2" charset="2"/>
              <a:buChar char="Ø"/>
            </a:pPr>
            <a:endParaRPr lang="en-US" sz="1600" b="0" dirty="0">
              <a:solidFill>
                <a:srgbClr val="02375E"/>
              </a:solidFill>
            </a:endParaRPr>
          </a:p>
          <a:p>
            <a:pPr marL="742950" lvl="1" indent="-285750">
              <a:buFont typeface="Wingdings" panose="05000000000000000000" pitchFamily="2" charset="2"/>
              <a:buChar char="Ø"/>
            </a:pPr>
            <a:r>
              <a:rPr lang="fr-FR" sz="1600" dirty="0">
                <a:solidFill>
                  <a:srgbClr val="02375E"/>
                </a:solidFill>
              </a:rPr>
              <a:t>L’utilité perçue en externe </a:t>
            </a:r>
            <a:r>
              <a:rPr lang="fr-FR" sz="1600" b="0" dirty="0">
                <a:solidFill>
                  <a:srgbClr val="02375E"/>
                </a:solidFill>
              </a:rPr>
              <a:t>de l’établissement par les </a:t>
            </a:r>
            <a:r>
              <a:rPr lang="fr-FR" sz="1600" b="0" dirty="0" smtClean="0">
                <a:solidFill>
                  <a:srgbClr val="02375E"/>
                </a:solidFill>
              </a:rPr>
              <a:t>patients</a:t>
            </a:r>
          </a:p>
          <a:p>
            <a:pPr marL="742950" lvl="1" indent="-285750">
              <a:buFont typeface="Wingdings" panose="05000000000000000000" pitchFamily="2" charset="2"/>
              <a:buChar char="Ø"/>
            </a:pPr>
            <a:endParaRPr lang="en-US" sz="1600" b="0" dirty="0">
              <a:solidFill>
                <a:srgbClr val="02375E"/>
              </a:solidFill>
            </a:endParaRPr>
          </a:p>
          <a:p>
            <a:pPr marL="742950" lvl="1" indent="-285750">
              <a:buFont typeface="Wingdings" panose="05000000000000000000" pitchFamily="2" charset="2"/>
              <a:buChar char="Ø"/>
            </a:pPr>
            <a:r>
              <a:rPr lang="fr-FR" sz="1600" dirty="0">
                <a:solidFill>
                  <a:srgbClr val="02375E"/>
                </a:solidFill>
              </a:rPr>
              <a:t>L’utilité perçue au sein de l’établissement</a:t>
            </a:r>
            <a:r>
              <a:rPr lang="fr-FR" sz="1600" b="0" dirty="0">
                <a:solidFill>
                  <a:srgbClr val="02375E"/>
                </a:solidFill>
              </a:rPr>
              <a:t>, par les </a:t>
            </a:r>
            <a:r>
              <a:rPr lang="fr-FR" sz="1600" b="0" dirty="0" smtClean="0">
                <a:solidFill>
                  <a:srgbClr val="02375E"/>
                </a:solidFill>
              </a:rPr>
              <a:t>utilisateurs</a:t>
            </a:r>
          </a:p>
          <a:p>
            <a:pPr marL="742950" lvl="1" indent="-285750">
              <a:buFont typeface="Wingdings" panose="05000000000000000000" pitchFamily="2" charset="2"/>
              <a:buChar char="Ø"/>
            </a:pPr>
            <a:endParaRPr lang="en-US" sz="1600" b="0" dirty="0">
              <a:solidFill>
                <a:srgbClr val="02375E"/>
              </a:solidFill>
            </a:endParaRPr>
          </a:p>
          <a:p>
            <a:pPr marL="742950" lvl="1" indent="-285750">
              <a:buFont typeface="Wingdings" panose="05000000000000000000" pitchFamily="2" charset="2"/>
              <a:buChar char="Ø"/>
            </a:pPr>
            <a:r>
              <a:rPr lang="fr-FR" sz="1600" dirty="0">
                <a:solidFill>
                  <a:srgbClr val="02375E"/>
                </a:solidFill>
              </a:rPr>
              <a:t>La nécessité</a:t>
            </a:r>
            <a:r>
              <a:rPr lang="fr-FR" sz="1600" b="0" dirty="0">
                <a:solidFill>
                  <a:srgbClr val="02375E"/>
                </a:solidFill>
              </a:rPr>
              <a:t> de faire le </a:t>
            </a:r>
            <a:r>
              <a:rPr lang="fr-FR" sz="1600" b="0" dirty="0" smtClean="0">
                <a:solidFill>
                  <a:srgbClr val="02375E"/>
                </a:solidFill>
              </a:rPr>
              <a:t>projet</a:t>
            </a:r>
            <a:endParaRPr lang="en-US" sz="1600" dirty="0">
              <a:solidFill>
                <a:srgbClr val="02375E"/>
              </a:solidFill>
            </a:endParaRPr>
          </a:p>
          <a:p>
            <a:endParaRPr lang="en-US" sz="1600" dirty="0"/>
          </a:p>
        </p:txBody>
      </p:sp>
      <p:sp>
        <p:nvSpPr>
          <p:cNvPr id="6" name="object 51"/>
          <p:cNvSpPr txBox="1"/>
          <p:nvPr/>
        </p:nvSpPr>
        <p:spPr>
          <a:xfrm>
            <a:off x="0" y="574911"/>
            <a:ext cx="8891279" cy="687831"/>
          </a:xfrm>
          <a:prstGeom prst="rect">
            <a:avLst/>
          </a:prstGeom>
        </p:spPr>
        <p:txBody>
          <a:bodyPr wrap="square" lIns="0" tIns="0" rIns="0" bIns="0" rtlCol="0">
            <a:noAutofit/>
          </a:bodyPr>
          <a:lstStyle/>
          <a:p>
            <a:pPr>
              <a:lnSpc>
                <a:spcPts val="1300"/>
              </a:lnSpc>
              <a:spcBef>
                <a:spcPts val="68"/>
              </a:spcBef>
            </a:pPr>
            <a:endParaRPr sz="1300" dirty="0"/>
          </a:p>
          <a:p>
            <a:pPr marL="857123">
              <a:lnSpc>
                <a:spcPct val="95825"/>
              </a:lnSpc>
            </a:pPr>
            <a:r>
              <a:rPr sz="2000" b="1" spc="0" dirty="0" err="1" smtClean="0">
                <a:latin typeface="Arial"/>
                <a:cs typeface="Arial"/>
              </a:rPr>
              <a:t>Outil</a:t>
            </a:r>
            <a:r>
              <a:rPr lang="fr-FR" sz="2000" b="1" spc="0" dirty="0" smtClean="0">
                <a:latin typeface="Arial"/>
                <a:cs typeface="Arial"/>
              </a:rPr>
              <a:t> de </a:t>
            </a:r>
            <a:r>
              <a:rPr sz="2000" b="1" spc="0" dirty="0" err="1" smtClean="0">
                <a:latin typeface="Arial"/>
                <a:cs typeface="Arial"/>
              </a:rPr>
              <a:t>l’é</a:t>
            </a:r>
            <a:r>
              <a:rPr sz="2000" b="1" spc="4" dirty="0" err="1" smtClean="0">
                <a:latin typeface="Arial"/>
                <a:cs typeface="Arial"/>
              </a:rPr>
              <a:t>v</a:t>
            </a:r>
            <a:r>
              <a:rPr sz="2000" b="1" spc="0" dirty="0" err="1" smtClean="0">
                <a:latin typeface="Arial"/>
                <a:cs typeface="Arial"/>
              </a:rPr>
              <a:t>aluation</a:t>
            </a:r>
            <a:r>
              <a:rPr sz="2000" b="1" spc="9" dirty="0" smtClean="0">
                <a:latin typeface="Arial"/>
                <a:cs typeface="Arial"/>
              </a:rPr>
              <a:t> </a:t>
            </a:r>
            <a:r>
              <a:rPr sz="2000" b="1" spc="0" dirty="0" smtClean="0">
                <a:latin typeface="Arial"/>
                <a:cs typeface="Arial"/>
              </a:rPr>
              <a:t>de la</a:t>
            </a:r>
            <a:r>
              <a:rPr sz="2000" b="1" spc="4" dirty="0" smtClean="0">
                <a:latin typeface="Arial"/>
                <a:cs typeface="Arial"/>
              </a:rPr>
              <a:t> </a:t>
            </a:r>
            <a:r>
              <a:rPr sz="2000" b="1" spc="0" dirty="0" err="1" smtClean="0">
                <a:latin typeface="Arial"/>
                <a:cs typeface="Arial"/>
              </a:rPr>
              <a:t>val</a:t>
            </a:r>
            <a:r>
              <a:rPr sz="2000" b="1" spc="4" dirty="0" err="1" smtClean="0">
                <a:latin typeface="Arial"/>
                <a:cs typeface="Arial"/>
              </a:rPr>
              <a:t>e</a:t>
            </a:r>
            <a:r>
              <a:rPr sz="2000" b="1" spc="0" dirty="0" err="1" smtClean="0">
                <a:latin typeface="Arial"/>
                <a:cs typeface="Arial"/>
              </a:rPr>
              <a:t>ur</a:t>
            </a:r>
            <a:r>
              <a:rPr sz="2000" b="1" spc="-48" dirty="0" smtClean="0">
                <a:latin typeface="Arial"/>
                <a:cs typeface="Arial"/>
              </a:rPr>
              <a:t> </a:t>
            </a:r>
            <a:r>
              <a:rPr sz="2000" b="1" spc="0" dirty="0" smtClean="0">
                <a:latin typeface="Arial"/>
                <a:cs typeface="Arial"/>
              </a:rPr>
              <a:t>:</a:t>
            </a:r>
            <a:r>
              <a:rPr lang="fr-FR" sz="2000" b="1" spc="0" dirty="0" smtClean="0">
                <a:latin typeface="Arial"/>
                <a:cs typeface="Arial"/>
              </a:rPr>
              <a:t> </a:t>
            </a:r>
            <a:r>
              <a:rPr sz="2000" b="1" spc="-89" dirty="0" smtClean="0">
                <a:latin typeface="Arial"/>
                <a:cs typeface="Arial"/>
              </a:rPr>
              <a:t>A</a:t>
            </a:r>
            <a:r>
              <a:rPr lang="fr-FR" sz="2000" dirty="0" smtClean="0">
                <a:latin typeface="Arial"/>
                <a:cs typeface="Arial"/>
              </a:rPr>
              <a:t>VALIS/MAREVA</a:t>
            </a:r>
            <a:endParaRPr sz="2000" dirty="0">
              <a:latin typeface="Arial"/>
              <a:cs typeface="Arial"/>
            </a:endParaRPr>
          </a:p>
        </p:txBody>
      </p:sp>
    </p:spTree>
    <p:extLst>
      <p:ext uri="{BB962C8B-B14F-4D97-AF65-F5344CB8AC3E}">
        <p14:creationId xmlns:p14="http://schemas.microsoft.com/office/powerpoint/2010/main" val="248755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23837" y="1905695"/>
            <a:ext cx="8696325" cy="4362450"/>
          </a:xfrm>
          <a:prstGeom prst="rect">
            <a:avLst/>
          </a:prstGeom>
        </p:spPr>
      </p:pic>
      <p:sp>
        <p:nvSpPr>
          <p:cNvPr id="5" name="object 51"/>
          <p:cNvSpPr txBox="1"/>
          <p:nvPr/>
        </p:nvSpPr>
        <p:spPr>
          <a:xfrm>
            <a:off x="0" y="654741"/>
            <a:ext cx="8891279" cy="687831"/>
          </a:xfrm>
          <a:prstGeom prst="rect">
            <a:avLst/>
          </a:prstGeom>
        </p:spPr>
        <p:txBody>
          <a:bodyPr wrap="square" lIns="0" tIns="0" rIns="0" bIns="0" rtlCol="0">
            <a:noAutofit/>
          </a:bodyPr>
          <a:lstStyle/>
          <a:p>
            <a:pPr>
              <a:lnSpc>
                <a:spcPts val="1300"/>
              </a:lnSpc>
              <a:spcBef>
                <a:spcPts val="68"/>
              </a:spcBef>
            </a:pPr>
            <a:endParaRPr sz="1300" dirty="0"/>
          </a:p>
          <a:p>
            <a:pPr marL="857123">
              <a:lnSpc>
                <a:spcPct val="95825"/>
              </a:lnSpc>
            </a:pPr>
            <a:r>
              <a:rPr sz="2000" b="1" spc="0" dirty="0" err="1" smtClean="0">
                <a:latin typeface="Arial"/>
                <a:cs typeface="Arial"/>
              </a:rPr>
              <a:t>Outil</a:t>
            </a:r>
            <a:r>
              <a:rPr lang="fr-FR" sz="2000" b="1" spc="0" dirty="0" smtClean="0">
                <a:latin typeface="Arial"/>
                <a:cs typeface="Arial"/>
              </a:rPr>
              <a:t> de </a:t>
            </a:r>
            <a:r>
              <a:rPr sz="2000" b="1" spc="0" dirty="0" err="1" smtClean="0">
                <a:latin typeface="Arial"/>
                <a:cs typeface="Arial"/>
              </a:rPr>
              <a:t>l’é</a:t>
            </a:r>
            <a:r>
              <a:rPr sz="2000" b="1" spc="4" dirty="0" err="1" smtClean="0">
                <a:latin typeface="Arial"/>
                <a:cs typeface="Arial"/>
              </a:rPr>
              <a:t>v</a:t>
            </a:r>
            <a:r>
              <a:rPr sz="2000" b="1" spc="0" dirty="0" err="1" smtClean="0">
                <a:latin typeface="Arial"/>
                <a:cs typeface="Arial"/>
              </a:rPr>
              <a:t>aluation</a:t>
            </a:r>
            <a:r>
              <a:rPr sz="2000" b="1" spc="9" dirty="0" smtClean="0">
                <a:latin typeface="Arial"/>
                <a:cs typeface="Arial"/>
              </a:rPr>
              <a:t> </a:t>
            </a:r>
            <a:r>
              <a:rPr sz="2000" b="1" spc="0" dirty="0" smtClean="0">
                <a:latin typeface="Arial"/>
                <a:cs typeface="Arial"/>
              </a:rPr>
              <a:t>de la</a:t>
            </a:r>
            <a:r>
              <a:rPr sz="2000" b="1" spc="4" dirty="0" smtClean="0">
                <a:latin typeface="Arial"/>
                <a:cs typeface="Arial"/>
              </a:rPr>
              <a:t> </a:t>
            </a:r>
            <a:r>
              <a:rPr sz="2000" b="1" spc="0" dirty="0" err="1" smtClean="0">
                <a:latin typeface="Arial"/>
                <a:cs typeface="Arial"/>
              </a:rPr>
              <a:t>val</a:t>
            </a:r>
            <a:r>
              <a:rPr sz="2000" b="1" spc="4" dirty="0" err="1" smtClean="0">
                <a:latin typeface="Arial"/>
                <a:cs typeface="Arial"/>
              </a:rPr>
              <a:t>e</a:t>
            </a:r>
            <a:r>
              <a:rPr sz="2000" b="1" spc="0" dirty="0" err="1" smtClean="0">
                <a:latin typeface="Arial"/>
                <a:cs typeface="Arial"/>
              </a:rPr>
              <a:t>ur</a:t>
            </a:r>
            <a:r>
              <a:rPr sz="2000" b="1" spc="-48" dirty="0" smtClean="0">
                <a:latin typeface="Arial"/>
                <a:cs typeface="Arial"/>
              </a:rPr>
              <a:t> </a:t>
            </a:r>
            <a:r>
              <a:rPr sz="2000" b="1" spc="0" dirty="0" smtClean="0">
                <a:latin typeface="Arial"/>
                <a:cs typeface="Arial"/>
              </a:rPr>
              <a:t>:</a:t>
            </a:r>
            <a:r>
              <a:rPr lang="fr-FR" sz="2000" b="1" spc="0" dirty="0" smtClean="0">
                <a:latin typeface="Arial"/>
                <a:cs typeface="Arial"/>
              </a:rPr>
              <a:t> </a:t>
            </a:r>
            <a:r>
              <a:rPr sz="2000" b="1" spc="-89" dirty="0" smtClean="0">
                <a:latin typeface="Arial"/>
                <a:cs typeface="Arial"/>
              </a:rPr>
              <a:t>A</a:t>
            </a:r>
            <a:r>
              <a:rPr lang="fr-FR" sz="2000" dirty="0" smtClean="0">
                <a:latin typeface="Arial"/>
                <a:cs typeface="Arial"/>
              </a:rPr>
              <a:t>VALIS/MAREVA</a:t>
            </a:r>
            <a:endParaRPr sz="2000" dirty="0">
              <a:latin typeface="Arial"/>
              <a:cs typeface="Arial"/>
            </a:endParaRPr>
          </a:p>
        </p:txBody>
      </p:sp>
    </p:spTree>
    <p:extLst>
      <p:ext uri="{BB962C8B-B14F-4D97-AF65-F5344CB8AC3E}">
        <p14:creationId xmlns:p14="http://schemas.microsoft.com/office/powerpoint/2010/main" val="4063034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t>Cycle </a:t>
            </a:r>
            <a:r>
              <a:rPr lang="fr-FR" dirty="0"/>
              <a:t>de vie d’un </a:t>
            </a:r>
            <a:r>
              <a:rPr lang="fr-FR" dirty="0" smtClean="0"/>
              <a:t>projet SI – Etape d’acquisition</a:t>
            </a:r>
            <a:endParaRPr lang="fr-FR" dirty="0"/>
          </a:p>
        </p:txBody>
      </p:sp>
      <p:sp>
        <p:nvSpPr>
          <p:cNvPr id="5" name="AutoShape 213"/>
          <p:cNvSpPr>
            <a:spLocks noChangeAspect="1" noChangeArrowheads="1" noTextEdit="1"/>
          </p:cNvSpPr>
          <p:nvPr/>
        </p:nvSpPr>
        <p:spPr bwMode="auto">
          <a:xfrm>
            <a:off x="43612" y="1360311"/>
            <a:ext cx="9772650"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pic>
        <p:nvPicPr>
          <p:cNvPr id="6" name="Picture 2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913" y="4757561"/>
            <a:ext cx="6461124" cy="33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15"/>
          <p:cNvSpPr>
            <a:spLocks noChangeArrowheads="1"/>
          </p:cNvSpPr>
          <p:nvPr/>
        </p:nvSpPr>
        <p:spPr bwMode="auto">
          <a:xfrm>
            <a:off x="62662" y="2015949"/>
            <a:ext cx="12700"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endParaRPr>
          </a:p>
        </p:txBody>
      </p:sp>
      <p:sp>
        <p:nvSpPr>
          <p:cNvPr id="8" name="Freeform 216"/>
          <p:cNvSpPr>
            <a:spLocks noEditPoints="1"/>
          </p:cNvSpPr>
          <p:nvPr/>
        </p:nvSpPr>
        <p:spPr bwMode="auto">
          <a:xfrm>
            <a:off x="1037387" y="1388886"/>
            <a:ext cx="57150" cy="4179888"/>
          </a:xfrm>
          <a:custGeom>
            <a:avLst/>
            <a:gdLst>
              <a:gd name="T0" fmla="*/ 20 w 36"/>
              <a:gd name="T1" fmla="*/ 49 h 2633"/>
              <a:gd name="T2" fmla="*/ 36 w 36"/>
              <a:gd name="T3" fmla="*/ 65 h 2633"/>
              <a:gd name="T4" fmla="*/ 19 w 36"/>
              <a:gd name="T5" fmla="*/ 130 h 2633"/>
              <a:gd name="T6" fmla="*/ 35 w 36"/>
              <a:gd name="T7" fmla="*/ 179 h 2633"/>
              <a:gd name="T8" fmla="*/ 19 w 36"/>
              <a:gd name="T9" fmla="*/ 195 h 2633"/>
              <a:gd name="T10" fmla="*/ 18 w 36"/>
              <a:gd name="T11" fmla="*/ 276 h 2633"/>
              <a:gd name="T12" fmla="*/ 34 w 36"/>
              <a:gd name="T13" fmla="*/ 292 h 2633"/>
              <a:gd name="T14" fmla="*/ 17 w 36"/>
              <a:gd name="T15" fmla="*/ 357 h 2633"/>
              <a:gd name="T16" fmla="*/ 33 w 36"/>
              <a:gd name="T17" fmla="*/ 405 h 2633"/>
              <a:gd name="T18" fmla="*/ 17 w 36"/>
              <a:gd name="T19" fmla="*/ 421 h 2633"/>
              <a:gd name="T20" fmla="*/ 16 w 36"/>
              <a:gd name="T21" fmla="*/ 502 h 2633"/>
              <a:gd name="T22" fmla="*/ 32 w 36"/>
              <a:gd name="T23" fmla="*/ 519 h 2633"/>
              <a:gd name="T24" fmla="*/ 16 w 36"/>
              <a:gd name="T25" fmla="*/ 583 h 2633"/>
              <a:gd name="T26" fmla="*/ 31 w 36"/>
              <a:gd name="T27" fmla="*/ 632 h 2633"/>
              <a:gd name="T28" fmla="*/ 15 w 36"/>
              <a:gd name="T29" fmla="*/ 648 h 2633"/>
              <a:gd name="T30" fmla="*/ 14 w 36"/>
              <a:gd name="T31" fmla="*/ 729 h 2633"/>
              <a:gd name="T32" fmla="*/ 31 w 36"/>
              <a:gd name="T33" fmla="*/ 746 h 2633"/>
              <a:gd name="T34" fmla="*/ 14 w 36"/>
              <a:gd name="T35" fmla="*/ 810 h 2633"/>
              <a:gd name="T36" fmla="*/ 30 w 36"/>
              <a:gd name="T37" fmla="*/ 859 h 2633"/>
              <a:gd name="T38" fmla="*/ 13 w 36"/>
              <a:gd name="T39" fmla="*/ 875 h 2633"/>
              <a:gd name="T40" fmla="*/ 13 w 36"/>
              <a:gd name="T41" fmla="*/ 956 h 2633"/>
              <a:gd name="T42" fmla="*/ 29 w 36"/>
              <a:gd name="T43" fmla="*/ 972 h 2633"/>
              <a:gd name="T44" fmla="*/ 12 w 36"/>
              <a:gd name="T45" fmla="*/ 1037 h 2633"/>
              <a:gd name="T46" fmla="*/ 28 w 36"/>
              <a:gd name="T47" fmla="*/ 1086 h 2633"/>
              <a:gd name="T48" fmla="*/ 12 w 36"/>
              <a:gd name="T49" fmla="*/ 1102 h 2633"/>
              <a:gd name="T50" fmla="*/ 11 w 36"/>
              <a:gd name="T51" fmla="*/ 1183 h 2633"/>
              <a:gd name="T52" fmla="*/ 27 w 36"/>
              <a:gd name="T53" fmla="*/ 1199 h 2633"/>
              <a:gd name="T54" fmla="*/ 10 w 36"/>
              <a:gd name="T55" fmla="*/ 1264 h 2633"/>
              <a:gd name="T56" fmla="*/ 26 w 36"/>
              <a:gd name="T57" fmla="*/ 1313 h 2633"/>
              <a:gd name="T58" fmla="*/ 10 w 36"/>
              <a:gd name="T59" fmla="*/ 1328 h 2633"/>
              <a:gd name="T60" fmla="*/ 9 w 36"/>
              <a:gd name="T61" fmla="*/ 1409 h 2633"/>
              <a:gd name="T62" fmla="*/ 25 w 36"/>
              <a:gd name="T63" fmla="*/ 1426 h 2633"/>
              <a:gd name="T64" fmla="*/ 9 w 36"/>
              <a:gd name="T65" fmla="*/ 1490 h 2633"/>
              <a:gd name="T66" fmla="*/ 25 w 36"/>
              <a:gd name="T67" fmla="*/ 1539 h 2633"/>
              <a:gd name="T68" fmla="*/ 8 w 36"/>
              <a:gd name="T69" fmla="*/ 1555 h 2633"/>
              <a:gd name="T70" fmla="*/ 8 w 36"/>
              <a:gd name="T71" fmla="*/ 1636 h 2633"/>
              <a:gd name="T72" fmla="*/ 24 w 36"/>
              <a:gd name="T73" fmla="*/ 1653 h 2633"/>
              <a:gd name="T74" fmla="*/ 7 w 36"/>
              <a:gd name="T75" fmla="*/ 1717 h 2633"/>
              <a:gd name="T76" fmla="*/ 23 w 36"/>
              <a:gd name="T77" fmla="*/ 1766 h 2633"/>
              <a:gd name="T78" fmla="*/ 6 w 36"/>
              <a:gd name="T79" fmla="*/ 1782 h 2633"/>
              <a:gd name="T80" fmla="*/ 6 w 36"/>
              <a:gd name="T81" fmla="*/ 1863 h 2633"/>
              <a:gd name="T82" fmla="*/ 22 w 36"/>
              <a:gd name="T83" fmla="*/ 1879 h 2633"/>
              <a:gd name="T84" fmla="*/ 5 w 36"/>
              <a:gd name="T85" fmla="*/ 1944 h 2633"/>
              <a:gd name="T86" fmla="*/ 21 w 36"/>
              <a:gd name="T87" fmla="*/ 1993 h 2633"/>
              <a:gd name="T88" fmla="*/ 5 w 36"/>
              <a:gd name="T89" fmla="*/ 2009 h 2633"/>
              <a:gd name="T90" fmla="*/ 4 w 36"/>
              <a:gd name="T91" fmla="*/ 2090 h 2633"/>
              <a:gd name="T92" fmla="*/ 20 w 36"/>
              <a:gd name="T93" fmla="*/ 2106 h 2633"/>
              <a:gd name="T94" fmla="*/ 4 w 36"/>
              <a:gd name="T95" fmla="*/ 2171 h 2633"/>
              <a:gd name="T96" fmla="*/ 19 w 36"/>
              <a:gd name="T97" fmla="*/ 2219 h 2633"/>
              <a:gd name="T98" fmla="*/ 3 w 36"/>
              <a:gd name="T99" fmla="*/ 2236 h 2633"/>
              <a:gd name="T100" fmla="*/ 2 w 36"/>
              <a:gd name="T101" fmla="*/ 2317 h 2633"/>
              <a:gd name="T102" fmla="*/ 18 w 36"/>
              <a:gd name="T103" fmla="*/ 2333 h 2633"/>
              <a:gd name="T104" fmla="*/ 2 w 36"/>
              <a:gd name="T105" fmla="*/ 2398 h 2633"/>
              <a:gd name="T106" fmla="*/ 17 w 36"/>
              <a:gd name="T107" fmla="*/ 2446 h 2633"/>
              <a:gd name="T108" fmla="*/ 1 w 36"/>
              <a:gd name="T109" fmla="*/ 2462 h 2633"/>
              <a:gd name="T110" fmla="*/ 0 w 36"/>
              <a:gd name="T111" fmla="*/ 2543 h 2633"/>
              <a:gd name="T112" fmla="*/ 17 w 36"/>
              <a:gd name="T113" fmla="*/ 2559 h 2633"/>
              <a:gd name="T114" fmla="*/ 0 w 36"/>
              <a:gd name="T115" fmla="*/ 2624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 h="2633">
                <a:moveTo>
                  <a:pt x="20" y="0"/>
                </a:moveTo>
                <a:lnTo>
                  <a:pt x="20" y="16"/>
                </a:lnTo>
                <a:lnTo>
                  <a:pt x="36" y="17"/>
                </a:lnTo>
                <a:lnTo>
                  <a:pt x="36" y="0"/>
                </a:lnTo>
                <a:lnTo>
                  <a:pt x="20" y="0"/>
                </a:lnTo>
                <a:close/>
                <a:moveTo>
                  <a:pt x="20" y="33"/>
                </a:moveTo>
                <a:lnTo>
                  <a:pt x="20" y="49"/>
                </a:lnTo>
                <a:lnTo>
                  <a:pt x="36" y="49"/>
                </a:lnTo>
                <a:lnTo>
                  <a:pt x="36" y="33"/>
                </a:lnTo>
                <a:lnTo>
                  <a:pt x="20" y="33"/>
                </a:lnTo>
                <a:close/>
                <a:moveTo>
                  <a:pt x="20" y="65"/>
                </a:moveTo>
                <a:lnTo>
                  <a:pt x="19" y="81"/>
                </a:lnTo>
                <a:lnTo>
                  <a:pt x="36" y="81"/>
                </a:lnTo>
                <a:lnTo>
                  <a:pt x="36" y="65"/>
                </a:lnTo>
                <a:lnTo>
                  <a:pt x="20" y="65"/>
                </a:lnTo>
                <a:close/>
                <a:moveTo>
                  <a:pt x="19" y="97"/>
                </a:moveTo>
                <a:lnTo>
                  <a:pt x="19" y="114"/>
                </a:lnTo>
                <a:lnTo>
                  <a:pt x="35" y="114"/>
                </a:lnTo>
                <a:lnTo>
                  <a:pt x="36" y="98"/>
                </a:lnTo>
                <a:lnTo>
                  <a:pt x="19" y="97"/>
                </a:lnTo>
                <a:close/>
                <a:moveTo>
                  <a:pt x="19" y="130"/>
                </a:moveTo>
                <a:lnTo>
                  <a:pt x="19" y="146"/>
                </a:lnTo>
                <a:lnTo>
                  <a:pt x="35" y="146"/>
                </a:lnTo>
                <a:lnTo>
                  <a:pt x="35" y="130"/>
                </a:lnTo>
                <a:lnTo>
                  <a:pt x="19" y="130"/>
                </a:lnTo>
                <a:close/>
                <a:moveTo>
                  <a:pt x="19" y="162"/>
                </a:moveTo>
                <a:lnTo>
                  <a:pt x="19" y="178"/>
                </a:lnTo>
                <a:lnTo>
                  <a:pt x="35" y="179"/>
                </a:lnTo>
                <a:lnTo>
                  <a:pt x="35" y="162"/>
                </a:lnTo>
                <a:lnTo>
                  <a:pt x="19" y="162"/>
                </a:lnTo>
                <a:close/>
                <a:moveTo>
                  <a:pt x="19" y="195"/>
                </a:moveTo>
                <a:lnTo>
                  <a:pt x="18" y="211"/>
                </a:lnTo>
                <a:lnTo>
                  <a:pt x="35" y="211"/>
                </a:lnTo>
                <a:lnTo>
                  <a:pt x="35" y="195"/>
                </a:lnTo>
                <a:lnTo>
                  <a:pt x="19" y="195"/>
                </a:lnTo>
                <a:close/>
                <a:moveTo>
                  <a:pt x="18" y="227"/>
                </a:moveTo>
                <a:lnTo>
                  <a:pt x="18" y="243"/>
                </a:lnTo>
                <a:lnTo>
                  <a:pt x="34" y="243"/>
                </a:lnTo>
                <a:lnTo>
                  <a:pt x="35" y="227"/>
                </a:lnTo>
                <a:lnTo>
                  <a:pt x="18" y="227"/>
                </a:lnTo>
                <a:close/>
                <a:moveTo>
                  <a:pt x="18" y="259"/>
                </a:moveTo>
                <a:lnTo>
                  <a:pt x="18" y="276"/>
                </a:lnTo>
                <a:lnTo>
                  <a:pt x="34" y="276"/>
                </a:lnTo>
                <a:lnTo>
                  <a:pt x="34" y="260"/>
                </a:lnTo>
                <a:lnTo>
                  <a:pt x="18" y="259"/>
                </a:lnTo>
                <a:close/>
                <a:moveTo>
                  <a:pt x="18" y="292"/>
                </a:moveTo>
                <a:lnTo>
                  <a:pt x="18" y="308"/>
                </a:lnTo>
                <a:lnTo>
                  <a:pt x="34" y="308"/>
                </a:lnTo>
                <a:lnTo>
                  <a:pt x="34" y="292"/>
                </a:lnTo>
                <a:lnTo>
                  <a:pt x="18" y="292"/>
                </a:lnTo>
                <a:close/>
                <a:moveTo>
                  <a:pt x="18" y="324"/>
                </a:moveTo>
                <a:lnTo>
                  <a:pt x="17" y="340"/>
                </a:lnTo>
                <a:lnTo>
                  <a:pt x="34" y="341"/>
                </a:lnTo>
                <a:lnTo>
                  <a:pt x="34" y="324"/>
                </a:lnTo>
                <a:lnTo>
                  <a:pt x="18" y="324"/>
                </a:lnTo>
                <a:close/>
                <a:moveTo>
                  <a:pt x="17" y="357"/>
                </a:moveTo>
                <a:lnTo>
                  <a:pt x="17" y="373"/>
                </a:lnTo>
                <a:lnTo>
                  <a:pt x="33" y="373"/>
                </a:lnTo>
                <a:lnTo>
                  <a:pt x="34" y="357"/>
                </a:lnTo>
                <a:lnTo>
                  <a:pt x="17" y="357"/>
                </a:lnTo>
                <a:close/>
                <a:moveTo>
                  <a:pt x="17" y="389"/>
                </a:moveTo>
                <a:lnTo>
                  <a:pt x="17" y="405"/>
                </a:lnTo>
                <a:lnTo>
                  <a:pt x="33" y="405"/>
                </a:lnTo>
                <a:lnTo>
                  <a:pt x="33" y="389"/>
                </a:lnTo>
                <a:lnTo>
                  <a:pt x="17" y="389"/>
                </a:lnTo>
                <a:close/>
                <a:moveTo>
                  <a:pt x="17" y="421"/>
                </a:moveTo>
                <a:lnTo>
                  <a:pt x="17" y="438"/>
                </a:lnTo>
                <a:lnTo>
                  <a:pt x="33" y="438"/>
                </a:lnTo>
                <a:lnTo>
                  <a:pt x="33" y="422"/>
                </a:lnTo>
                <a:lnTo>
                  <a:pt x="17" y="421"/>
                </a:lnTo>
                <a:close/>
                <a:moveTo>
                  <a:pt x="17" y="454"/>
                </a:moveTo>
                <a:lnTo>
                  <a:pt x="16" y="470"/>
                </a:lnTo>
                <a:lnTo>
                  <a:pt x="33" y="470"/>
                </a:lnTo>
                <a:lnTo>
                  <a:pt x="33" y="454"/>
                </a:lnTo>
                <a:lnTo>
                  <a:pt x="17" y="454"/>
                </a:lnTo>
                <a:close/>
                <a:moveTo>
                  <a:pt x="16" y="486"/>
                </a:moveTo>
                <a:lnTo>
                  <a:pt x="16" y="502"/>
                </a:lnTo>
                <a:lnTo>
                  <a:pt x="32" y="503"/>
                </a:lnTo>
                <a:lnTo>
                  <a:pt x="33" y="486"/>
                </a:lnTo>
                <a:lnTo>
                  <a:pt x="16" y="486"/>
                </a:lnTo>
                <a:close/>
                <a:moveTo>
                  <a:pt x="16" y="519"/>
                </a:moveTo>
                <a:lnTo>
                  <a:pt x="16" y="535"/>
                </a:lnTo>
                <a:lnTo>
                  <a:pt x="32" y="535"/>
                </a:lnTo>
                <a:lnTo>
                  <a:pt x="32" y="519"/>
                </a:lnTo>
                <a:lnTo>
                  <a:pt x="16" y="519"/>
                </a:lnTo>
                <a:close/>
                <a:moveTo>
                  <a:pt x="16" y="551"/>
                </a:moveTo>
                <a:lnTo>
                  <a:pt x="16" y="567"/>
                </a:lnTo>
                <a:lnTo>
                  <a:pt x="32" y="567"/>
                </a:lnTo>
                <a:lnTo>
                  <a:pt x="32" y="551"/>
                </a:lnTo>
                <a:lnTo>
                  <a:pt x="16" y="551"/>
                </a:lnTo>
                <a:close/>
                <a:moveTo>
                  <a:pt x="16" y="583"/>
                </a:moveTo>
                <a:lnTo>
                  <a:pt x="15" y="600"/>
                </a:lnTo>
                <a:lnTo>
                  <a:pt x="32" y="600"/>
                </a:lnTo>
                <a:lnTo>
                  <a:pt x="32" y="584"/>
                </a:lnTo>
                <a:lnTo>
                  <a:pt x="16" y="583"/>
                </a:lnTo>
                <a:close/>
                <a:moveTo>
                  <a:pt x="15" y="616"/>
                </a:moveTo>
                <a:lnTo>
                  <a:pt x="15" y="632"/>
                </a:lnTo>
                <a:lnTo>
                  <a:pt x="31" y="632"/>
                </a:lnTo>
                <a:lnTo>
                  <a:pt x="32" y="616"/>
                </a:lnTo>
                <a:lnTo>
                  <a:pt x="15" y="616"/>
                </a:lnTo>
                <a:close/>
                <a:moveTo>
                  <a:pt x="15" y="648"/>
                </a:moveTo>
                <a:lnTo>
                  <a:pt x="15" y="664"/>
                </a:lnTo>
                <a:lnTo>
                  <a:pt x="31" y="665"/>
                </a:lnTo>
                <a:lnTo>
                  <a:pt x="31" y="648"/>
                </a:lnTo>
                <a:lnTo>
                  <a:pt x="15" y="648"/>
                </a:lnTo>
                <a:close/>
                <a:moveTo>
                  <a:pt x="15" y="681"/>
                </a:moveTo>
                <a:lnTo>
                  <a:pt x="15" y="697"/>
                </a:lnTo>
                <a:lnTo>
                  <a:pt x="31" y="697"/>
                </a:lnTo>
                <a:lnTo>
                  <a:pt x="31" y="681"/>
                </a:lnTo>
                <a:lnTo>
                  <a:pt x="15" y="681"/>
                </a:lnTo>
                <a:close/>
                <a:moveTo>
                  <a:pt x="15" y="713"/>
                </a:moveTo>
                <a:lnTo>
                  <a:pt x="14" y="729"/>
                </a:lnTo>
                <a:lnTo>
                  <a:pt x="31" y="729"/>
                </a:lnTo>
                <a:lnTo>
                  <a:pt x="31" y="713"/>
                </a:lnTo>
                <a:lnTo>
                  <a:pt x="15" y="713"/>
                </a:lnTo>
                <a:close/>
                <a:moveTo>
                  <a:pt x="14" y="745"/>
                </a:moveTo>
                <a:lnTo>
                  <a:pt x="14" y="762"/>
                </a:lnTo>
                <a:lnTo>
                  <a:pt x="30" y="762"/>
                </a:lnTo>
                <a:lnTo>
                  <a:pt x="31" y="746"/>
                </a:lnTo>
                <a:lnTo>
                  <a:pt x="14" y="745"/>
                </a:lnTo>
                <a:close/>
                <a:moveTo>
                  <a:pt x="14" y="778"/>
                </a:moveTo>
                <a:lnTo>
                  <a:pt x="14" y="794"/>
                </a:lnTo>
                <a:lnTo>
                  <a:pt x="30" y="794"/>
                </a:lnTo>
                <a:lnTo>
                  <a:pt x="30" y="778"/>
                </a:lnTo>
                <a:lnTo>
                  <a:pt x="14" y="778"/>
                </a:lnTo>
                <a:close/>
                <a:moveTo>
                  <a:pt x="14" y="810"/>
                </a:moveTo>
                <a:lnTo>
                  <a:pt x="14" y="826"/>
                </a:lnTo>
                <a:lnTo>
                  <a:pt x="30" y="827"/>
                </a:lnTo>
                <a:lnTo>
                  <a:pt x="30" y="810"/>
                </a:lnTo>
                <a:lnTo>
                  <a:pt x="14" y="810"/>
                </a:lnTo>
                <a:close/>
                <a:moveTo>
                  <a:pt x="14" y="843"/>
                </a:moveTo>
                <a:lnTo>
                  <a:pt x="13" y="859"/>
                </a:lnTo>
                <a:lnTo>
                  <a:pt x="30" y="859"/>
                </a:lnTo>
                <a:lnTo>
                  <a:pt x="30" y="843"/>
                </a:lnTo>
                <a:lnTo>
                  <a:pt x="14" y="843"/>
                </a:lnTo>
                <a:close/>
                <a:moveTo>
                  <a:pt x="13" y="875"/>
                </a:moveTo>
                <a:lnTo>
                  <a:pt x="13" y="891"/>
                </a:lnTo>
                <a:lnTo>
                  <a:pt x="29" y="891"/>
                </a:lnTo>
                <a:lnTo>
                  <a:pt x="30" y="875"/>
                </a:lnTo>
                <a:lnTo>
                  <a:pt x="13" y="875"/>
                </a:lnTo>
                <a:close/>
                <a:moveTo>
                  <a:pt x="13" y="907"/>
                </a:moveTo>
                <a:lnTo>
                  <a:pt x="13" y="924"/>
                </a:lnTo>
                <a:lnTo>
                  <a:pt x="29" y="924"/>
                </a:lnTo>
                <a:lnTo>
                  <a:pt x="29" y="908"/>
                </a:lnTo>
                <a:lnTo>
                  <a:pt x="13" y="907"/>
                </a:lnTo>
                <a:close/>
                <a:moveTo>
                  <a:pt x="13" y="940"/>
                </a:moveTo>
                <a:lnTo>
                  <a:pt x="13" y="956"/>
                </a:lnTo>
                <a:lnTo>
                  <a:pt x="29" y="956"/>
                </a:lnTo>
                <a:lnTo>
                  <a:pt x="29" y="940"/>
                </a:lnTo>
                <a:lnTo>
                  <a:pt x="13" y="940"/>
                </a:lnTo>
                <a:close/>
                <a:moveTo>
                  <a:pt x="13" y="972"/>
                </a:moveTo>
                <a:lnTo>
                  <a:pt x="12" y="988"/>
                </a:lnTo>
                <a:lnTo>
                  <a:pt x="29" y="989"/>
                </a:lnTo>
                <a:lnTo>
                  <a:pt x="29" y="972"/>
                </a:lnTo>
                <a:lnTo>
                  <a:pt x="13" y="972"/>
                </a:lnTo>
                <a:close/>
                <a:moveTo>
                  <a:pt x="12" y="1004"/>
                </a:moveTo>
                <a:lnTo>
                  <a:pt x="12" y="1021"/>
                </a:lnTo>
                <a:lnTo>
                  <a:pt x="28" y="1021"/>
                </a:lnTo>
                <a:lnTo>
                  <a:pt x="29" y="1005"/>
                </a:lnTo>
                <a:lnTo>
                  <a:pt x="12" y="1004"/>
                </a:lnTo>
                <a:close/>
                <a:moveTo>
                  <a:pt x="12" y="1037"/>
                </a:moveTo>
                <a:lnTo>
                  <a:pt x="12" y="1053"/>
                </a:lnTo>
                <a:lnTo>
                  <a:pt x="28" y="1053"/>
                </a:lnTo>
                <a:lnTo>
                  <a:pt x="28" y="1037"/>
                </a:lnTo>
                <a:lnTo>
                  <a:pt x="12" y="1037"/>
                </a:lnTo>
                <a:close/>
                <a:moveTo>
                  <a:pt x="12" y="1069"/>
                </a:moveTo>
                <a:lnTo>
                  <a:pt x="12" y="1085"/>
                </a:lnTo>
                <a:lnTo>
                  <a:pt x="28" y="1086"/>
                </a:lnTo>
                <a:lnTo>
                  <a:pt x="28" y="1070"/>
                </a:lnTo>
                <a:lnTo>
                  <a:pt x="12" y="1069"/>
                </a:lnTo>
                <a:close/>
                <a:moveTo>
                  <a:pt x="12" y="1102"/>
                </a:moveTo>
                <a:lnTo>
                  <a:pt x="12" y="1118"/>
                </a:lnTo>
                <a:lnTo>
                  <a:pt x="28" y="1118"/>
                </a:lnTo>
                <a:lnTo>
                  <a:pt x="28" y="1102"/>
                </a:lnTo>
                <a:lnTo>
                  <a:pt x="12" y="1102"/>
                </a:lnTo>
                <a:close/>
                <a:moveTo>
                  <a:pt x="11" y="1134"/>
                </a:moveTo>
                <a:lnTo>
                  <a:pt x="11" y="1150"/>
                </a:lnTo>
                <a:lnTo>
                  <a:pt x="28" y="1151"/>
                </a:lnTo>
                <a:lnTo>
                  <a:pt x="28" y="1134"/>
                </a:lnTo>
                <a:lnTo>
                  <a:pt x="11" y="1134"/>
                </a:lnTo>
                <a:close/>
                <a:moveTo>
                  <a:pt x="11" y="1166"/>
                </a:moveTo>
                <a:lnTo>
                  <a:pt x="11" y="1183"/>
                </a:lnTo>
                <a:lnTo>
                  <a:pt x="27" y="1183"/>
                </a:lnTo>
                <a:lnTo>
                  <a:pt x="27" y="1167"/>
                </a:lnTo>
                <a:lnTo>
                  <a:pt x="11" y="1166"/>
                </a:lnTo>
                <a:close/>
                <a:moveTo>
                  <a:pt x="11" y="1199"/>
                </a:moveTo>
                <a:lnTo>
                  <a:pt x="11" y="1215"/>
                </a:lnTo>
                <a:lnTo>
                  <a:pt x="27" y="1215"/>
                </a:lnTo>
                <a:lnTo>
                  <a:pt x="27" y="1199"/>
                </a:lnTo>
                <a:lnTo>
                  <a:pt x="11" y="1199"/>
                </a:lnTo>
                <a:close/>
                <a:moveTo>
                  <a:pt x="11" y="1231"/>
                </a:moveTo>
                <a:lnTo>
                  <a:pt x="11" y="1247"/>
                </a:lnTo>
                <a:lnTo>
                  <a:pt x="27" y="1248"/>
                </a:lnTo>
                <a:lnTo>
                  <a:pt x="27" y="1232"/>
                </a:lnTo>
                <a:lnTo>
                  <a:pt x="11" y="1231"/>
                </a:lnTo>
                <a:close/>
                <a:moveTo>
                  <a:pt x="10" y="1264"/>
                </a:moveTo>
                <a:lnTo>
                  <a:pt x="10" y="1280"/>
                </a:lnTo>
                <a:lnTo>
                  <a:pt x="27" y="1280"/>
                </a:lnTo>
                <a:lnTo>
                  <a:pt x="27" y="1264"/>
                </a:lnTo>
                <a:lnTo>
                  <a:pt x="10" y="1264"/>
                </a:lnTo>
                <a:close/>
                <a:moveTo>
                  <a:pt x="10" y="1296"/>
                </a:moveTo>
                <a:lnTo>
                  <a:pt x="10" y="1312"/>
                </a:lnTo>
                <a:lnTo>
                  <a:pt x="26" y="1313"/>
                </a:lnTo>
                <a:lnTo>
                  <a:pt x="26" y="1296"/>
                </a:lnTo>
                <a:lnTo>
                  <a:pt x="10" y="1296"/>
                </a:lnTo>
                <a:close/>
                <a:moveTo>
                  <a:pt x="10" y="1328"/>
                </a:moveTo>
                <a:lnTo>
                  <a:pt x="10" y="1345"/>
                </a:lnTo>
                <a:lnTo>
                  <a:pt x="26" y="1345"/>
                </a:lnTo>
                <a:lnTo>
                  <a:pt x="26" y="1329"/>
                </a:lnTo>
                <a:lnTo>
                  <a:pt x="10" y="1328"/>
                </a:lnTo>
                <a:close/>
                <a:moveTo>
                  <a:pt x="10" y="1361"/>
                </a:moveTo>
                <a:lnTo>
                  <a:pt x="10" y="1377"/>
                </a:lnTo>
                <a:lnTo>
                  <a:pt x="26" y="1377"/>
                </a:lnTo>
                <a:lnTo>
                  <a:pt x="26" y="1361"/>
                </a:lnTo>
                <a:lnTo>
                  <a:pt x="10" y="1361"/>
                </a:lnTo>
                <a:close/>
                <a:moveTo>
                  <a:pt x="9" y="1393"/>
                </a:moveTo>
                <a:lnTo>
                  <a:pt x="9" y="1409"/>
                </a:lnTo>
                <a:lnTo>
                  <a:pt x="26" y="1410"/>
                </a:lnTo>
                <a:lnTo>
                  <a:pt x="26" y="1393"/>
                </a:lnTo>
                <a:lnTo>
                  <a:pt x="9" y="1393"/>
                </a:lnTo>
                <a:close/>
                <a:moveTo>
                  <a:pt x="9" y="1426"/>
                </a:moveTo>
                <a:lnTo>
                  <a:pt x="9" y="1442"/>
                </a:lnTo>
                <a:lnTo>
                  <a:pt x="25" y="1442"/>
                </a:lnTo>
                <a:lnTo>
                  <a:pt x="25" y="1426"/>
                </a:lnTo>
                <a:lnTo>
                  <a:pt x="9" y="1426"/>
                </a:lnTo>
                <a:close/>
                <a:moveTo>
                  <a:pt x="9" y="1458"/>
                </a:moveTo>
                <a:lnTo>
                  <a:pt x="9" y="1474"/>
                </a:lnTo>
                <a:lnTo>
                  <a:pt x="25" y="1474"/>
                </a:lnTo>
                <a:lnTo>
                  <a:pt x="25" y="1458"/>
                </a:lnTo>
                <a:lnTo>
                  <a:pt x="9" y="1458"/>
                </a:lnTo>
                <a:close/>
                <a:moveTo>
                  <a:pt x="9" y="1490"/>
                </a:moveTo>
                <a:lnTo>
                  <a:pt x="9" y="1507"/>
                </a:lnTo>
                <a:lnTo>
                  <a:pt x="25" y="1507"/>
                </a:lnTo>
                <a:lnTo>
                  <a:pt x="25" y="1491"/>
                </a:lnTo>
                <a:lnTo>
                  <a:pt x="9" y="1490"/>
                </a:lnTo>
                <a:close/>
                <a:moveTo>
                  <a:pt x="8" y="1523"/>
                </a:moveTo>
                <a:lnTo>
                  <a:pt x="8" y="1539"/>
                </a:lnTo>
                <a:lnTo>
                  <a:pt x="25" y="1539"/>
                </a:lnTo>
                <a:lnTo>
                  <a:pt x="25" y="1523"/>
                </a:lnTo>
                <a:lnTo>
                  <a:pt x="8" y="1523"/>
                </a:lnTo>
                <a:close/>
                <a:moveTo>
                  <a:pt x="8" y="1555"/>
                </a:moveTo>
                <a:lnTo>
                  <a:pt x="8" y="1571"/>
                </a:lnTo>
                <a:lnTo>
                  <a:pt x="24" y="1572"/>
                </a:lnTo>
                <a:lnTo>
                  <a:pt x="24" y="1555"/>
                </a:lnTo>
                <a:lnTo>
                  <a:pt x="8" y="1555"/>
                </a:lnTo>
                <a:close/>
                <a:moveTo>
                  <a:pt x="8" y="1588"/>
                </a:moveTo>
                <a:lnTo>
                  <a:pt x="8" y="1604"/>
                </a:lnTo>
                <a:lnTo>
                  <a:pt x="24" y="1604"/>
                </a:lnTo>
                <a:lnTo>
                  <a:pt x="24" y="1588"/>
                </a:lnTo>
                <a:lnTo>
                  <a:pt x="8" y="1588"/>
                </a:lnTo>
                <a:close/>
                <a:moveTo>
                  <a:pt x="8" y="1620"/>
                </a:moveTo>
                <a:lnTo>
                  <a:pt x="8" y="1636"/>
                </a:lnTo>
                <a:lnTo>
                  <a:pt x="24" y="1636"/>
                </a:lnTo>
                <a:lnTo>
                  <a:pt x="24" y="1620"/>
                </a:lnTo>
                <a:lnTo>
                  <a:pt x="8" y="1620"/>
                </a:lnTo>
                <a:close/>
                <a:moveTo>
                  <a:pt x="7" y="1652"/>
                </a:moveTo>
                <a:lnTo>
                  <a:pt x="7" y="1669"/>
                </a:lnTo>
                <a:lnTo>
                  <a:pt x="24" y="1669"/>
                </a:lnTo>
                <a:lnTo>
                  <a:pt x="24" y="1653"/>
                </a:lnTo>
                <a:lnTo>
                  <a:pt x="7" y="1652"/>
                </a:lnTo>
                <a:close/>
                <a:moveTo>
                  <a:pt x="7" y="1685"/>
                </a:moveTo>
                <a:lnTo>
                  <a:pt x="7" y="1701"/>
                </a:lnTo>
                <a:lnTo>
                  <a:pt x="23" y="1701"/>
                </a:lnTo>
                <a:lnTo>
                  <a:pt x="23" y="1685"/>
                </a:lnTo>
                <a:lnTo>
                  <a:pt x="7" y="1685"/>
                </a:lnTo>
                <a:close/>
                <a:moveTo>
                  <a:pt x="7" y="1717"/>
                </a:moveTo>
                <a:lnTo>
                  <a:pt x="7" y="1733"/>
                </a:lnTo>
                <a:lnTo>
                  <a:pt x="23" y="1733"/>
                </a:lnTo>
                <a:lnTo>
                  <a:pt x="23" y="1717"/>
                </a:lnTo>
                <a:lnTo>
                  <a:pt x="7" y="1717"/>
                </a:lnTo>
                <a:close/>
                <a:moveTo>
                  <a:pt x="7" y="1750"/>
                </a:moveTo>
                <a:lnTo>
                  <a:pt x="7" y="1766"/>
                </a:lnTo>
                <a:lnTo>
                  <a:pt x="23" y="1766"/>
                </a:lnTo>
                <a:lnTo>
                  <a:pt x="23" y="1750"/>
                </a:lnTo>
                <a:lnTo>
                  <a:pt x="7" y="1750"/>
                </a:lnTo>
                <a:close/>
                <a:moveTo>
                  <a:pt x="6" y="1782"/>
                </a:moveTo>
                <a:lnTo>
                  <a:pt x="6" y="1798"/>
                </a:lnTo>
                <a:lnTo>
                  <a:pt x="23" y="1798"/>
                </a:lnTo>
                <a:lnTo>
                  <a:pt x="23" y="1782"/>
                </a:lnTo>
                <a:lnTo>
                  <a:pt x="6" y="1782"/>
                </a:lnTo>
                <a:close/>
                <a:moveTo>
                  <a:pt x="6" y="1814"/>
                </a:moveTo>
                <a:lnTo>
                  <a:pt x="6" y="1831"/>
                </a:lnTo>
                <a:lnTo>
                  <a:pt x="22" y="1831"/>
                </a:lnTo>
                <a:lnTo>
                  <a:pt x="22" y="1814"/>
                </a:lnTo>
                <a:lnTo>
                  <a:pt x="6" y="1814"/>
                </a:lnTo>
                <a:close/>
                <a:moveTo>
                  <a:pt x="6" y="1847"/>
                </a:moveTo>
                <a:lnTo>
                  <a:pt x="6" y="1863"/>
                </a:lnTo>
                <a:lnTo>
                  <a:pt x="22" y="1863"/>
                </a:lnTo>
                <a:lnTo>
                  <a:pt x="22" y="1847"/>
                </a:lnTo>
                <a:lnTo>
                  <a:pt x="6" y="1847"/>
                </a:lnTo>
                <a:close/>
                <a:moveTo>
                  <a:pt x="6" y="1879"/>
                </a:moveTo>
                <a:lnTo>
                  <a:pt x="6" y="1895"/>
                </a:lnTo>
                <a:lnTo>
                  <a:pt x="22" y="1895"/>
                </a:lnTo>
                <a:lnTo>
                  <a:pt x="22" y="1879"/>
                </a:lnTo>
                <a:lnTo>
                  <a:pt x="6" y="1879"/>
                </a:lnTo>
                <a:close/>
                <a:moveTo>
                  <a:pt x="5" y="1912"/>
                </a:moveTo>
                <a:lnTo>
                  <a:pt x="5" y="1928"/>
                </a:lnTo>
                <a:lnTo>
                  <a:pt x="21" y="1928"/>
                </a:lnTo>
                <a:lnTo>
                  <a:pt x="21" y="1912"/>
                </a:lnTo>
                <a:lnTo>
                  <a:pt x="5" y="1912"/>
                </a:lnTo>
                <a:close/>
                <a:moveTo>
                  <a:pt x="5" y="1944"/>
                </a:moveTo>
                <a:lnTo>
                  <a:pt x="5" y="1960"/>
                </a:lnTo>
                <a:lnTo>
                  <a:pt x="21" y="1960"/>
                </a:lnTo>
                <a:lnTo>
                  <a:pt x="21" y="1944"/>
                </a:lnTo>
                <a:lnTo>
                  <a:pt x="5" y="1944"/>
                </a:lnTo>
                <a:close/>
                <a:moveTo>
                  <a:pt x="5" y="1976"/>
                </a:moveTo>
                <a:lnTo>
                  <a:pt x="5" y="1993"/>
                </a:lnTo>
                <a:lnTo>
                  <a:pt x="21" y="1993"/>
                </a:lnTo>
                <a:lnTo>
                  <a:pt x="21" y="1976"/>
                </a:lnTo>
                <a:lnTo>
                  <a:pt x="5" y="1976"/>
                </a:lnTo>
                <a:close/>
                <a:moveTo>
                  <a:pt x="5" y="2009"/>
                </a:moveTo>
                <a:lnTo>
                  <a:pt x="5" y="2025"/>
                </a:lnTo>
                <a:lnTo>
                  <a:pt x="21" y="2025"/>
                </a:lnTo>
                <a:lnTo>
                  <a:pt x="21" y="2009"/>
                </a:lnTo>
                <a:lnTo>
                  <a:pt x="5" y="2009"/>
                </a:lnTo>
                <a:close/>
                <a:moveTo>
                  <a:pt x="4" y="2041"/>
                </a:moveTo>
                <a:lnTo>
                  <a:pt x="4" y="2057"/>
                </a:lnTo>
                <a:lnTo>
                  <a:pt x="20" y="2057"/>
                </a:lnTo>
                <a:lnTo>
                  <a:pt x="20" y="2041"/>
                </a:lnTo>
                <a:lnTo>
                  <a:pt x="4" y="2041"/>
                </a:lnTo>
                <a:close/>
                <a:moveTo>
                  <a:pt x="4" y="2074"/>
                </a:moveTo>
                <a:lnTo>
                  <a:pt x="4" y="2090"/>
                </a:lnTo>
                <a:lnTo>
                  <a:pt x="20" y="2090"/>
                </a:lnTo>
                <a:lnTo>
                  <a:pt x="20" y="2074"/>
                </a:lnTo>
                <a:lnTo>
                  <a:pt x="4" y="2074"/>
                </a:lnTo>
                <a:close/>
                <a:moveTo>
                  <a:pt x="4" y="2106"/>
                </a:moveTo>
                <a:lnTo>
                  <a:pt x="4" y="2122"/>
                </a:lnTo>
                <a:lnTo>
                  <a:pt x="20" y="2122"/>
                </a:lnTo>
                <a:lnTo>
                  <a:pt x="20" y="2106"/>
                </a:lnTo>
                <a:lnTo>
                  <a:pt x="4" y="2106"/>
                </a:lnTo>
                <a:close/>
                <a:moveTo>
                  <a:pt x="4" y="2138"/>
                </a:moveTo>
                <a:lnTo>
                  <a:pt x="4" y="2155"/>
                </a:lnTo>
                <a:lnTo>
                  <a:pt x="20" y="2155"/>
                </a:lnTo>
                <a:lnTo>
                  <a:pt x="20" y="2138"/>
                </a:lnTo>
                <a:lnTo>
                  <a:pt x="4" y="2138"/>
                </a:lnTo>
                <a:close/>
                <a:moveTo>
                  <a:pt x="4" y="2171"/>
                </a:moveTo>
                <a:lnTo>
                  <a:pt x="3" y="2187"/>
                </a:lnTo>
                <a:lnTo>
                  <a:pt x="19" y="2187"/>
                </a:lnTo>
                <a:lnTo>
                  <a:pt x="20" y="2171"/>
                </a:lnTo>
                <a:lnTo>
                  <a:pt x="4" y="2171"/>
                </a:lnTo>
                <a:close/>
                <a:moveTo>
                  <a:pt x="3" y="2203"/>
                </a:moveTo>
                <a:lnTo>
                  <a:pt x="3" y="2219"/>
                </a:lnTo>
                <a:lnTo>
                  <a:pt x="19" y="2219"/>
                </a:lnTo>
                <a:lnTo>
                  <a:pt x="19" y="2203"/>
                </a:lnTo>
                <a:lnTo>
                  <a:pt x="3" y="2203"/>
                </a:lnTo>
                <a:close/>
                <a:moveTo>
                  <a:pt x="3" y="2236"/>
                </a:moveTo>
                <a:lnTo>
                  <a:pt x="3" y="2252"/>
                </a:lnTo>
                <a:lnTo>
                  <a:pt x="19" y="2252"/>
                </a:lnTo>
                <a:lnTo>
                  <a:pt x="19" y="2236"/>
                </a:lnTo>
                <a:lnTo>
                  <a:pt x="3" y="2236"/>
                </a:lnTo>
                <a:close/>
                <a:moveTo>
                  <a:pt x="3" y="2268"/>
                </a:moveTo>
                <a:lnTo>
                  <a:pt x="3" y="2284"/>
                </a:lnTo>
                <a:lnTo>
                  <a:pt x="19" y="2284"/>
                </a:lnTo>
                <a:lnTo>
                  <a:pt x="19" y="2268"/>
                </a:lnTo>
                <a:lnTo>
                  <a:pt x="3" y="2268"/>
                </a:lnTo>
                <a:close/>
                <a:moveTo>
                  <a:pt x="3" y="2300"/>
                </a:moveTo>
                <a:lnTo>
                  <a:pt x="2" y="2317"/>
                </a:lnTo>
                <a:lnTo>
                  <a:pt x="18" y="2317"/>
                </a:lnTo>
                <a:lnTo>
                  <a:pt x="19" y="2300"/>
                </a:lnTo>
                <a:lnTo>
                  <a:pt x="3" y="2300"/>
                </a:lnTo>
                <a:close/>
                <a:moveTo>
                  <a:pt x="2" y="2333"/>
                </a:moveTo>
                <a:lnTo>
                  <a:pt x="2" y="2349"/>
                </a:lnTo>
                <a:lnTo>
                  <a:pt x="18" y="2349"/>
                </a:lnTo>
                <a:lnTo>
                  <a:pt x="18" y="2333"/>
                </a:lnTo>
                <a:lnTo>
                  <a:pt x="2" y="2333"/>
                </a:lnTo>
                <a:close/>
                <a:moveTo>
                  <a:pt x="2" y="2365"/>
                </a:moveTo>
                <a:lnTo>
                  <a:pt x="2" y="2381"/>
                </a:lnTo>
                <a:lnTo>
                  <a:pt x="18" y="2381"/>
                </a:lnTo>
                <a:lnTo>
                  <a:pt x="18" y="2365"/>
                </a:lnTo>
                <a:lnTo>
                  <a:pt x="2" y="2365"/>
                </a:lnTo>
                <a:close/>
                <a:moveTo>
                  <a:pt x="2" y="2398"/>
                </a:moveTo>
                <a:lnTo>
                  <a:pt x="1" y="2414"/>
                </a:lnTo>
                <a:lnTo>
                  <a:pt x="18" y="2414"/>
                </a:lnTo>
                <a:lnTo>
                  <a:pt x="18" y="2398"/>
                </a:lnTo>
                <a:lnTo>
                  <a:pt x="2" y="2398"/>
                </a:lnTo>
                <a:close/>
                <a:moveTo>
                  <a:pt x="1" y="2430"/>
                </a:moveTo>
                <a:lnTo>
                  <a:pt x="1" y="2446"/>
                </a:lnTo>
                <a:lnTo>
                  <a:pt x="17" y="2446"/>
                </a:lnTo>
                <a:lnTo>
                  <a:pt x="18" y="2430"/>
                </a:lnTo>
                <a:lnTo>
                  <a:pt x="1" y="2430"/>
                </a:lnTo>
                <a:close/>
                <a:moveTo>
                  <a:pt x="1" y="2462"/>
                </a:moveTo>
                <a:lnTo>
                  <a:pt x="1" y="2479"/>
                </a:lnTo>
                <a:lnTo>
                  <a:pt x="17" y="2479"/>
                </a:lnTo>
                <a:lnTo>
                  <a:pt x="17" y="2462"/>
                </a:lnTo>
                <a:lnTo>
                  <a:pt x="1" y="2462"/>
                </a:lnTo>
                <a:close/>
                <a:moveTo>
                  <a:pt x="1" y="2495"/>
                </a:moveTo>
                <a:lnTo>
                  <a:pt x="1" y="2511"/>
                </a:lnTo>
                <a:lnTo>
                  <a:pt x="17" y="2511"/>
                </a:lnTo>
                <a:lnTo>
                  <a:pt x="17" y="2495"/>
                </a:lnTo>
                <a:lnTo>
                  <a:pt x="1" y="2495"/>
                </a:lnTo>
                <a:close/>
                <a:moveTo>
                  <a:pt x="1" y="2527"/>
                </a:moveTo>
                <a:lnTo>
                  <a:pt x="0" y="2543"/>
                </a:lnTo>
                <a:lnTo>
                  <a:pt x="17" y="2543"/>
                </a:lnTo>
                <a:lnTo>
                  <a:pt x="17" y="2527"/>
                </a:lnTo>
                <a:lnTo>
                  <a:pt x="1" y="2527"/>
                </a:lnTo>
                <a:close/>
                <a:moveTo>
                  <a:pt x="0" y="2559"/>
                </a:moveTo>
                <a:lnTo>
                  <a:pt x="0" y="2576"/>
                </a:lnTo>
                <a:lnTo>
                  <a:pt x="16" y="2576"/>
                </a:lnTo>
                <a:lnTo>
                  <a:pt x="17" y="2559"/>
                </a:lnTo>
                <a:lnTo>
                  <a:pt x="0" y="2559"/>
                </a:lnTo>
                <a:close/>
                <a:moveTo>
                  <a:pt x="0" y="2592"/>
                </a:moveTo>
                <a:lnTo>
                  <a:pt x="0" y="2608"/>
                </a:lnTo>
                <a:lnTo>
                  <a:pt x="16" y="2608"/>
                </a:lnTo>
                <a:lnTo>
                  <a:pt x="16" y="2592"/>
                </a:lnTo>
                <a:lnTo>
                  <a:pt x="0" y="2592"/>
                </a:lnTo>
                <a:close/>
                <a:moveTo>
                  <a:pt x="0" y="2624"/>
                </a:moveTo>
                <a:lnTo>
                  <a:pt x="0" y="2632"/>
                </a:lnTo>
                <a:lnTo>
                  <a:pt x="16" y="2633"/>
                </a:lnTo>
                <a:lnTo>
                  <a:pt x="16" y="2624"/>
                </a:lnTo>
                <a:lnTo>
                  <a:pt x="0" y="2624"/>
                </a:lnTo>
                <a:close/>
              </a:path>
            </a:pathLst>
          </a:custGeom>
          <a:solidFill>
            <a:srgbClr val="969696"/>
          </a:solidFill>
          <a:ln w="0" cap="flat">
            <a:solidFill>
              <a:srgbClr val="96969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217"/>
          <p:cNvSpPr>
            <a:spLocks noEditPoints="1"/>
          </p:cNvSpPr>
          <p:nvPr/>
        </p:nvSpPr>
        <p:spPr bwMode="auto">
          <a:xfrm>
            <a:off x="6431712" y="2604911"/>
            <a:ext cx="76200" cy="358775"/>
          </a:xfrm>
          <a:custGeom>
            <a:avLst/>
            <a:gdLst>
              <a:gd name="T0" fmla="*/ 32 w 48"/>
              <a:gd name="T1" fmla="*/ 226 h 226"/>
              <a:gd name="T2" fmla="*/ 32 w 48"/>
              <a:gd name="T3" fmla="*/ 24 h 226"/>
              <a:gd name="T4" fmla="*/ 16 w 48"/>
              <a:gd name="T5" fmla="*/ 24 h 226"/>
              <a:gd name="T6" fmla="*/ 16 w 48"/>
              <a:gd name="T7" fmla="*/ 226 h 226"/>
              <a:gd name="T8" fmla="*/ 32 w 48"/>
              <a:gd name="T9" fmla="*/ 226 h 226"/>
              <a:gd name="T10" fmla="*/ 48 w 48"/>
              <a:gd name="T11" fmla="*/ 32 h 226"/>
              <a:gd name="T12" fmla="*/ 24 w 48"/>
              <a:gd name="T13" fmla="*/ 0 h 226"/>
              <a:gd name="T14" fmla="*/ 0 w 48"/>
              <a:gd name="T15" fmla="*/ 32 h 226"/>
              <a:gd name="T16" fmla="*/ 48 w 48"/>
              <a:gd name="T17" fmla="*/ 3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26">
                <a:moveTo>
                  <a:pt x="32" y="226"/>
                </a:moveTo>
                <a:lnTo>
                  <a:pt x="32" y="24"/>
                </a:lnTo>
                <a:lnTo>
                  <a:pt x="16" y="24"/>
                </a:lnTo>
                <a:lnTo>
                  <a:pt x="16" y="226"/>
                </a:lnTo>
                <a:lnTo>
                  <a:pt x="32" y="226"/>
                </a:lnTo>
                <a:close/>
                <a:moveTo>
                  <a:pt x="48" y="32"/>
                </a:moveTo>
                <a:lnTo>
                  <a:pt x="24" y="0"/>
                </a:lnTo>
                <a:lnTo>
                  <a:pt x="0" y="32"/>
                </a:lnTo>
                <a:lnTo>
                  <a:pt x="48" y="32"/>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218"/>
          <p:cNvSpPr>
            <a:spLocks noEditPoints="1"/>
          </p:cNvSpPr>
          <p:nvPr/>
        </p:nvSpPr>
        <p:spPr bwMode="auto">
          <a:xfrm>
            <a:off x="4615612" y="2046111"/>
            <a:ext cx="2519363" cy="57150"/>
          </a:xfrm>
          <a:custGeom>
            <a:avLst/>
            <a:gdLst>
              <a:gd name="T0" fmla="*/ 24 w 1587"/>
              <a:gd name="T1" fmla="*/ 36 h 36"/>
              <a:gd name="T2" fmla="*/ 61 w 1587"/>
              <a:gd name="T3" fmla="*/ 35 h 36"/>
              <a:gd name="T4" fmla="*/ 85 w 1587"/>
              <a:gd name="T5" fmla="*/ 23 h 36"/>
              <a:gd name="T6" fmla="*/ 97 w 1587"/>
              <a:gd name="T7" fmla="*/ 23 h 36"/>
              <a:gd name="T8" fmla="*/ 121 w 1587"/>
              <a:gd name="T9" fmla="*/ 35 h 36"/>
              <a:gd name="T10" fmla="*/ 170 w 1587"/>
              <a:gd name="T11" fmla="*/ 34 h 36"/>
              <a:gd name="T12" fmla="*/ 206 w 1587"/>
              <a:gd name="T13" fmla="*/ 34 h 36"/>
              <a:gd name="T14" fmla="*/ 230 w 1587"/>
              <a:gd name="T15" fmla="*/ 22 h 36"/>
              <a:gd name="T16" fmla="*/ 243 w 1587"/>
              <a:gd name="T17" fmla="*/ 22 h 36"/>
              <a:gd name="T18" fmla="*/ 267 w 1587"/>
              <a:gd name="T19" fmla="*/ 34 h 36"/>
              <a:gd name="T20" fmla="*/ 316 w 1587"/>
              <a:gd name="T21" fmla="*/ 33 h 36"/>
              <a:gd name="T22" fmla="*/ 352 w 1587"/>
              <a:gd name="T23" fmla="*/ 33 h 36"/>
              <a:gd name="T24" fmla="*/ 376 w 1587"/>
              <a:gd name="T25" fmla="*/ 21 h 36"/>
              <a:gd name="T26" fmla="*/ 388 w 1587"/>
              <a:gd name="T27" fmla="*/ 21 h 36"/>
              <a:gd name="T28" fmla="*/ 413 w 1587"/>
              <a:gd name="T29" fmla="*/ 33 h 36"/>
              <a:gd name="T30" fmla="*/ 462 w 1587"/>
              <a:gd name="T31" fmla="*/ 32 h 36"/>
              <a:gd name="T32" fmla="*/ 498 w 1587"/>
              <a:gd name="T33" fmla="*/ 32 h 36"/>
              <a:gd name="T34" fmla="*/ 522 w 1587"/>
              <a:gd name="T35" fmla="*/ 20 h 36"/>
              <a:gd name="T36" fmla="*/ 534 w 1587"/>
              <a:gd name="T37" fmla="*/ 20 h 36"/>
              <a:gd name="T38" fmla="*/ 559 w 1587"/>
              <a:gd name="T39" fmla="*/ 32 h 36"/>
              <a:gd name="T40" fmla="*/ 607 w 1587"/>
              <a:gd name="T41" fmla="*/ 31 h 36"/>
              <a:gd name="T42" fmla="*/ 644 w 1587"/>
              <a:gd name="T43" fmla="*/ 31 h 36"/>
              <a:gd name="T44" fmla="*/ 668 w 1587"/>
              <a:gd name="T45" fmla="*/ 19 h 36"/>
              <a:gd name="T46" fmla="*/ 680 w 1587"/>
              <a:gd name="T47" fmla="*/ 19 h 36"/>
              <a:gd name="T48" fmla="*/ 705 w 1587"/>
              <a:gd name="T49" fmla="*/ 30 h 36"/>
              <a:gd name="T50" fmla="*/ 753 w 1587"/>
              <a:gd name="T51" fmla="*/ 30 h 36"/>
              <a:gd name="T52" fmla="*/ 790 w 1587"/>
              <a:gd name="T53" fmla="*/ 30 h 36"/>
              <a:gd name="T54" fmla="*/ 814 w 1587"/>
              <a:gd name="T55" fmla="*/ 17 h 36"/>
              <a:gd name="T56" fmla="*/ 826 w 1587"/>
              <a:gd name="T57" fmla="*/ 17 h 36"/>
              <a:gd name="T58" fmla="*/ 850 w 1587"/>
              <a:gd name="T59" fmla="*/ 29 h 36"/>
              <a:gd name="T60" fmla="*/ 899 w 1587"/>
              <a:gd name="T61" fmla="*/ 29 h 36"/>
              <a:gd name="T62" fmla="*/ 935 w 1587"/>
              <a:gd name="T63" fmla="*/ 29 h 36"/>
              <a:gd name="T64" fmla="*/ 959 w 1587"/>
              <a:gd name="T65" fmla="*/ 16 h 36"/>
              <a:gd name="T66" fmla="*/ 972 w 1587"/>
              <a:gd name="T67" fmla="*/ 16 h 36"/>
              <a:gd name="T68" fmla="*/ 996 w 1587"/>
              <a:gd name="T69" fmla="*/ 28 h 36"/>
              <a:gd name="T70" fmla="*/ 1045 w 1587"/>
              <a:gd name="T71" fmla="*/ 28 h 36"/>
              <a:gd name="T72" fmla="*/ 1081 w 1587"/>
              <a:gd name="T73" fmla="*/ 28 h 36"/>
              <a:gd name="T74" fmla="*/ 1105 w 1587"/>
              <a:gd name="T75" fmla="*/ 15 h 36"/>
              <a:gd name="T76" fmla="*/ 1117 w 1587"/>
              <a:gd name="T77" fmla="*/ 15 h 36"/>
              <a:gd name="T78" fmla="*/ 1142 w 1587"/>
              <a:gd name="T79" fmla="*/ 27 h 36"/>
              <a:gd name="T80" fmla="*/ 1191 w 1587"/>
              <a:gd name="T81" fmla="*/ 27 h 36"/>
              <a:gd name="T82" fmla="*/ 1227 w 1587"/>
              <a:gd name="T83" fmla="*/ 26 h 36"/>
              <a:gd name="T84" fmla="*/ 1251 w 1587"/>
              <a:gd name="T85" fmla="*/ 14 h 36"/>
              <a:gd name="T86" fmla="*/ 1263 w 1587"/>
              <a:gd name="T87" fmla="*/ 14 h 36"/>
              <a:gd name="T88" fmla="*/ 1287 w 1587"/>
              <a:gd name="T89" fmla="*/ 26 h 36"/>
              <a:gd name="T90" fmla="*/ 1336 w 1587"/>
              <a:gd name="T91" fmla="*/ 26 h 36"/>
              <a:gd name="T92" fmla="*/ 1372 w 1587"/>
              <a:gd name="T93" fmla="*/ 25 h 36"/>
              <a:gd name="T94" fmla="*/ 1397 w 1587"/>
              <a:gd name="T95" fmla="*/ 13 h 36"/>
              <a:gd name="T96" fmla="*/ 1409 w 1587"/>
              <a:gd name="T97" fmla="*/ 13 h 36"/>
              <a:gd name="T98" fmla="*/ 1433 w 1587"/>
              <a:gd name="T99" fmla="*/ 25 h 36"/>
              <a:gd name="T100" fmla="*/ 1482 w 1587"/>
              <a:gd name="T101" fmla="*/ 25 h 36"/>
              <a:gd name="T102" fmla="*/ 1518 w 1587"/>
              <a:gd name="T103" fmla="*/ 24 h 36"/>
              <a:gd name="T104" fmla="*/ 1543 w 1587"/>
              <a:gd name="T105" fmla="*/ 12 h 36"/>
              <a:gd name="T106" fmla="*/ 1555 w 1587"/>
              <a:gd name="T107" fmla="*/ 12 h 36"/>
              <a:gd name="T108" fmla="*/ 1563 w 1587"/>
              <a:gd name="T10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87" h="36">
                <a:moveTo>
                  <a:pt x="0" y="36"/>
                </a:moveTo>
                <a:lnTo>
                  <a:pt x="12" y="36"/>
                </a:lnTo>
                <a:lnTo>
                  <a:pt x="12" y="24"/>
                </a:lnTo>
                <a:lnTo>
                  <a:pt x="0" y="24"/>
                </a:lnTo>
                <a:lnTo>
                  <a:pt x="0" y="36"/>
                </a:lnTo>
                <a:close/>
                <a:moveTo>
                  <a:pt x="24" y="36"/>
                </a:moveTo>
                <a:lnTo>
                  <a:pt x="36" y="35"/>
                </a:lnTo>
                <a:lnTo>
                  <a:pt x="36" y="23"/>
                </a:lnTo>
                <a:lnTo>
                  <a:pt x="24" y="24"/>
                </a:lnTo>
                <a:lnTo>
                  <a:pt x="24" y="36"/>
                </a:lnTo>
                <a:close/>
                <a:moveTo>
                  <a:pt x="48" y="35"/>
                </a:moveTo>
                <a:lnTo>
                  <a:pt x="61" y="35"/>
                </a:lnTo>
                <a:lnTo>
                  <a:pt x="60" y="23"/>
                </a:lnTo>
                <a:lnTo>
                  <a:pt x="48" y="23"/>
                </a:lnTo>
                <a:lnTo>
                  <a:pt x="48" y="35"/>
                </a:lnTo>
                <a:close/>
                <a:moveTo>
                  <a:pt x="73" y="35"/>
                </a:moveTo>
                <a:lnTo>
                  <a:pt x="85" y="35"/>
                </a:lnTo>
                <a:lnTo>
                  <a:pt x="85" y="23"/>
                </a:lnTo>
                <a:lnTo>
                  <a:pt x="72" y="23"/>
                </a:lnTo>
                <a:lnTo>
                  <a:pt x="73" y="35"/>
                </a:lnTo>
                <a:close/>
                <a:moveTo>
                  <a:pt x="97" y="35"/>
                </a:moveTo>
                <a:lnTo>
                  <a:pt x="109" y="35"/>
                </a:lnTo>
                <a:lnTo>
                  <a:pt x="109" y="23"/>
                </a:lnTo>
                <a:lnTo>
                  <a:pt x="97" y="23"/>
                </a:lnTo>
                <a:lnTo>
                  <a:pt x="97" y="35"/>
                </a:lnTo>
                <a:close/>
                <a:moveTo>
                  <a:pt x="121" y="35"/>
                </a:moveTo>
                <a:lnTo>
                  <a:pt x="133" y="35"/>
                </a:lnTo>
                <a:lnTo>
                  <a:pt x="133" y="23"/>
                </a:lnTo>
                <a:lnTo>
                  <a:pt x="121" y="23"/>
                </a:lnTo>
                <a:lnTo>
                  <a:pt x="121" y="35"/>
                </a:lnTo>
                <a:close/>
                <a:moveTo>
                  <a:pt x="146" y="35"/>
                </a:moveTo>
                <a:lnTo>
                  <a:pt x="158" y="35"/>
                </a:lnTo>
                <a:lnTo>
                  <a:pt x="157" y="23"/>
                </a:lnTo>
                <a:lnTo>
                  <a:pt x="145" y="23"/>
                </a:lnTo>
                <a:lnTo>
                  <a:pt x="146" y="35"/>
                </a:lnTo>
                <a:close/>
                <a:moveTo>
                  <a:pt x="170" y="34"/>
                </a:moveTo>
                <a:lnTo>
                  <a:pt x="182" y="34"/>
                </a:lnTo>
                <a:lnTo>
                  <a:pt x="182" y="22"/>
                </a:lnTo>
                <a:lnTo>
                  <a:pt x="170" y="22"/>
                </a:lnTo>
                <a:lnTo>
                  <a:pt x="170" y="34"/>
                </a:lnTo>
                <a:close/>
                <a:moveTo>
                  <a:pt x="194" y="34"/>
                </a:moveTo>
                <a:lnTo>
                  <a:pt x="206" y="34"/>
                </a:lnTo>
                <a:lnTo>
                  <a:pt x="206" y="22"/>
                </a:lnTo>
                <a:lnTo>
                  <a:pt x="194" y="22"/>
                </a:lnTo>
                <a:lnTo>
                  <a:pt x="194" y="34"/>
                </a:lnTo>
                <a:close/>
                <a:moveTo>
                  <a:pt x="219" y="34"/>
                </a:moveTo>
                <a:lnTo>
                  <a:pt x="231" y="34"/>
                </a:lnTo>
                <a:lnTo>
                  <a:pt x="230" y="22"/>
                </a:lnTo>
                <a:lnTo>
                  <a:pt x="218" y="22"/>
                </a:lnTo>
                <a:lnTo>
                  <a:pt x="219" y="34"/>
                </a:lnTo>
                <a:close/>
                <a:moveTo>
                  <a:pt x="243" y="34"/>
                </a:moveTo>
                <a:lnTo>
                  <a:pt x="255" y="34"/>
                </a:lnTo>
                <a:lnTo>
                  <a:pt x="255" y="22"/>
                </a:lnTo>
                <a:lnTo>
                  <a:pt x="243" y="22"/>
                </a:lnTo>
                <a:lnTo>
                  <a:pt x="243" y="34"/>
                </a:lnTo>
                <a:close/>
                <a:moveTo>
                  <a:pt x="267" y="34"/>
                </a:moveTo>
                <a:lnTo>
                  <a:pt x="279" y="34"/>
                </a:lnTo>
                <a:lnTo>
                  <a:pt x="279" y="22"/>
                </a:lnTo>
                <a:lnTo>
                  <a:pt x="267" y="22"/>
                </a:lnTo>
                <a:lnTo>
                  <a:pt x="267" y="34"/>
                </a:lnTo>
                <a:close/>
                <a:moveTo>
                  <a:pt x="291" y="34"/>
                </a:moveTo>
                <a:lnTo>
                  <a:pt x="304" y="33"/>
                </a:lnTo>
                <a:lnTo>
                  <a:pt x="303" y="21"/>
                </a:lnTo>
                <a:lnTo>
                  <a:pt x="291" y="22"/>
                </a:lnTo>
                <a:lnTo>
                  <a:pt x="291" y="34"/>
                </a:lnTo>
                <a:close/>
                <a:moveTo>
                  <a:pt x="316" y="33"/>
                </a:moveTo>
                <a:lnTo>
                  <a:pt x="328" y="33"/>
                </a:lnTo>
                <a:lnTo>
                  <a:pt x="328" y="21"/>
                </a:lnTo>
                <a:lnTo>
                  <a:pt x="315" y="21"/>
                </a:lnTo>
                <a:lnTo>
                  <a:pt x="316" y="33"/>
                </a:lnTo>
                <a:close/>
                <a:moveTo>
                  <a:pt x="340" y="33"/>
                </a:moveTo>
                <a:lnTo>
                  <a:pt x="352" y="33"/>
                </a:lnTo>
                <a:lnTo>
                  <a:pt x="352" y="21"/>
                </a:lnTo>
                <a:lnTo>
                  <a:pt x="340" y="21"/>
                </a:lnTo>
                <a:lnTo>
                  <a:pt x="340" y="33"/>
                </a:lnTo>
                <a:close/>
                <a:moveTo>
                  <a:pt x="364" y="33"/>
                </a:moveTo>
                <a:lnTo>
                  <a:pt x="376" y="33"/>
                </a:lnTo>
                <a:lnTo>
                  <a:pt x="376" y="21"/>
                </a:lnTo>
                <a:lnTo>
                  <a:pt x="364" y="21"/>
                </a:lnTo>
                <a:lnTo>
                  <a:pt x="364" y="33"/>
                </a:lnTo>
                <a:close/>
                <a:moveTo>
                  <a:pt x="389" y="33"/>
                </a:moveTo>
                <a:lnTo>
                  <a:pt x="401" y="33"/>
                </a:lnTo>
                <a:lnTo>
                  <a:pt x="400" y="21"/>
                </a:lnTo>
                <a:lnTo>
                  <a:pt x="388" y="21"/>
                </a:lnTo>
                <a:lnTo>
                  <a:pt x="389" y="33"/>
                </a:lnTo>
                <a:close/>
                <a:moveTo>
                  <a:pt x="413" y="33"/>
                </a:moveTo>
                <a:lnTo>
                  <a:pt x="425" y="33"/>
                </a:lnTo>
                <a:lnTo>
                  <a:pt x="425" y="21"/>
                </a:lnTo>
                <a:lnTo>
                  <a:pt x="413" y="21"/>
                </a:lnTo>
                <a:lnTo>
                  <a:pt x="413" y="33"/>
                </a:lnTo>
                <a:close/>
                <a:moveTo>
                  <a:pt x="437" y="32"/>
                </a:moveTo>
                <a:lnTo>
                  <a:pt x="449" y="32"/>
                </a:lnTo>
                <a:lnTo>
                  <a:pt x="449" y="20"/>
                </a:lnTo>
                <a:lnTo>
                  <a:pt x="437" y="20"/>
                </a:lnTo>
                <a:lnTo>
                  <a:pt x="437" y="32"/>
                </a:lnTo>
                <a:close/>
                <a:moveTo>
                  <a:pt x="462" y="32"/>
                </a:moveTo>
                <a:lnTo>
                  <a:pt x="474" y="32"/>
                </a:lnTo>
                <a:lnTo>
                  <a:pt x="473" y="20"/>
                </a:lnTo>
                <a:lnTo>
                  <a:pt x="461" y="20"/>
                </a:lnTo>
                <a:lnTo>
                  <a:pt x="462" y="32"/>
                </a:lnTo>
                <a:close/>
                <a:moveTo>
                  <a:pt x="486" y="32"/>
                </a:moveTo>
                <a:lnTo>
                  <a:pt x="498" y="32"/>
                </a:lnTo>
                <a:lnTo>
                  <a:pt x="498" y="20"/>
                </a:lnTo>
                <a:lnTo>
                  <a:pt x="486" y="20"/>
                </a:lnTo>
                <a:lnTo>
                  <a:pt x="486" y="32"/>
                </a:lnTo>
                <a:close/>
                <a:moveTo>
                  <a:pt x="510" y="32"/>
                </a:moveTo>
                <a:lnTo>
                  <a:pt x="522" y="32"/>
                </a:lnTo>
                <a:lnTo>
                  <a:pt x="522" y="20"/>
                </a:lnTo>
                <a:lnTo>
                  <a:pt x="510" y="20"/>
                </a:lnTo>
                <a:lnTo>
                  <a:pt x="510" y="32"/>
                </a:lnTo>
                <a:close/>
                <a:moveTo>
                  <a:pt x="534" y="32"/>
                </a:moveTo>
                <a:lnTo>
                  <a:pt x="547" y="32"/>
                </a:lnTo>
                <a:lnTo>
                  <a:pt x="546" y="20"/>
                </a:lnTo>
                <a:lnTo>
                  <a:pt x="534" y="20"/>
                </a:lnTo>
                <a:lnTo>
                  <a:pt x="534" y="32"/>
                </a:lnTo>
                <a:close/>
                <a:moveTo>
                  <a:pt x="559" y="32"/>
                </a:moveTo>
                <a:lnTo>
                  <a:pt x="571" y="31"/>
                </a:lnTo>
                <a:lnTo>
                  <a:pt x="571" y="19"/>
                </a:lnTo>
                <a:lnTo>
                  <a:pt x="558" y="20"/>
                </a:lnTo>
                <a:lnTo>
                  <a:pt x="559" y="32"/>
                </a:lnTo>
                <a:close/>
                <a:moveTo>
                  <a:pt x="583" y="31"/>
                </a:moveTo>
                <a:lnTo>
                  <a:pt x="595" y="31"/>
                </a:lnTo>
                <a:lnTo>
                  <a:pt x="595" y="19"/>
                </a:lnTo>
                <a:lnTo>
                  <a:pt x="583" y="19"/>
                </a:lnTo>
                <a:lnTo>
                  <a:pt x="583" y="31"/>
                </a:lnTo>
                <a:close/>
                <a:moveTo>
                  <a:pt x="607" y="31"/>
                </a:moveTo>
                <a:lnTo>
                  <a:pt x="619" y="31"/>
                </a:lnTo>
                <a:lnTo>
                  <a:pt x="619" y="19"/>
                </a:lnTo>
                <a:lnTo>
                  <a:pt x="607" y="19"/>
                </a:lnTo>
                <a:lnTo>
                  <a:pt x="607" y="31"/>
                </a:lnTo>
                <a:close/>
                <a:moveTo>
                  <a:pt x="632" y="31"/>
                </a:moveTo>
                <a:lnTo>
                  <a:pt x="644" y="31"/>
                </a:lnTo>
                <a:lnTo>
                  <a:pt x="643" y="19"/>
                </a:lnTo>
                <a:lnTo>
                  <a:pt x="631" y="19"/>
                </a:lnTo>
                <a:lnTo>
                  <a:pt x="632" y="31"/>
                </a:lnTo>
                <a:close/>
                <a:moveTo>
                  <a:pt x="656" y="31"/>
                </a:moveTo>
                <a:lnTo>
                  <a:pt x="668" y="31"/>
                </a:lnTo>
                <a:lnTo>
                  <a:pt x="668" y="19"/>
                </a:lnTo>
                <a:lnTo>
                  <a:pt x="656" y="19"/>
                </a:lnTo>
                <a:lnTo>
                  <a:pt x="656" y="31"/>
                </a:lnTo>
                <a:close/>
                <a:moveTo>
                  <a:pt x="680" y="31"/>
                </a:moveTo>
                <a:lnTo>
                  <a:pt x="692" y="31"/>
                </a:lnTo>
                <a:lnTo>
                  <a:pt x="692" y="19"/>
                </a:lnTo>
                <a:lnTo>
                  <a:pt x="680" y="19"/>
                </a:lnTo>
                <a:lnTo>
                  <a:pt x="680" y="31"/>
                </a:lnTo>
                <a:close/>
                <a:moveTo>
                  <a:pt x="705" y="30"/>
                </a:moveTo>
                <a:lnTo>
                  <a:pt x="717" y="30"/>
                </a:lnTo>
                <a:lnTo>
                  <a:pt x="716" y="18"/>
                </a:lnTo>
                <a:lnTo>
                  <a:pt x="704" y="18"/>
                </a:lnTo>
                <a:lnTo>
                  <a:pt x="705" y="30"/>
                </a:lnTo>
                <a:close/>
                <a:moveTo>
                  <a:pt x="729" y="30"/>
                </a:moveTo>
                <a:lnTo>
                  <a:pt x="741" y="30"/>
                </a:lnTo>
                <a:lnTo>
                  <a:pt x="741" y="18"/>
                </a:lnTo>
                <a:lnTo>
                  <a:pt x="729" y="18"/>
                </a:lnTo>
                <a:lnTo>
                  <a:pt x="729" y="30"/>
                </a:lnTo>
                <a:close/>
                <a:moveTo>
                  <a:pt x="753" y="30"/>
                </a:moveTo>
                <a:lnTo>
                  <a:pt x="765" y="30"/>
                </a:lnTo>
                <a:lnTo>
                  <a:pt x="765" y="18"/>
                </a:lnTo>
                <a:lnTo>
                  <a:pt x="753" y="18"/>
                </a:lnTo>
                <a:lnTo>
                  <a:pt x="753" y="30"/>
                </a:lnTo>
                <a:close/>
                <a:moveTo>
                  <a:pt x="777" y="30"/>
                </a:moveTo>
                <a:lnTo>
                  <a:pt x="790" y="30"/>
                </a:lnTo>
                <a:lnTo>
                  <a:pt x="789" y="18"/>
                </a:lnTo>
                <a:lnTo>
                  <a:pt x="777" y="18"/>
                </a:lnTo>
                <a:lnTo>
                  <a:pt x="777" y="30"/>
                </a:lnTo>
                <a:close/>
                <a:moveTo>
                  <a:pt x="802" y="30"/>
                </a:moveTo>
                <a:lnTo>
                  <a:pt x="814" y="30"/>
                </a:lnTo>
                <a:lnTo>
                  <a:pt x="814" y="17"/>
                </a:lnTo>
                <a:lnTo>
                  <a:pt x="801" y="17"/>
                </a:lnTo>
                <a:lnTo>
                  <a:pt x="802" y="30"/>
                </a:lnTo>
                <a:close/>
                <a:moveTo>
                  <a:pt x="826" y="29"/>
                </a:moveTo>
                <a:lnTo>
                  <a:pt x="838" y="29"/>
                </a:lnTo>
                <a:lnTo>
                  <a:pt x="838" y="17"/>
                </a:lnTo>
                <a:lnTo>
                  <a:pt x="826" y="17"/>
                </a:lnTo>
                <a:lnTo>
                  <a:pt x="826" y="29"/>
                </a:lnTo>
                <a:close/>
                <a:moveTo>
                  <a:pt x="850" y="29"/>
                </a:moveTo>
                <a:lnTo>
                  <a:pt x="862" y="29"/>
                </a:lnTo>
                <a:lnTo>
                  <a:pt x="862" y="17"/>
                </a:lnTo>
                <a:lnTo>
                  <a:pt x="850" y="17"/>
                </a:lnTo>
                <a:lnTo>
                  <a:pt x="850" y="29"/>
                </a:lnTo>
                <a:close/>
                <a:moveTo>
                  <a:pt x="875" y="29"/>
                </a:moveTo>
                <a:lnTo>
                  <a:pt x="887" y="29"/>
                </a:lnTo>
                <a:lnTo>
                  <a:pt x="886" y="17"/>
                </a:lnTo>
                <a:lnTo>
                  <a:pt x="874" y="17"/>
                </a:lnTo>
                <a:lnTo>
                  <a:pt x="875" y="29"/>
                </a:lnTo>
                <a:close/>
                <a:moveTo>
                  <a:pt x="899" y="29"/>
                </a:moveTo>
                <a:lnTo>
                  <a:pt x="911" y="29"/>
                </a:lnTo>
                <a:lnTo>
                  <a:pt x="911" y="17"/>
                </a:lnTo>
                <a:lnTo>
                  <a:pt x="899" y="17"/>
                </a:lnTo>
                <a:lnTo>
                  <a:pt x="899" y="29"/>
                </a:lnTo>
                <a:close/>
                <a:moveTo>
                  <a:pt x="923" y="29"/>
                </a:moveTo>
                <a:lnTo>
                  <a:pt x="935" y="29"/>
                </a:lnTo>
                <a:lnTo>
                  <a:pt x="935" y="16"/>
                </a:lnTo>
                <a:lnTo>
                  <a:pt x="923" y="17"/>
                </a:lnTo>
                <a:lnTo>
                  <a:pt x="923" y="29"/>
                </a:lnTo>
                <a:close/>
                <a:moveTo>
                  <a:pt x="948" y="29"/>
                </a:moveTo>
                <a:lnTo>
                  <a:pt x="960" y="28"/>
                </a:lnTo>
                <a:lnTo>
                  <a:pt x="959" y="16"/>
                </a:lnTo>
                <a:lnTo>
                  <a:pt x="947" y="16"/>
                </a:lnTo>
                <a:lnTo>
                  <a:pt x="948" y="29"/>
                </a:lnTo>
                <a:close/>
                <a:moveTo>
                  <a:pt x="972" y="28"/>
                </a:moveTo>
                <a:lnTo>
                  <a:pt x="984" y="28"/>
                </a:lnTo>
                <a:lnTo>
                  <a:pt x="984" y="16"/>
                </a:lnTo>
                <a:lnTo>
                  <a:pt x="972" y="16"/>
                </a:lnTo>
                <a:lnTo>
                  <a:pt x="972" y="28"/>
                </a:lnTo>
                <a:close/>
                <a:moveTo>
                  <a:pt x="996" y="28"/>
                </a:moveTo>
                <a:lnTo>
                  <a:pt x="1008" y="28"/>
                </a:lnTo>
                <a:lnTo>
                  <a:pt x="1008" y="16"/>
                </a:lnTo>
                <a:lnTo>
                  <a:pt x="996" y="16"/>
                </a:lnTo>
                <a:lnTo>
                  <a:pt x="996" y="28"/>
                </a:lnTo>
                <a:close/>
                <a:moveTo>
                  <a:pt x="1020" y="28"/>
                </a:moveTo>
                <a:lnTo>
                  <a:pt x="1033" y="28"/>
                </a:lnTo>
                <a:lnTo>
                  <a:pt x="1032" y="16"/>
                </a:lnTo>
                <a:lnTo>
                  <a:pt x="1020" y="16"/>
                </a:lnTo>
                <a:lnTo>
                  <a:pt x="1020" y="28"/>
                </a:lnTo>
                <a:close/>
                <a:moveTo>
                  <a:pt x="1045" y="28"/>
                </a:moveTo>
                <a:lnTo>
                  <a:pt x="1057" y="28"/>
                </a:lnTo>
                <a:lnTo>
                  <a:pt x="1057" y="16"/>
                </a:lnTo>
                <a:lnTo>
                  <a:pt x="1044" y="16"/>
                </a:lnTo>
                <a:lnTo>
                  <a:pt x="1045" y="28"/>
                </a:lnTo>
                <a:close/>
                <a:moveTo>
                  <a:pt x="1069" y="28"/>
                </a:moveTo>
                <a:lnTo>
                  <a:pt x="1081" y="28"/>
                </a:lnTo>
                <a:lnTo>
                  <a:pt x="1081" y="15"/>
                </a:lnTo>
                <a:lnTo>
                  <a:pt x="1069" y="15"/>
                </a:lnTo>
                <a:lnTo>
                  <a:pt x="1069" y="28"/>
                </a:lnTo>
                <a:close/>
                <a:moveTo>
                  <a:pt x="1093" y="27"/>
                </a:moveTo>
                <a:lnTo>
                  <a:pt x="1105" y="27"/>
                </a:lnTo>
                <a:lnTo>
                  <a:pt x="1105" y="15"/>
                </a:lnTo>
                <a:lnTo>
                  <a:pt x="1093" y="15"/>
                </a:lnTo>
                <a:lnTo>
                  <a:pt x="1093" y="27"/>
                </a:lnTo>
                <a:close/>
                <a:moveTo>
                  <a:pt x="1118" y="27"/>
                </a:moveTo>
                <a:lnTo>
                  <a:pt x="1130" y="27"/>
                </a:lnTo>
                <a:lnTo>
                  <a:pt x="1129" y="15"/>
                </a:lnTo>
                <a:lnTo>
                  <a:pt x="1117" y="15"/>
                </a:lnTo>
                <a:lnTo>
                  <a:pt x="1118" y="27"/>
                </a:lnTo>
                <a:close/>
                <a:moveTo>
                  <a:pt x="1142" y="27"/>
                </a:moveTo>
                <a:lnTo>
                  <a:pt x="1154" y="27"/>
                </a:lnTo>
                <a:lnTo>
                  <a:pt x="1154" y="15"/>
                </a:lnTo>
                <a:lnTo>
                  <a:pt x="1142" y="15"/>
                </a:lnTo>
                <a:lnTo>
                  <a:pt x="1142" y="27"/>
                </a:lnTo>
                <a:close/>
                <a:moveTo>
                  <a:pt x="1166" y="27"/>
                </a:moveTo>
                <a:lnTo>
                  <a:pt x="1178" y="27"/>
                </a:lnTo>
                <a:lnTo>
                  <a:pt x="1178" y="15"/>
                </a:lnTo>
                <a:lnTo>
                  <a:pt x="1166" y="15"/>
                </a:lnTo>
                <a:lnTo>
                  <a:pt x="1166" y="27"/>
                </a:lnTo>
                <a:close/>
                <a:moveTo>
                  <a:pt x="1191" y="27"/>
                </a:moveTo>
                <a:lnTo>
                  <a:pt x="1203" y="27"/>
                </a:lnTo>
                <a:lnTo>
                  <a:pt x="1202" y="14"/>
                </a:lnTo>
                <a:lnTo>
                  <a:pt x="1190" y="14"/>
                </a:lnTo>
                <a:lnTo>
                  <a:pt x="1191" y="27"/>
                </a:lnTo>
                <a:close/>
                <a:moveTo>
                  <a:pt x="1215" y="27"/>
                </a:moveTo>
                <a:lnTo>
                  <a:pt x="1227" y="26"/>
                </a:lnTo>
                <a:lnTo>
                  <a:pt x="1227" y="14"/>
                </a:lnTo>
                <a:lnTo>
                  <a:pt x="1215" y="14"/>
                </a:lnTo>
                <a:lnTo>
                  <a:pt x="1215" y="27"/>
                </a:lnTo>
                <a:close/>
                <a:moveTo>
                  <a:pt x="1239" y="26"/>
                </a:moveTo>
                <a:lnTo>
                  <a:pt x="1251" y="26"/>
                </a:lnTo>
                <a:lnTo>
                  <a:pt x="1251" y="14"/>
                </a:lnTo>
                <a:lnTo>
                  <a:pt x="1239" y="14"/>
                </a:lnTo>
                <a:lnTo>
                  <a:pt x="1239" y="26"/>
                </a:lnTo>
                <a:close/>
                <a:moveTo>
                  <a:pt x="1263" y="26"/>
                </a:moveTo>
                <a:lnTo>
                  <a:pt x="1275" y="26"/>
                </a:lnTo>
                <a:lnTo>
                  <a:pt x="1275" y="14"/>
                </a:lnTo>
                <a:lnTo>
                  <a:pt x="1263" y="14"/>
                </a:lnTo>
                <a:lnTo>
                  <a:pt x="1263" y="26"/>
                </a:lnTo>
                <a:close/>
                <a:moveTo>
                  <a:pt x="1287" y="26"/>
                </a:moveTo>
                <a:lnTo>
                  <a:pt x="1300" y="26"/>
                </a:lnTo>
                <a:lnTo>
                  <a:pt x="1300" y="14"/>
                </a:lnTo>
                <a:lnTo>
                  <a:pt x="1287" y="14"/>
                </a:lnTo>
                <a:lnTo>
                  <a:pt x="1287" y="26"/>
                </a:lnTo>
                <a:close/>
                <a:moveTo>
                  <a:pt x="1312" y="26"/>
                </a:moveTo>
                <a:lnTo>
                  <a:pt x="1324" y="26"/>
                </a:lnTo>
                <a:lnTo>
                  <a:pt x="1324" y="13"/>
                </a:lnTo>
                <a:lnTo>
                  <a:pt x="1312" y="14"/>
                </a:lnTo>
                <a:lnTo>
                  <a:pt x="1312" y="26"/>
                </a:lnTo>
                <a:close/>
                <a:moveTo>
                  <a:pt x="1336" y="26"/>
                </a:moveTo>
                <a:lnTo>
                  <a:pt x="1348" y="26"/>
                </a:lnTo>
                <a:lnTo>
                  <a:pt x="1348" y="13"/>
                </a:lnTo>
                <a:lnTo>
                  <a:pt x="1336" y="13"/>
                </a:lnTo>
                <a:lnTo>
                  <a:pt x="1336" y="26"/>
                </a:lnTo>
                <a:close/>
                <a:moveTo>
                  <a:pt x="1360" y="25"/>
                </a:moveTo>
                <a:lnTo>
                  <a:pt x="1372" y="25"/>
                </a:lnTo>
                <a:lnTo>
                  <a:pt x="1372" y="13"/>
                </a:lnTo>
                <a:lnTo>
                  <a:pt x="1360" y="13"/>
                </a:lnTo>
                <a:lnTo>
                  <a:pt x="1360" y="25"/>
                </a:lnTo>
                <a:close/>
                <a:moveTo>
                  <a:pt x="1385" y="25"/>
                </a:moveTo>
                <a:lnTo>
                  <a:pt x="1397" y="25"/>
                </a:lnTo>
                <a:lnTo>
                  <a:pt x="1397" y="13"/>
                </a:lnTo>
                <a:lnTo>
                  <a:pt x="1385" y="13"/>
                </a:lnTo>
                <a:lnTo>
                  <a:pt x="1385" y="25"/>
                </a:lnTo>
                <a:close/>
                <a:moveTo>
                  <a:pt x="1409" y="25"/>
                </a:moveTo>
                <a:lnTo>
                  <a:pt x="1421" y="25"/>
                </a:lnTo>
                <a:lnTo>
                  <a:pt x="1421" y="13"/>
                </a:lnTo>
                <a:lnTo>
                  <a:pt x="1409" y="13"/>
                </a:lnTo>
                <a:lnTo>
                  <a:pt x="1409" y="25"/>
                </a:lnTo>
                <a:close/>
                <a:moveTo>
                  <a:pt x="1433" y="25"/>
                </a:moveTo>
                <a:lnTo>
                  <a:pt x="1445" y="25"/>
                </a:lnTo>
                <a:lnTo>
                  <a:pt x="1445" y="13"/>
                </a:lnTo>
                <a:lnTo>
                  <a:pt x="1433" y="13"/>
                </a:lnTo>
                <a:lnTo>
                  <a:pt x="1433" y="25"/>
                </a:lnTo>
                <a:close/>
                <a:moveTo>
                  <a:pt x="1458" y="25"/>
                </a:moveTo>
                <a:lnTo>
                  <a:pt x="1470" y="25"/>
                </a:lnTo>
                <a:lnTo>
                  <a:pt x="1470" y="12"/>
                </a:lnTo>
                <a:lnTo>
                  <a:pt x="1458" y="12"/>
                </a:lnTo>
                <a:lnTo>
                  <a:pt x="1458" y="25"/>
                </a:lnTo>
                <a:close/>
                <a:moveTo>
                  <a:pt x="1482" y="25"/>
                </a:moveTo>
                <a:lnTo>
                  <a:pt x="1494" y="24"/>
                </a:lnTo>
                <a:lnTo>
                  <a:pt x="1494" y="12"/>
                </a:lnTo>
                <a:lnTo>
                  <a:pt x="1482" y="12"/>
                </a:lnTo>
                <a:lnTo>
                  <a:pt x="1482" y="25"/>
                </a:lnTo>
                <a:close/>
                <a:moveTo>
                  <a:pt x="1506" y="24"/>
                </a:moveTo>
                <a:lnTo>
                  <a:pt x="1518" y="24"/>
                </a:lnTo>
                <a:lnTo>
                  <a:pt x="1518" y="12"/>
                </a:lnTo>
                <a:lnTo>
                  <a:pt x="1506" y="12"/>
                </a:lnTo>
                <a:lnTo>
                  <a:pt x="1506" y="24"/>
                </a:lnTo>
                <a:close/>
                <a:moveTo>
                  <a:pt x="1530" y="24"/>
                </a:moveTo>
                <a:lnTo>
                  <a:pt x="1543" y="24"/>
                </a:lnTo>
                <a:lnTo>
                  <a:pt x="1543" y="12"/>
                </a:lnTo>
                <a:lnTo>
                  <a:pt x="1530" y="12"/>
                </a:lnTo>
                <a:lnTo>
                  <a:pt x="1530" y="24"/>
                </a:lnTo>
                <a:close/>
                <a:moveTo>
                  <a:pt x="1555" y="24"/>
                </a:moveTo>
                <a:lnTo>
                  <a:pt x="1563" y="24"/>
                </a:lnTo>
                <a:lnTo>
                  <a:pt x="1563" y="12"/>
                </a:lnTo>
                <a:lnTo>
                  <a:pt x="1555" y="12"/>
                </a:lnTo>
                <a:lnTo>
                  <a:pt x="1555" y="24"/>
                </a:lnTo>
                <a:close/>
                <a:moveTo>
                  <a:pt x="1563" y="18"/>
                </a:moveTo>
                <a:lnTo>
                  <a:pt x="1551" y="36"/>
                </a:lnTo>
                <a:lnTo>
                  <a:pt x="1587" y="17"/>
                </a:lnTo>
                <a:lnTo>
                  <a:pt x="1551" y="0"/>
                </a:lnTo>
                <a:lnTo>
                  <a:pt x="1563" y="18"/>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219"/>
          <p:cNvSpPr>
            <a:spLocks/>
          </p:cNvSpPr>
          <p:nvPr/>
        </p:nvSpPr>
        <p:spPr bwMode="auto">
          <a:xfrm>
            <a:off x="3859962" y="1961974"/>
            <a:ext cx="758825" cy="412750"/>
          </a:xfrm>
          <a:custGeom>
            <a:avLst/>
            <a:gdLst>
              <a:gd name="T0" fmla="*/ 0 w 1888"/>
              <a:gd name="T1" fmla="*/ 0 h 1028"/>
              <a:gd name="T2" fmla="*/ 1888 w 1888"/>
              <a:gd name="T3" fmla="*/ 0 h 1028"/>
              <a:gd name="T4" fmla="*/ 1888 w 1888"/>
              <a:gd name="T5" fmla="*/ 745 h 1028"/>
              <a:gd name="T6" fmla="*/ 0 w 1888"/>
              <a:gd name="T7" fmla="*/ 867 h 1028"/>
              <a:gd name="T8" fmla="*/ 0 w 1888"/>
              <a:gd name="T9" fmla="*/ 0 h 1028"/>
            </a:gdLst>
            <a:ahLst/>
            <a:cxnLst>
              <a:cxn ang="0">
                <a:pos x="T0" y="T1"/>
              </a:cxn>
              <a:cxn ang="0">
                <a:pos x="T2" y="T3"/>
              </a:cxn>
              <a:cxn ang="0">
                <a:pos x="T4" y="T5"/>
              </a:cxn>
              <a:cxn ang="0">
                <a:pos x="T6" y="T7"/>
              </a:cxn>
              <a:cxn ang="0">
                <a:pos x="T8" y="T9"/>
              </a:cxn>
            </a:cxnLst>
            <a:rect l="0" t="0" r="r" b="b"/>
            <a:pathLst>
              <a:path w="1888" h="1028">
                <a:moveTo>
                  <a:pt x="0" y="0"/>
                </a:moveTo>
                <a:lnTo>
                  <a:pt x="1888" y="0"/>
                </a:lnTo>
                <a:lnTo>
                  <a:pt x="1888" y="745"/>
                </a:lnTo>
                <a:cubicBezTo>
                  <a:pt x="944" y="745"/>
                  <a:pt x="944" y="1028"/>
                  <a:pt x="0" y="867"/>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220"/>
          <p:cNvSpPr>
            <a:spLocks noEditPoints="1"/>
          </p:cNvSpPr>
          <p:nvPr/>
        </p:nvSpPr>
        <p:spPr bwMode="auto">
          <a:xfrm>
            <a:off x="3847262" y="1949274"/>
            <a:ext cx="784225" cy="393700"/>
          </a:xfrm>
          <a:custGeom>
            <a:avLst/>
            <a:gdLst>
              <a:gd name="T0" fmla="*/ 0 w 494"/>
              <a:gd name="T1" fmla="*/ 0 h 248"/>
              <a:gd name="T2" fmla="*/ 494 w 494"/>
              <a:gd name="T3" fmla="*/ 0 h 248"/>
              <a:gd name="T4" fmla="*/ 494 w 494"/>
              <a:gd name="T5" fmla="*/ 204 h 248"/>
              <a:gd name="T6" fmla="*/ 444 w 494"/>
              <a:gd name="T7" fmla="*/ 205 h 248"/>
              <a:gd name="T8" fmla="*/ 444 w 494"/>
              <a:gd name="T9" fmla="*/ 205 h 248"/>
              <a:gd name="T10" fmla="*/ 407 w 494"/>
              <a:gd name="T11" fmla="*/ 207 h 248"/>
              <a:gd name="T12" fmla="*/ 407 w 494"/>
              <a:gd name="T13" fmla="*/ 207 h 248"/>
              <a:gd name="T14" fmla="*/ 374 w 494"/>
              <a:gd name="T15" fmla="*/ 211 h 248"/>
              <a:gd name="T16" fmla="*/ 374 w 494"/>
              <a:gd name="T17" fmla="*/ 211 h 248"/>
              <a:gd name="T18" fmla="*/ 345 w 494"/>
              <a:gd name="T19" fmla="*/ 215 h 248"/>
              <a:gd name="T20" fmla="*/ 345 w 494"/>
              <a:gd name="T21" fmla="*/ 215 h 248"/>
              <a:gd name="T22" fmla="*/ 319 w 494"/>
              <a:gd name="T23" fmla="*/ 220 h 248"/>
              <a:gd name="T24" fmla="*/ 319 w 494"/>
              <a:gd name="T25" fmla="*/ 220 h 248"/>
              <a:gd name="T26" fmla="*/ 294 w 494"/>
              <a:gd name="T27" fmla="*/ 225 h 248"/>
              <a:gd name="T28" fmla="*/ 294 w 494"/>
              <a:gd name="T29" fmla="*/ 225 h 248"/>
              <a:gd name="T30" fmla="*/ 248 w 494"/>
              <a:gd name="T31" fmla="*/ 235 h 248"/>
              <a:gd name="T32" fmla="*/ 202 w 494"/>
              <a:gd name="T33" fmla="*/ 243 h 248"/>
              <a:gd name="T34" fmla="*/ 177 w 494"/>
              <a:gd name="T35" fmla="*/ 246 h 248"/>
              <a:gd name="T36" fmla="*/ 150 w 494"/>
              <a:gd name="T37" fmla="*/ 248 h 248"/>
              <a:gd name="T38" fmla="*/ 120 w 494"/>
              <a:gd name="T39" fmla="*/ 248 h 248"/>
              <a:gd name="T40" fmla="*/ 86 w 494"/>
              <a:gd name="T41" fmla="*/ 246 h 248"/>
              <a:gd name="T42" fmla="*/ 49 w 494"/>
              <a:gd name="T43" fmla="*/ 241 h 248"/>
              <a:gd name="T44" fmla="*/ 0 w 494"/>
              <a:gd name="T45" fmla="*/ 234 h 248"/>
              <a:gd name="T46" fmla="*/ 0 w 494"/>
              <a:gd name="T47" fmla="*/ 0 h 248"/>
              <a:gd name="T48" fmla="*/ 16 w 494"/>
              <a:gd name="T49" fmla="*/ 227 h 248"/>
              <a:gd name="T50" fmla="*/ 9 w 494"/>
              <a:gd name="T51" fmla="*/ 219 h 248"/>
              <a:gd name="T52" fmla="*/ 51 w 494"/>
              <a:gd name="T53" fmla="*/ 226 h 248"/>
              <a:gd name="T54" fmla="*/ 51 w 494"/>
              <a:gd name="T55" fmla="*/ 226 h 248"/>
              <a:gd name="T56" fmla="*/ 88 w 494"/>
              <a:gd name="T57" fmla="*/ 230 h 248"/>
              <a:gd name="T58" fmla="*/ 87 w 494"/>
              <a:gd name="T59" fmla="*/ 230 h 248"/>
              <a:gd name="T60" fmla="*/ 121 w 494"/>
              <a:gd name="T61" fmla="*/ 232 h 248"/>
              <a:gd name="T62" fmla="*/ 120 w 494"/>
              <a:gd name="T63" fmla="*/ 231 h 248"/>
              <a:gd name="T64" fmla="*/ 150 w 494"/>
              <a:gd name="T65" fmla="*/ 231 h 248"/>
              <a:gd name="T66" fmla="*/ 149 w 494"/>
              <a:gd name="T67" fmla="*/ 232 h 248"/>
              <a:gd name="T68" fmla="*/ 176 w 494"/>
              <a:gd name="T69" fmla="*/ 230 h 248"/>
              <a:gd name="T70" fmla="*/ 175 w 494"/>
              <a:gd name="T71" fmla="*/ 230 h 248"/>
              <a:gd name="T72" fmla="*/ 200 w 494"/>
              <a:gd name="T73" fmla="*/ 227 h 248"/>
              <a:gd name="T74" fmla="*/ 200 w 494"/>
              <a:gd name="T75" fmla="*/ 227 h 248"/>
              <a:gd name="T76" fmla="*/ 245 w 494"/>
              <a:gd name="T77" fmla="*/ 219 h 248"/>
              <a:gd name="T78" fmla="*/ 245 w 494"/>
              <a:gd name="T79" fmla="*/ 219 h 248"/>
              <a:gd name="T80" fmla="*/ 291 w 494"/>
              <a:gd name="T81" fmla="*/ 209 h 248"/>
              <a:gd name="T82" fmla="*/ 315 w 494"/>
              <a:gd name="T83" fmla="*/ 204 h 248"/>
              <a:gd name="T84" fmla="*/ 343 w 494"/>
              <a:gd name="T85" fmla="*/ 199 h 248"/>
              <a:gd name="T86" fmla="*/ 372 w 494"/>
              <a:gd name="T87" fmla="*/ 195 h 248"/>
              <a:gd name="T88" fmla="*/ 406 w 494"/>
              <a:gd name="T89" fmla="*/ 191 h 248"/>
              <a:gd name="T90" fmla="*/ 443 w 494"/>
              <a:gd name="T91" fmla="*/ 189 h 248"/>
              <a:gd name="T92" fmla="*/ 486 w 494"/>
              <a:gd name="T93" fmla="*/ 188 h 248"/>
              <a:gd name="T94" fmla="*/ 477 w 494"/>
              <a:gd name="T95" fmla="*/ 196 h 248"/>
              <a:gd name="T96" fmla="*/ 477 w 494"/>
              <a:gd name="T97" fmla="*/ 8 h 248"/>
              <a:gd name="T98" fmla="*/ 486 w 494"/>
              <a:gd name="T99" fmla="*/ 16 h 248"/>
              <a:gd name="T100" fmla="*/ 8 w 494"/>
              <a:gd name="T101" fmla="*/ 16 h 248"/>
              <a:gd name="T102" fmla="*/ 16 w 494"/>
              <a:gd name="T103" fmla="*/ 8 h 248"/>
              <a:gd name="T104" fmla="*/ 16 w 494"/>
              <a:gd name="T105" fmla="*/ 22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4" h="248">
                <a:moveTo>
                  <a:pt x="0" y="0"/>
                </a:moveTo>
                <a:lnTo>
                  <a:pt x="494" y="0"/>
                </a:lnTo>
                <a:lnTo>
                  <a:pt x="494" y="204"/>
                </a:lnTo>
                <a:lnTo>
                  <a:pt x="444" y="205"/>
                </a:lnTo>
                <a:lnTo>
                  <a:pt x="444" y="205"/>
                </a:lnTo>
                <a:lnTo>
                  <a:pt x="407" y="207"/>
                </a:lnTo>
                <a:lnTo>
                  <a:pt x="407" y="207"/>
                </a:lnTo>
                <a:lnTo>
                  <a:pt x="374" y="211"/>
                </a:lnTo>
                <a:lnTo>
                  <a:pt x="374" y="211"/>
                </a:lnTo>
                <a:lnTo>
                  <a:pt x="345" y="215"/>
                </a:lnTo>
                <a:lnTo>
                  <a:pt x="345" y="215"/>
                </a:lnTo>
                <a:lnTo>
                  <a:pt x="319" y="220"/>
                </a:lnTo>
                <a:lnTo>
                  <a:pt x="319" y="220"/>
                </a:lnTo>
                <a:lnTo>
                  <a:pt x="294" y="225"/>
                </a:lnTo>
                <a:lnTo>
                  <a:pt x="294" y="225"/>
                </a:lnTo>
                <a:lnTo>
                  <a:pt x="248" y="235"/>
                </a:lnTo>
                <a:lnTo>
                  <a:pt x="202" y="243"/>
                </a:lnTo>
                <a:lnTo>
                  <a:pt x="177" y="246"/>
                </a:lnTo>
                <a:lnTo>
                  <a:pt x="150" y="248"/>
                </a:lnTo>
                <a:lnTo>
                  <a:pt x="120" y="248"/>
                </a:lnTo>
                <a:lnTo>
                  <a:pt x="86" y="246"/>
                </a:lnTo>
                <a:lnTo>
                  <a:pt x="49" y="241"/>
                </a:lnTo>
                <a:lnTo>
                  <a:pt x="0" y="234"/>
                </a:lnTo>
                <a:lnTo>
                  <a:pt x="0" y="0"/>
                </a:lnTo>
                <a:close/>
                <a:moveTo>
                  <a:pt x="16" y="227"/>
                </a:moveTo>
                <a:lnTo>
                  <a:pt x="9" y="219"/>
                </a:lnTo>
                <a:lnTo>
                  <a:pt x="51" y="226"/>
                </a:lnTo>
                <a:lnTo>
                  <a:pt x="51" y="226"/>
                </a:lnTo>
                <a:lnTo>
                  <a:pt x="88" y="230"/>
                </a:lnTo>
                <a:lnTo>
                  <a:pt x="87" y="230"/>
                </a:lnTo>
                <a:lnTo>
                  <a:pt x="121" y="232"/>
                </a:lnTo>
                <a:lnTo>
                  <a:pt x="120" y="231"/>
                </a:lnTo>
                <a:lnTo>
                  <a:pt x="150" y="231"/>
                </a:lnTo>
                <a:lnTo>
                  <a:pt x="149" y="232"/>
                </a:lnTo>
                <a:lnTo>
                  <a:pt x="176" y="230"/>
                </a:lnTo>
                <a:lnTo>
                  <a:pt x="175" y="230"/>
                </a:lnTo>
                <a:lnTo>
                  <a:pt x="200" y="227"/>
                </a:lnTo>
                <a:lnTo>
                  <a:pt x="200" y="227"/>
                </a:lnTo>
                <a:lnTo>
                  <a:pt x="245" y="219"/>
                </a:lnTo>
                <a:lnTo>
                  <a:pt x="245" y="219"/>
                </a:lnTo>
                <a:lnTo>
                  <a:pt x="291" y="209"/>
                </a:lnTo>
                <a:lnTo>
                  <a:pt x="315" y="204"/>
                </a:lnTo>
                <a:lnTo>
                  <a:pt x="343" y="199"/>
                </a:lnTo>
                <a:lnTo>
                  <a:pt x="372" y="195"/>
                </a:lnTo>
                <a:lnTo>
                  <a:pt x="406" y="191"/>
                </a:lnTo>
                <a:lnTo>
                  <a:pt x="443" y="189"/>
                </a:lnTo>
                <a:lnTo>
                  <a:pt x="486" y="188"/>
                </a:lnTo>
                <a:lnTo>
                  <a:pt x="477" y="196"/>
                </a:lnTo>
                <a:lnTo>
                  <a:pt x="477" y="8"/>
                </a:lnTo>
                <a:lnTo>
                  <a:pt x="486" y="16"/>
                </a:lnTo>
                <a:lnTo>
                  <a:pt x="8" y="16"/>
                </a:lnTo>
                <a:lnTo>
                  <a:pt x="16" y="8"/>
                </a:lnTo>
                <a:lnTo>
                  <a:pt x="16" y="227"/>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Rectangle 221"/>
          <p:cNvSpPr>
            <a:spLocks noChangeArrowheads="1"/>
          </p:cNvSpPr>
          <p:nvPr/>
        </p:nvSpPr>
        <p:spPr bwMode="auto">
          <a:xfrm>
            <a:off x="3920287" y="1973086"/>
            <a:ext cx="7778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Cahier des </a:t>
            </a:r>
            <a:endParaRPr kumimoji="0" lang="fr-FR" sz="1800" b="0" i="0" u="none" strike="noStrike" cap="none" normalizeH="0" baseline="0" dirty="0" smtClean="0">
              <a:ln>
                <a:noFill/>
              </a:ln>
              <a:solidFill>
                <a:schemeClr val="tx1"/>
              </a:solidFill>
              <a:effectLst/>
              <a:latin typeface="Arial" pitchFamily="34" charset="0"/>
            </a:endParaRPr>
          </a:p>
        </p:txBody>
      </p:sp>
      <p:sp>
        <p:nvSpPr>
          <p:cNvPr id="14" name="Rectangle 222"/>
          <p:cNvSpPr>
            <a:spLocks noChangeArrowheads="1"/>
          </p:cNvSpPr>
          <p:nvPr/>
        </p:nvSpPr>
        <p:spPr bwMode="auto">
          <a:xfrm>
            <a:off x="3875837" y="2101674"/>
            <a:ext cx="82867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Vérifications</a:t>
            </a:r>
            <a:endParaRPr kumimoji="0" lang="fr-FR" sz="1800" b="0" i="0" u="none" strike="noStrike" cap="none" normalizeH="0" baseline="0" dirty="0" smtClean="0">
              <a:ln>
                <a:noFill/>
              </a:ln>
              <a:solidFill>
                <a:schemeClr val="tx1"/>
              </a:solidFill>
              <a:effectLst/>
              <a:latin typeface="Arial" pitchFamily="34" charset="0"/>
            </a:endParaRPr>
          </a:p>
        </p:txBody>
      </p:sp>
      <p:sp>
        <p:nvSpPr>
          <p:cNvPr id="15" name="Freeform 223"/>
          <p:cNvSpPr>
            <a:spLocks noEditPoints="1"/>
          </p:cNvSpPr>
          <p:nvPr/>
        </p:nvSpPr>
        <p:spPr bwMode="auto">
          <a:xfrm>
            <a:off x="8141450" y="3844749"/>
            <a:ext cx="77788" cy="250825"/>
          </a:xfrm>
          <a:custGeom>
            <a:avLst/>
            <a:gdLst>
              <a:gd name="T0" fmla="*/ 16 w 49"/>
              <a:gd name="T1" fmla="*/ 0 h 158"/>
              <a:gd name="T2" fmla="*/ 16 w 49"/>
              <a:gd name="T3" fmla="*/ 134 h 158"/>
              <a:gd name="T4" fmla="*/ 32 w 49"/>
              <a:gd name="T5" fmla="*/ 134 h 158"/>
              <a:gd name="T6" fmla="*/ 32 w 49"/>
              <a:gd name="T7" fmla="*/ 0 h 158"/>
              <a:gd name="T8" fmla="*/ 16 w 49"/>
              <a:gd name="T9" fmla="*/ 0 h 158"/>
              <a:gd name="T10" fmla="*/ 0 w 49"/>
              <a:gd name="T11" fmla="*/ 126 h 158"/>
              <a:gd name="T12" fmla="*/ 24 w 49"/>
              <a:gd name="T13" fmla="*/ 158 h 158"/>
              <a:gd name="T14" fmla="*/ 49 w 49"/>
              <a:gd name="T15" fmla="*/ 126 h 158"/>
              <a:gd name="T16" fmla="*/ 0 w 49"/>
              <a:gd name="T17" fmla="*/ 12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58">
                <a:moveTo>
                  <a:pt x="16" y="0"/>
                </a:moveTo>
                <a:lnTo>
                  <a:pt x="16" y="134"/>
                </a:lnTo>
                <a:lnTo>
                  <a:pt x="32" y="134"/>
                </a:lnTo>
                <a:lnTo>
                  <a:pt x="32" y="0"/>
                </a:lnTo>
                <a:lnTo>
                  <a:pt x="16" y="0"/>
                </a:lnTo>
                <a:close/>
                <a:moveTo>
                  <a:pt x="0" y="126"/>
                </a:moveTo>
                <a:lnTo>
                  <a:pt x="24" y="158"/>
                </a:lnTo>
                <a:lnTo>
                  <a:pt x="49" y="126"/>
                </a:lnTo>
                <a:lnTo>
                  <a:pt x="0" y="126"/>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224"/>
          <p:cNvSpPr>
            <a:spLocks noEditPoints="1"/>
          </p:cNvSpPr>
          <p:nvPr/>
        </p:nvSpPr>
        <p:spPr bwMode="auto">
          <a:xfrm>
            <a:off x="2072437" y="3273249"/>
            <a:ext cx="244475" cy="115888"/>
          </a:xfrm>
          <a:custGeom>
            <a:avLst/>
            <a:gdLst>
              <a:gd name="T0" fmla="*/ 0 w 154"/>
              <a:gd name="T1" fmla="*/ 24 h 73"/>
              <a:gd name="T2" fmla="*/ 105 w 154"/>
              <a:gd name="T3" fmla="*/ 24 h 73"/>
              <a:gd name="T4" fmla="*/ 105 w 154"/>
              <a:gd name="T5" fmla="*/ 48 h 73"/>
              <a:gd name="T6" fmla="*/ 0 w 154"/>
              <a:gd name="T7" fmla="*/ 48 h 73"/>
              <a:gd name="T8" fmla="*/ 0 w 154"/>
              <a:gd name="T9" fmla="*/ 24 h 73"/>
              <a:gd name="T10" fmla="*/ 105 w 154"/>
              <a:gd name="T11" fmla="*/ 36 h 73"/>
              <a:gd name="T12" fmla="*/ 81 w 154"/>
              <a:gd name="T13" fmla="*/ 0 h 73"/>
              <a:gd name="T14" fmla="*/ 154 w 154"/>
              <a:gd name="T15" fmla="*/ 36 h 73"/>
              <a:gd name="T16" fmla="*/ 81 w 154"/>
              <a:gd name="T17" fmla="*/ 73 h 73"/>
              <a:gd name="T18" fmla="*/ 105 w 154"/>
              <a:gd name="T19"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3">
                <a:moveTo>
                  <a:pt x="0" y="24"/>
                </a:moveTo>
                <a:lnTo>
                  <a:pt x="105" y="24"/>
                </a:lnTo>
                <a:lnTo>
                  <a:pt x="105" y="48"/>
                </a:lnTo>
                <a:lnTo>
                  <a:pt x="0" y="48"/>
                </a:lnTo>
                <a:lnTo>
                  <a:pt x="0" y="24"/>
                </a:lnTo>
                <a:close/>
                <a:moveTo>
                  <a:pt x="105" y="36"/>
                </a:moveTo>
                <a:lnTo>
                  <a:pt x="81" y="0"/>
                </a:lnTo>
                <a:lnTo>
                  <a:pt x="154" y="36"/>
                </a:lnTo>
                <a:lnTo>
                  <a:pt x="81" y="73"/>
                </a:lnTo>
                <a:lnTo>
                  <a:pt x="105" y="36"/>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Rectangle 225"/>
          <p:cNvSpPr>
            <a:spLocks noChangeArrowheads="1"/>
          </p:cNvSpPr>
          <p:nvPr/>
        </p:nvSpPr>
        <p:spPr bwMode="auto">
          <a:xfrm>
            <a:off x="2059737" y="3324049"/>
            <a:ext cx="38100" cy="1587500"/>
          </a:xfrm>
          <a:prstGeom prst="rect">
            <a:avLst/>
          </a:pr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226"/>
          <p:cNvSpPr>
            <a:spLocks noEditPoints="1"/>
          </p:cNvSpPr>
          <p:nvPr/>
        </p:nvSpPr>
        <p:spPr bwMode="auto">
          <a:xfrm>
            <a:off x="2502650" y="3203399"/>
            <a:ext cx="5503863" cy="133350"/>
          </a:xfrm>
          <a:custGeom>
            <a:avLst/>
            <a:gdLst>
              <a:gd name="T0" fmla="*/ 0 w 3467"/>
              <a:gd name="T1" fmla="*/ 84 h 84"/>
              <a:gd name="T2" fmla="*/ 3419 w 3467"/>
              <a:gd name="T3" fmla="*/ 48 h 84"/>
              <a:gd name="T4" fmla="*/ 3418 w 3467"/>
              <a:gd name="T5" fmla="*/ 24 h 84"/>
              <a:gd name="T6" fmla="*/ 0 w 3467"/>
              <a:gd name="T7" fmla="*/ 60 h 84"/>
              <a:gd name="T8" fmla="*/ 0 w 3467"/>
              <a:gd name="T9" fmla="*/ 84 h 84"/>
              <a:gd name="T10" fmla="*/ 3418 w 3467"/>
              <a:gd name="T11" fmla="*/ 36 h 84"/>
              <a:gd name="T12" fmla="*/ 3395 w 3467"/>
              <a:gd name="T13" fmla="*/ 73 h 84"/>
              <a:gd name="T14" fmla="*/ 3467 w 3467"/>
              <a:gd name="T15" fmla="*/ 36 h 84"/>
              <a:gd name="T16" fmla="*/ 3394 w 3467"/>
              <a:gd name="T17" fmla="*/ 0 h 84"/>
              <a:gd name="T18" fmla="*/ 3418 w 3467"/>
              <a:gd name="T19" fmla="*/ 3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7" h="84">
                <a:moveTo>
                  <a:pt x="0" y="84"/>
                </a:moveTo>
                <a:lnTo>
                  <a:pt x="3419" y="48"/>
                </a:lnTo>
                <a:lnTo>
                  <a:pt x="3418" y="24"/>
                </a:lnTo>
                <a:lnTo>
                  <a:pt x="0" y="60"/>
                </a:lnTo>
                <a:lnTo>
                  <a:pt x="0" y="84"/>
                </a:lnTo>
                <a:close/>
                <a:moveTo>
                  <a:pt x="3418" y="36"/>
                </a:moveTo>
                <a:lnTo>
                  <a:pt x="3395" y="73"/>
                </a:lnTo>
                <a:lnTo>
                  <a:pt x="3467" y="36"/>
                </a:lnTo>
                <a:lnTo>
                  <a:pt x="3394" y="0"/>
                </a:lnTo>
                <a:lnTo>
                  <a:pt x="3418" y="36"/>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227"/>
          <p:cNvSpPr>
            <a:spLocks noEditPoints="1"/>
          </p:cNvSpPr>
          <p:nvPr/>
        </p:nvSpPr>
        <p:spPr bwMode="auto">
          <a:xfrm>
            <a:off x="2072437" y="4838524"/>
            <a:ext cx="198438" cy="115888"/>
          </a:xfrm>
          <a:custGeom>
            <a:avLst/>
            <a:gdLst>
              <a:gd name="T0" fmla="*/ 0 w 125"/>
              <a:gd name="T1" fmla="*/ 50 h 73"/>
              <a:gd name="T2" fmla="*/ 77 w 125"/>
              <a:gd name="T3" fmla="*/ 48 h 73"/>
              <a:gd name="T4" fmla="*/ 76 w 125"/>
              <a:gd name="T5" fmla="*/ 24 h 73"/>
              <a:gd name="T6" fmla="*/ 0 w 125"/>
              <a:gd name="T7" fmla="*/ 26 h 73"/>
              <a:gd name="T8" fmla="*/ 0 w 125"/>
              <a:gd name="T9" fmla="*/ 50 h 73"/>
              <a:gd name="T10" fmla="*/ 77 w 125"/>
              <a:gd name="T11" fmla="*/ 36 h 73"/>
              <a:gd name="T12" fmla="*/ 54 w 125"/>
              <a:gd name="T13" fmla="*/ 73 h 73"/>
              <a:gd name="T14" fmla="*/ 125 w 125"/>
              <a:gd name="T15" fmla="*/ 34 h 73"/>
              <a:gd name="T16" fmla="*/ 51 w 125"/>
              <a:gd name="T17" fmla="*/ 0 h 73"/>
              <a:gd name="T18" fmla="*/ 77 w 125"/>
              <a:gd name="T19" fmla="*/ 3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73">
                <a:moveTo>
                  <a:pt x="0" y="50"/>
                </a:moveTo>
                <a:lnTo>
                  <a:pt x="77" y="48"/>
                </a:lnTo>
                <a:lnTo>
                  <a:pt x="76" y="24"/>
                </a:lnTo>
                <a:lnTo>
                  <a:pt x="0" y="26"/>
                </a:lnTo>
                <a:lnTo>
                  <a:pt x="0" y="50"/>
                </a:lnTo>
                <a:close/>
                <a:moveTo>
                  <a:pt x="77" y="36"/>
                </a:moveTo>
                <a:lnTo>
                  <a:pt x="54" y="73"/>
                </a:lnTo>
                <a:lnTo>
                  <a:pt x="125" y="34"/>
                </a:lnTo>
                <a:lnTo>
                  <a:pt x="51" y="0"/>
                </a:lnTo>
                <a:lnTo>
                  <a:pt x="77" y="36"/>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228"/>
          <p:cNvSpPr>
            <a:spLocks noEditPoints="1"/>
          </p:cNvSpPr>
          <p:nvPr/>
        </p:nvSpPr>
        <p:spPr bwMode="auto">
          <a:xfrm>
            <a:off x="3525000" y="1627011"/>
            <a:ext cx="3522663" cy="52388"/>
          </a:xfrm>
          <a:custGeom>
            <a:avLst/>
            <a:gdLst>
              <a:gd name="T0" fmla="*/ 32 w 2219"/>
              <a:gd name="T1" fmla="*/ 24 h 33"/>
              <a:gd name="T2" fmla="*/ 73 w 2219"/>
              <a:gd name="T3" fmla="*/ 24 h 33"/>
              <a:gd name="T4" fmla="*/ 105 w 2219"/>
              <a:gd name="T5" fmla="*/ 16 h 33"/>
              <a:gd name="T6" fmla="*/ 130 w 2219"/>
              <a:gd name="T7" fmla="*/ 16 h 33"/>
              <a:gd name="T8" fmla="*/ 162 w 2219"/>
              <a:gd name="T9" fmla="*/ 24 h 33"/>
              <a:gd name="T10" fmla="*/ 211 w 2219"/>
              <a:gd name="T11" fmla="*/ 24 h 33"/>
              <a:gd name="T12" fmla="*/ 251 w 2219"/>
              <a:gd name="T13" fmla="*/ 24 h 33"/>
              <a:gd name="T14" fmla="*/ 284 w 2219"/>
              <a:gd name="T15" fmla="*/ 16 h 33"/>
              <a:gd name="T16" fmla="*/ 308 w 2219"/>
              <a:gd name="T17" fmla="*/ 16 h 33"/>
              <a:gd name="T18" fmla="*/ 340 w 2219"/>
              <a:gd name="T19" fmla="*/ 24 h 33"/>
              <a:gd name="T20" fmla="*/ 389 w 2219"/>
              <a:gd name="T21" fmla="*/ 24 h 33"/>
              <a:gd name="T22" fmla="*/ 429 w 2219"/>
              <a:gd name="T23" fmla="*/ 24 h 33"/>
              <a:gd name="T24" fmla="*/ 462 w 2219"/>
              <a:gd name="T25" fmla="*/ 15 h 33"/>
              <a:gd name="T26" fmla="*/ 486 w 2219"/>
              <a:gd name="T27" fmla="*/ 15 h 33"/>
              <a:gd name="T28" fmla="*/ 518 w 2219"/>
              <a:gd name="T29" fmla="*/ 24 h 33"/>
              <a:gd name="T30" fmla="*/ 567 w 2219"/>
              <a:gd name="T31" fmla="*/ 23 h 33"/>
              <a:gd name="T32" fmla="*/ 608 w 2219"/>
              <a:gd name="T33" fmla="*/ 23 h 33"/>
              <a:gd name="T34" fmla="*/ 640 w 2219"/>
              <a:gd name="T35" fmla="*/ 15 h 33"/>
              <a:gd name="T36" fmla="*/ 664 w 2219"/>
              <a:gd name="T37" fmla="*/ 15 h 33"/>
              <a:gd name="T38" fmla="*/ 697 w 2219"/>
              <a:gd name="T39" fmla="*/ 23 h 33"/>
              <a:gd name="T40" fmla="*/ 745 w 2219"/>
              <a:gd name="T41" fmla="*/ 23 h 33"/>
              <a:gd name="T42" fmla="*/ 786 w 2219"/>
              <a:gd name="T43" fmla="*/ 23 h 33"/>
              <a:gd name="T44" fmla="*/ 818 w 2219"/>
              <a:gd name="T45" fmla="*/ 15 h 33"/>
              <a:gd name="T46" fmla="*/ 842 w 2219"/>
              <a:gd name="T47" fmla="*/ 15 h 33"/>
              <a:gd name="T48" fmla="*/ 875 w 2219"/>
              <a:gd name="T49" fmla="*/ 23 h 33"/>
              <a:gd name="T50" fmla="*/ 923 w 2219"/>
              <a:gd name="T51" fmla="*/ 23 h 33"/>
              <a:gd name="T52" fmla="*/ 964 w 2219"/>
              <a:gd name="T53" fmla="*/ 23 h 33"/>
              <a:gd name="T54" fmla="*/ 996 w 2219"/>
              <a:gd name="T55" fmla="*/ 14 h 33"/>
              <a:gd name="T56" fmla="*/ 1021 w 2219"/>
              <a:gd name="T57" fmla="*/ 14 h 33"/>
              <a:gd name="T58" fmla="*/ 1053 w 2219"/>
              <a:gd name="T59" fmla="*/ 23 h 33"/>
              <a:gd name="T60" fmla="*/ 1102 w 2219"/>
              <a:gd name="T61" fmla="*/ 23 h 33"/>
              <a:gd name="T62" fmla="*/ 1142 w 2219"/>
              <a:gd name="T63" fmla="*/ 22 h 33"/>
              <a:gd name="T64" fmla="*/ 1175 w 2219"/>
              <a:gd name="T65" fmla="*/ 14 h 33"/>
              <a:gd name="T66" fmla="*/ 1199 w 2219"/>
              <a:gd name="T67" fmla="*/ 14 h 33"/>
              <a:gd name="T68" fmla="*/ 1231 w 2219"/>
              <a:gd name="T69" fmla="*/ 22 h 33"/>
              <a:gd name="T70" fmla="*/ 1280 w 2219"/>
              <a:gd name="T71" fmla="*/ 22 h 33"/>
              <a:gd name="T72" fmla="*/ 1320 w 2219"/>
              <a:gd name="T73" fmla="*/ 22 h 33"/>
              <a:gd name="T74" fmla="*/ 1353 w 2219"/>
              <a:gd name="T75" fmla="*/ 14 h 33"/>
              <a:gd name="T76" fmla="*/ 1377 w 2219"/>
              <a:gd name="T77" fmla="*/ 14 h 33"/>
              <a:gd name="T78" fmla="*/ 1409 w 2219"/>
              <a:gd name="T79" fmla="*/ 22 h 33"/>
              <a:gd name="T80" fmla="*/ 1458 w 2219"/>
              <a:gd name="T81" fmla="*/ 22 h 33"/>
              <a:gd name="T82" fmla="*/ 1499 w 2219"/>
              <a:gd name="T83" fmla="*/ 22 h 33"/>
              <a:gd name="T84" fmla="*/ 1531 w 2219"/>
              <a:gd name="T85" fmla="*/ 13 h 33"/>
              <a:gd name="T86" fmla="*/ 1555 w 2219"/>
              <a:gd name="T87" fmla="*/ 13 h 33"/>
              <a:gd name="T88" fmla="*/ 1588 w 2219"/>
              <a:gd name="T89" fmla="*/ 22 h 33"/>
              <a:gd name="T90" fmla="*/ 1636 w 2219"/>
              <a:gd name="T91" fmla="*/ 22 h 33"/>
              <a:gd name="T92" fmla="*/ 1677 w 2219"/>
              <a:gd name="T93" fmla="*/ 21 h 33"/>
              <a:gd name="T94" fmla="*/ 1709 w 2219"/>
              <a:gd name="T95" fmla="*/ 13 h 33"/>
              <a:gd name="T96" fmla="*/ 1733 w 2219"/>
              <a:gd name="T97" fmla="*/ 13 h 33"/>
              <a:gd name="T98" fmla="*/ 1766 w 2219"/>
              <a:gd name="T99" fmla="*/ 21 h 33"/>
              <a:gd name="T100" fmla="*/ 1814 w 2219"/>
              <a:gd name="T101" fmla="*/ 21 h 33"/>
              <a:gd name="T102" fmla="*/ 1855 w 2219"/>
              <a:gd name="T103" fmla="*/ 21 h 33"/>
              <a:gd name="T104" fmla="*/ 1887 w 2219"/>
              <a:gd name="T105" fmla="*/ 13 h 33"/>
              <a:gd name="T106" fmla="*/ 1912 w 2219"/>
              <a:gd name="T107" fmla="*/ 13 h 33"/>
              <a:gd name="T108" fmla="*/ 1944 w 2219"/>
              <a:gd name="T109" fmla="*/ 21 h 33"/>
              <a:gd name="T110" fmla="*/ 1993 w 2219"/>
              <a:gd name="T111" fmla="*/ 21 h 33"/>
              <a:gd name="T112" fmla="*/ 2033 w 2219"/>
              <a:gd name="T113" fmla="*/ 21 h 33"/>
              <a:gd name="T114" fmla="*/ 2066 w 2219"/>
              <a:gd name="T115" fmla="*/ 13 h 33"/>
              <a:gd name="T116" fmla="*/ 2090 w 2219"/>
              <a:gd name="T117" fmla="*/ 12 h 33"/>
              <a:gd name="T118" fmla="*/ 2122 w 2219"/>
              <a:gd name="T119" fmla="*/ 21 h 33"/>
              <a:gd name="T120" fmla="*/ 2171 w 2219"/>
              <a:gd name="T121" fmla="*/ 21 h 33"/>
              <a:gd name="T122" fmla="*/ 2187 w 2219"/>
              <a:gd name="T1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19" h="33">
                <a:moveTo>
                  <a:pt x="0" y="24"/>
                </a:moveTo>
                <a:lnTo>
                  <a:pt x="8" y="24"/>
                </a:lnTo>
                <a:lnTo>
                  <a:pt x="8" y="16"/>
                </a:lnTo>
                <a:lnTo>
                  <a:pt x="0" y="16"/>
                </a:lnTo>
                <a:lnTo>
                  <a:pt x="0" y="24"/>
                </a:lnTo>
                <a:close/>
                <a:moveTo>
                  <a:pt x="16" y="24"/>
                </a:moveTo>
                <a:lnTo>
                  <a:pt x="24" y="24"/>
                </a:lnTo>
                <a:lnTo>
                  <a:pt x="24" y="16"/>
                </a:lnTo>
                <a:lnTo>
                  <a:pt x="16" y="16"/>
                </a:lnTo>
                <a:lnTo>
                  <a:pt x="16" y="24"/>
                </a:lnTo>
                <a:close/>
                <a:moveTo>
                  <a:pt x="32" y="24"/>
                </a:moveTo>
                <a:lnTo>
                  <a:pt x="41" y="24"/>
                </a:lnTo>
                <a:lnTo>
                  <a:pt x="41" y="16"/>
                </a:lnTo>
                <a:lnTo>
                  <a:pt x="32" y="16"/>
                </a:lnTo>
                <a:lnTo>
                  <a:pt x="32" y="24"/>
                </a:lnTo>
                <a:close/>
                <a:moveTo>
                  <a:pt x="49" y="24"/>
                </a:moveTo>
                <a:lnTo>
                  <a:pt x="57" y="24"/>
                </a:lnTo>
                <a:lnTo>
                  <a:pt x="57" y="16"/>
                </a:lnTo>
                <a:lnTo>
                  <a:pt x="49" y="16"/>
                </a:lnTo>
                <a:lnTo>
                  <a:pt x="49" y="24"/>
                </a:lnTo>
                <a:close/>
                <a:moveTo>
                  <a:pt x="65" y="24"/>
                </a:moveTo>
                <a:lnTo>
                  <a:pt x="73" y="24"/>
                </a:lnTo>
                <a:lnTo>
                  <a:pt x="73" y="16"/>
                </a:lnTo>
                <a:lnTo>
                  <a:pt x="65" y="16"/>
                </a:lnTo>
                <a:lnTo>
                  <a:pt x="65" y="24"/>
                </a:lnTo>
                <a:close/>
                <a:moveTo>
                  <a:pt x="81" y="24"/>
                </a:moveTo>
                <a:lnTo>
                  <a:pt x="89" y="24"/>
                </a:lnTo>
                <a:lnTo>
                  <a:pt x="89" y="16"/>
                </a:lnTo>
                <a:lnTo>
                  <a:pt x="81" y="16"/>
                </a:lnTo>
                <a:lnTo>
                  <a:pt x="81" y="24"/>
                </a:lnTo>
                <a:close/>
                <a:moveTo>
                  <a:pt x="97" y="24"/>
                </a:moveTo>
                <a:lnTo>
                  <a:pt x="105" y="24"/>
                </a:lnTo>
                <a:lnTo>
                  <a:pt x="105" y="16"/>
                </a:lnTo>
                <a:lnTo>
                  <a:pt x="97" y="16"/>
                </a:lnTo>
                <a:lnTo>
                  <a:pt x="97" y="24"/>
                </a:lnTo>
                <a:close/>
                <a:moveTo>
                  <a:pt x="113" y="24"/>
                </a:moveTo>
                <a:lnTo>
                  <a:pt x="122" y="24"/>
                </a:lnTo>
                <a:lnTo>
                  <a:pt x="122" y="16"/>
                </a:lnTo>
                <a:lnTo>
                  <a:pt x="113" y="16"/>
                </a:lnTo>
                <a:lnTo>
                  <a:pt x="113" y="24"/>
                </a:lnTo>
                <a:close/>
                <a:moveTo>
                  <a:pt x="130" y="24"/>
                </a:moveTo>
                <a:lnTo>
                  <a:pt x="138" y="24"/>
                </a:lnTo>
                <a:lnTo>
                  <a:pt x="138" y="16"/>
                </a:lnTo>
                <a:lnTo>
                  <a:pt x="130" y="16"/>
                </a:lnTo>
                <a:lnTo>
                  <a:pt x="130" y="24"/>
                </a:lnTo>
                <a:close/>
                <a:moveTo>
                  <a:pt x="146" y="24"/>
                </a:moveTo>
                <a:lnTo>
                  <a:pt x="154" y="24"/>
                </a:lnTo>
                <a:lnTo>
                  <a:pt x="154" y="16"/>
                </a:lnTo>
                <a:lnTo>
                  <a:pt x="146" y="16"/>
                </a:lnTo>
                <a:lnTo>
                  <a:pt x="146" y="24"/>
                </a:lnTo>
                <a:close/>
                <a:moveTo>
                  <a:pt x="162" y="24"/>
                </a:moveTo>
                <a:lnTo>
                  <a:pt x="170" y="24"/>
                </a:lnTo>
                <a:lnTo>
                  <a:pt x="170" y="16"/>
                </a:lnTo>
                <a:lnTo>
                  <a:pt x="162" y="16"/>
                </a:lnTo>
                <a:lnTo>
                  <a:pt x="162" y="24"/>
                </a:lnTo>
                <a:close/>
                <a:moveTo>
                  <a:pt x="178" y="24"/>
                </a:moveTo>
                <a:lnTo>
                  <a:pt x="186" y="24"/>
                </a:lnTo>
                <a:lnTo>
                  <a:pt x="186" y="16"/>
                </a:lnTo>
                <a:lnTo>
                  <a:pt x="178" y="16"/>
                </a:lnTo>
                <a:lnTo>
                  <a:pt x="178" y="24"/>
                </a:lnTo>
                <a:close/>
                <a:moveTo>
                  <a:pt x="194" y="24"/>
                </a:moveTo>
                <a:lnTo>
                  <a:pt x="203" y="24"/>
                </a:lnTo>
                <a:lnTo>
                  <a:pt x="203" y="16"/>
                </a:lnTo>
                <a:lnTo>
                  <a:pt x="194" y="16"/>
                </a:lnTo>
                <a:lnTo>
                  <a:pt x="194" y="24"/>
                </a:lnTo>
                <a:close/>
                <a:moveTo>
                  <a:pt x="211" y="24"/>
                </a:moveTo>
                <a:lnTo>
                  <a:pt x="219" y="24"/>
                </a:lnTo>
                <a:lnTo>
                  <a:pt x="219" y="16"/>
                </a:lnTo>
                <a:lnTo>
                  <a:pt x="211" y="16"/>
                </a:lnTo>
                <a:lnTo>
                  <a:pt x="211" y="24"/>
                </a:lnTo>
                <a:close/>
                <a:moveTo>
                  <a:pt x="227" y="24"/>
                </a:moveTo>
                <a:lnTo>
                  <a:pt x="235" y="24"/>
                </a:lnTo>
                <a:lnTo>
                  <a:pt x="235" y="16"/>
                </a:lnTo>
                <a:lnTo>
                  <a:pt x="227" y="16"/>
                </a:lnTo>
                <a:lnTo>
                  <a:pt x="227" y="24"/>
                </a:lnTo>
                <a:close/>
                <a:moveTo>
                  <a:pt x="243" y="24"/>
                </a:moveTo>
                <a:lnTo>
                  <a:pt x="251" y="24"/>
                </a:lnTo>
                <a:lnTo>
                  <a:pt x="251" y="16"/>
                </a:lnTo>
                <a:lnTo>
                  <a:pt x="243" y="16"/>
                </a:lnTo>
                <a:lnTo>
                  <a:pt x="243" y="24"/>
                </a:lnTo>
                <a:close/>
                <a:moveTo>
                  <a:pt x="259" y="24"/>
                </a:moveTo>
                <a:lnTo>
                  <a:pt x="267" y="24"/>
                </a:lnTo>
                <a:lnTo>
                  <a:pt x="267" y="16"/>
                </a:lnTo>
                <a:lnTo>
                  <a:pt x="259" y="16"/>
                </a:lnTo>
                <a:lnTo>
                  <a:pt x="259" y="24"/>
                </a:lnTo>
                <a:close/>
                <a:moveTo>
                  <a:pt x="275" y="24"/>
                </a:moveTo>
                <a:lnTo>
                  <a:pt x="284" y="24"/>
                </a:lnTo>
                <a:lnTo>
                  <a:pt x="284" y="16"/>
                </a:lnTo>
                <a:lnTo>
                  <a:pt x="275" y="16"/>
                </a:lnTo>
                <a:lnTo>
                  <a:pt x="275" y="24"/>
                </a:lnTo>
                <a:close/>
                <a:moveTo>
                  <a:pt x="292" y="24"/>
                </a:moveTo>
                <a:lnTo>
                  <a:pt x="300" y="24"/>
                </a:lnTo>
                <a:lnTo>
                  <a:pt x="300" y="16"/>
                </a:lnTo>
                <a:lnTo>
                  <a:pt x="292" y="16"/>
                </a:lnTo>
                <a:lnTo>
                  <a:pt x="292" y="24"/>
                </a:lnTo>
                <a:close/>
                <a:moveTo>
                  <a:pt x="308" y="24"/>
                </a:moveTo>
                <a:lnTo>
                  <a:pt x="316" y="24"/>
                </a:lnTo>
                <a:lnTo>
                  <a:pt x="316" y="16"/>
                </a:lnTo>
                <a:lnTo>
                  <a:pt x="308" y="16"/>
                </a:lnTo>
                <a:lnTo>
                  <a:pt x="308" y="24"/>
                </a:lnTo>
                <a:close/>
                <a:moveTo>
                  <a:pt x="324" y="24"/>
                </a:moveTo>
                <a:lnTo>
                  <a:pt x="332" y="24"/>
                </a:lnTo>
                <a:lnTo>
                  <a:pt x="332" y="16"/>
                </a:lnTo>
                <a:lnTo>
                  <a:pt x="324" y="16"/>
                </a:lnTo>
                <a:lnTo>
                  <a:pt x="324" y="24"/>
                </a:lnTo>
                <a:close/>
                <a:moveTo>
                  <a:pt x="340" y="24"/>
                </a:moveTo>
                <a:lnTo>
                  <a:pt x="348" y="24"/>
                </a:lnTo>
                <a:lnTo>
                  <a:pt x="348" y="16"/>
                </a:lnTo>
                <a:lnTo>
                  <a:pt x="340" y="16"/>
                </a:lnTo>
                <a:lnTo>
                  <a:pt x="340" y="24"/>
                </a:lnTo>
                <a:close/>
                <a:moveTo>
                  <a:pt x="356" y="24"/>
                </a:moveTo>
                <a:lnTo>
                  <a:pt x="365" y="24"/>
                </a:lnTo>
                <a:lnTo>
                  <a:pt x="365" y="16"/>
                </a:lnTo>
                <a:lnTo>
                  <a:pt x="356" y="16"/>
                </a:lnTo>
                <a:lnTo>
                  <a:pt x="356" y="24"/>
                </a:lnTo>
                <a:close/>
                <a:moveTo>
                  <a:pt x="373" y="24"/>
                </a:moveTo>
                <a:lnTo>
                  <a:pt x="381" y="24"/>
                </a:lnTo>
                <a:lnTo>
                  <a:pt x="381" y="16"/>
                </a:lnTo>
                <a:lnTo>
                  <a:pt x="373" y="16"/>
                </a:lnTo>
                <a:lnTo>
                  <a:pt x="373" y="24"/>
                </a:lnTo>
                <a:close/>
                <a:moveTo>
                  <a:pt x="389" y="24"/>
                </a:moveTo>
                <a:lnTo>
                  <a:pt x="397" y="24"/>
                </a:lnTo>
                <a:lnTo>
                  <a:pt x="397" y="16"/>
                </a:lnTo>
                <a:lnTo>
                  <a:pt x="389" y="16"/>
                </a:lnTo>
                <a:lnTo>
                  <a:pt x="389" y="24"/>
                </a:lnTo>
                <a:close/>
                <a:moveTo>
                  <a:pt x="405" y="24"/>
                </a:moveTo>
                <a:lnTo>
                  <a:pt x="413" y="24"/>
                </a:lnTo>
                <a:lnTo>
                  <a:pt x="413" y="15"/>
                </a:lnTo>
                <a:lnTo>
                  <a:pt x="405" y="16"/>
                </a:lnTo>
                <a:lnTo>
                  <a:pt x="405" y="24"/>
                </a:lnTo>
                <a:close/>
                <a:moveTo>
                  <a:pt x="421" y="24"/>
                </a:moveTo>
                <a:lnTo>
                  <a:pt x="429" y="24"/>
                </a:lnTo>
                <a:lnTo>
                  <a:pt x="429" y="15"/>
                </a:lnTo>
                <a:lnTo>
                  <a:pt x="421" y="15"/>
                </a:lnTo>
                <a:lnTo>
                  <a:pt x="421" y="24"/>
                </a:lnTo>
                <a:close/>
                <a:moveTo>
                  <a:pt x="437" y="24"/>
                </a:moveTo>
                <a:lnTo>
                  <a:pt x="446" y="24"/>
                </a:lnTo>
                <a:lnTo>
                  <a:pt x="446" y="15"/>
                </a:lnTo>
                <a:lnTo>
                  <a:pt x="437" y="15"/>
                </a:lnTo>
                <a:lnTo>
                  <a:pt x="437" y="24"/>
                </a:lnTo>
                <a:close/>
                <a:moveTo>
                  <a:pt x="454" y="24"/>
                </a:moveTo>
                <a:lnTo>
                  <a:pt x="462" y="24"/>
                </a:lnTo>
                <a:lnTo>
                  <a:pt x="462" y="15"/>
                </a:lnTo>
                <a:lnTo>
                  <a:pt x="454" y="15"/>
                </a:lnTo>
                <a:lnTo>
                  <a:pt x="454" y="24"/>
                </a:lnTo>
                <a:close/>
                <a:moveTo>
                  <a:pt x="470" y="24"/>
                </a:moveTo>
                <a:lnTo>
                  <a:pt x="478" y="24"/>
                </a:lnTo>
                <a:lnTo>
                  <a:pt x="478" y="15"/>
                </a:lnTo>
                <a:lnTo>
                  <a:pt x="470" y="15"/>
                </a:lnTo>
                <a:lnTo>
                  <a:pt x="470" y="24"/>
                </a:lnTo>
                <a:close/>
                <a:moveTo>
                  <a:pt x="486" y="24"/>
                </a:moveTo>
                <a:lnTo>
                  <a:pt x="494" y="24"/>
                </a:lnTo>
                <a:lnTo>
                  <a:pt x="494" y="15"/>
                </a:lnTo>
                <a:lnTo>
                  <a:pt x="486" y="15"/>
                </a:lnTo>
                <a:lnTo>
                  <a:pt x="486" y="24"/>
                </a:lnTo>
                <a:close/>
                <a:moveTo>
                  <a:pt x="502" y="24"/>
                </a:moveTo>
                <a:lnTo>
                  <a:pt x="510" y="24"/>
                </a:lnTo>
                <a:lnTo>
                  <a:pt x="510" y="15"/>
                </a:lnTo>
                <a:lnTo>
                  <a:pt x="502" y="15"/>
                </a:lnTo>
                <a:lnTo>
                  <a:pt x="502" y="24"/>
                </a:lnTo>
                <a:close/>
                <a:moveTo>
                  <a:pt x="518" y="24"/>
                </a:moveTo>
                <a:lnTo>
                  <a:pt x="527" y="24"/>
                </a:lnTo>
                <a:lnTo>
                  <a:pt x="527" y="15"/>
                </a:lnTo>
                <a:lnTo>
                  <a:pt x="518" y="15"/>
                </a:lnTo>
                <a:lnTo>
                  <a:pt x="518" y="24"/>
                </a:lnTo>
                <a:close/>
                <a:moveTo>
                  <a:pt x="535" y="24"/>
                </a:moveTo>
                <a:lnTo>
                  <a:pt x="543" y="24"/>
                </a:lnTo>
                <a:lnTo>
                  <a:pt x="543" y="15"/>
                </a:lnTo>
                <a:lnTo>
                  <a:pt x="535" y="15"/>
                </a:lnTo>
                <a:lnTo>
                  <a:pt x="535" y="24"/>
                </a:lnTo>
                <a:close/>
                <a:moveTo>
                  <a:pt x="551" y="23"/>
                </a:moveTo>
                <a:lnTo>
                  <a:pt x="559" y="23"/>
                </a:lnTo>
                <a:lnTo>
                  <a:pt x="559" y="15"/>
                </a:lnTo>
                <a:lnTo>
                  <a:pt x="551" y="15"/>
                </a:lnTo>
                <a:lnTo>
                  <a:pt x="551" y="23"/>
                </a:lnTo>
                <a:close/>
                <a:moveTo>
                  <a:pt x="567" y="23"/>
                </a:moveTo>
                <a:lnTo>
                  <a:pt x="575" y="23"/>
                </a:lnTo>
                <a:lnTo>
                  <a:pt x="575" y="15"/>
                </a:lnTo>
                <a:lnTo>
                  <a:pt x="567" y="15"/>
                </a:lnTo>
                <a:lnTo>
                  <a:pt x="567" y="23"/>
                </a:lnTo>
                <a:close/>
                <a:moveTo>
                  <a:pt x="583" y="23"/>
                </a:moveTo>
                <a:lnTo>
                  <a:pt x="591" y="23"/>
                </a:lnTo>
                <a:lnTo>
                  <a:pt x="591" y="15"/>
                </a:lnTo>
                <a:lnTo>
                  <a:pt x="583" y="15"/>
                </a:lnTo>
                <a:lnTo>
                  <a:pt x="583" y="23"/>
                </a:lnTo>
                <a:close/>
                <a:moveTo>
                  <a:pt x="599" y="23"/>
                </a:moveTo>
                <a:lnTo>
                  <a:pt x="608" y="23"/>
                </a:lnTo>
                <a:lnTo>
                  <a:pt x="608" y="15"/>
                </a:lnTo>
                <a:lnTo>
                  <a:pt x="599" y="15"/>
                </a:lnTo>
                <a:lnTo>
                  <a:pt x="599" y="23"/>
                </a:lnTo>
                <a:close/>
                <a:moveTo>
                  <a:pt x="616" y="23"/>
                </a:moveTo>
                <a:lnTo>
                  <a:pt x="624" y="23"/>
                </a:lnTo>
                <a:lnTo>
                  <a:pt x="624" y="15"/>
                </a:lnTo>
                <a:lnTo>
                  <a:pt x="616" y="15"/>
                </a:lnTo>
                <a:lnTo>
                  <a:pt x="616" y="23"/>
                </a:lnTo>
                <a:close/>
                <a:moveTo>
                  <a:pt x="632" y="23"/>
                </a:moveTo>
                <a:lnTo>
                  <a:pt x="640" y="23"/>
                </a:lnTo>
                <a:lnTo>
                  <a:pt x="640" y="15"/>
                </a:lnTo>
                <a:lnTo>
                  <a:pt x="632" y="15"/>
                </a:lnTo>
                <a:lnTo>
                  <a:pt x="632" y="23"/>
                </a:lnTo>
                <a:close/>
                <a:moveTo>
                  <a:pt x="648" y="23"/>
                </a:moveTo>
                <a:lnTo>
                  <a:pt x="656" y="23"/>
                </a:lnTo>
                <a:lnTo>
                  <a:pt x="656" y="15"/>
                </a:lnTo>
                <a:lnTo>
                  <a:pt x="648" y="15"/>
                </a:lnTo>
                <a:lnTo>
                  <a:pt x="648" y="23"/>
                </a:lnTo>
                <a:close/>
                <a:moveTo>
                  <a:pt x="664" y="23"/>
                </a:moveTo>
                <a:lnTo>
                  <a:pt x="672" y="23"/>
                </a:lnTo>
                <a:lnTo>
                  <a:pt x="672" y="15"/>
                </a:lnTo>
                <a:lnTo>
                  <a:pt x="664" y="15"/>
                </a:lnTo>
                <a:lnTo>
                  <a:pt x="664" y="23"/>
                </a:lnTo>
                <a:close/>
                <a:moveTo>
                  <a:pt x="680" y="23"/>
                </a:moveTo>
                <a:lnTo>
                  <a:pt x="689" y="23"/>
                </a:lnTo>
                <a:lnTo>
                  <a:pt x="689" y="15"/>
                </a:lnTo>
                <a:lnTo>
                  <a:pt x="680" y="15"/>
                </a:lnTo>
                <a:lnTo>
                  <a:pt x="680" y="23"/>
                </a:lnTo>
                <a:close/>
                <a:moveTo>
                  <a:pt x="697" y="23"/>
                </a:moveTo>
                <a:lnTo>
                  <a:pt x="705" y="23"/>
                </a:lnTo>
                <a:lnTo>
                  <a:pt x="705" y="15"/>
                </a:lnTo>
                <a:lnTo>
                  <a:pt x="697" y="15"/>
                </a:lnTo>
                <a:lnTo>
                  <a:pt x="697" y="23"/>
                </a:lnTo>
                <a:close/>
                <a:moveTo>
                  <a:pt x="713" y="23"/>
                </a:moveTo>
                <a:lnTo>
                  <a:pt x="721" y="23"/>
                </a:lnTo>
                <a:lnTo>
                  <a:pt x="721" y="15"/>
                </a:lnTo>
                <a:lnTo>
                  <a:pt x="713" y="15"/>
                </a:lnTo>
                <a:lnTo>
                  <a:pt x="713" y="23"/>
                </a:lnTo>
                <a:close/>
                <a:moveTo>
                  <a:pt x="729" y="23"/>
                </a:moveTo>
                <a:lnTo>
                  <a:pt x="737" y="23"/>
                </a:lnTo>
                <a:lnTo>
                  <a:pt x="737" y="15"/>
                </a:lnTo>
                <a:lnTo>
                  <a:pt x="729" y="15"/>
                </a:lnTo>
                <a:lnTo>
                  <a:pt x="729" y="23"/>
                </a:lnTo>
                <a:close/>
                <a:moveTo>
                  <a:pt x="745" y="23"/>
                </a:moveTo>
                <a:lnTo>
                  <a:pt x="753" y="23"/>
                </a:lnTo>
                <a:lnTo>
                  <a:pt x="753" y="15"/>
                </a:lnTo>
                <a:lnTo>
                  <a:pt x="745" y="15"/>
                </a:lnTo>
                <a:lnTo>
                  <a:pt x="745" y="23"/>
                </a:lnTo>
                <a:close/>
                <a:moveTo>
                  <a:pt x="761" y="23"/>
                </a:moveTo>
                <a:lnTo>
                  <a:pt x="770" y="23"/>
                </a:lnTo>
                <a:lnTo>
                  <a:pt x="770" y="15"/>
                </a:lnTo>
                <a:lnTo>
                  <a:pt x="761" y="15"/>
                </a:lnTo>
                <a:lnTo>
                  <a:pt x="761" y="23"/>
                </a:lnTo>
                <a:close/>
                <a:moveTo>
                  <a:pt x="778" y="23"/>
                </a:moveTo>
                <a:lnTo>
                  <a:pt x="786" y="23"/>
                </a:lnTo>
                <a:lnTo>
                  <a:pt x="786" y="15"/>
                </a:lnTo>
                <a:lnTo>
                  <a:pt x="778" y="15"/>
                </a:lnTo>
                <a:lnTo>
                  <a:pt x="778" y="23"/>
                </a:lnTo>
                <a:close/>
                <a:moveTo>
                  <a:pt x="794" y="23"/>
                </a:moveTo>
                <a:lnTo>
                  <a:pt x="802" y="23"/>
                </a:lnTo>
                <a:lnTo>
                  <a:pt x="802" y="15"/>
                </a:lnTo>
                <a:lnTo>
                  <a:pt x="794" y="15"/>
                </a:lnTo>
                <a:lnTo>
                  <a:pt x="794" y="23"/>
                </a:lnTo>
                <a:close/>
                <a:moveTo>
                  <a:pt x="810" y="23"/>
                </a:moveTo>
                <a:lnTo>
                  <a:pt x="818" y="23"/>
                </a:lnTo>
                <a:lnTo>
                  <a:pt x="818" y="15"/>
                </a:lnTo>
                <a:lnTo>
                  <a:pt x="810" y="15"/>
                </a:lnTo>
                <a:lnTo>
                  <a:pt x="810" y="23"/>
                </a:lnTo>
                <a:close/>
                <a:moveTo>
                  <a:pt x="826" y="23"/>
                </a:moveTo>
                <a:lnTo>
                  <a:pt x="834" y="23"/>
                </a:lnTo>
                <a:lnTo>
                  <a:pt x="834" y="15"/>
                </a:lnTo>
                <a:lnTo>
                  <a:pt x="826" y="15"/>
                </a:lnTo>
                <a:lnTo>
                  <a:pt x="826" y="23"/>
                </a:lnTo>
                <a:close/>
                <a:moveTo>
                  <a:pt x="842" y="23"/>
                </a:moveTo>
                <a:lnTo>
                  <a:pt x="851" y="23"/>
                </a:lnTo>
                <a:lnTo>
                  <a:pt x="851" y="15"/>
                </a:lnTo>
                <a:lnTo>
                  <a:pt x="842" y="15"/>
                </a:lnTo>
                <a:lnTo>
                  <a:pt x="842" y="23"/>
                </a:lnTo>
                <a:close/>
                <a:moveTo>
                  <a:pt x="859" y="23"/>
                </a:moveTo>
                <a:lnTo>
                  <a:pt x="867" y="23"/>
                </a:lnTo>
                <a:lnTo>
                  <a:pt x="867" y="15"/>
                </a:lnTo>
                <a:lnTo>
                  <a:pt x="859" y="15"/>
                </a:lnTo>
                <a:lnTo>
                  <a:pt x="859" y="23"/>
                </a:lnTo>
                <a:close/>
                <a:moveTo>
                  <a:pt x="875" y="23"/>
                </a:moveTo>
                <a:lnTo>
                  <a:pt x="883" y="23"/>
                </a:lnTo>
                <a:lnTo>
                  <a:pt x="883" y="15"/>
                </a:lnTo>
                <a:lnTo>
                  <a:pt x="875" y="15"/>
                </a:lnTo>
                <a:lnTo>
                  <a:pt x="875" y="23"/>
                </a:lnTo>
                <a:close/>
                <a:moveTo>
                  <a:pt x="891" y="23"/>
                </a:moveTo>
                <a:lnTo>
                  <a:pt x="899" y="23"/>
                </a:lnTo>
                <a:lnTo>
                  <a:pt x="899" y="15"/>
                </a:lnTo>
                <a:lnTo>
                  <a:pt x="891" y="15"/>
                </a:lnTo>
                <a:lnTo>
                  <a:pt x="891" y="23"/>
                </a:lnTo>
                <a:close/>
                <a:moveTo>
                  <a:pt x="907" y="23"/>
                </a:moveTo>
                <a:lnTo>
                  <a:pt x="915" y="23"/>
                </a:lnTo>
                <a:lnTo>
                  <a:pt x="915" y="15"/>
                </a:lnTo>
                <a:lnTo>
                  <a:pt x="907" y="15"/>
                </a:lnTo>
                <a:lnTo>
                  <a:pt x="907" y="23"/>
                </a:lnTo>
                <a:close/>
                <a:moveTo>
                  <a:pt x="923" y="23"/>
                </a:moveTo>
                <a:lnTo>
                  <a:pt x="932" y="23"/>
                </a:lnTo>
                <a:lnTo>
                  <a:pt x="932" y="15"/>
                </a:lnTo>
                <a:lnTo>
                  <a:pt x="923" y="15"/>
                </a:lnTo>
                <a:lnTo>
                  <a:pt x="923" y="23"/>
                </a:lnTo>
                <a:close/>
                <a:moveTo>
                  <a:pt x="940" y="23"/>
                </a:moveTo>
                <a:lnTo>
                  <a:pt x="948" y="23"/>
                </a:lnTo>
                <a:lnTo>
                  <a:pt x="948" y="15"/>
                </a:lnTo>
                <a:lnTo>
                  <a:pt x="940" y="15"/>
                </a:lnTo>
                <a:lnTo>
                  <a:pt x="940" y="23"/>
                </a:lnTo>
                <a:close/>
                <a:moveTo>
                  <a:pt x="956" y="23"/>
                </a:moveTo>
                <a:lnTo>
                  <a:pt x="964" y="23"/>
                </a:lnTo>
                <a:lnTo>
                  <a:pt x="964" y="15"/>
                </a:lnTo>
                <a:lnTo>
                  <a:pt x="956" y="15"/>
                </a:lnTo>
                <a:lnTo>
                  <a:pt x="956" y="23"/>
                </a:lnTo>
                <a:close/>
                <a:moveTo>
                  <a:pt x="972" y="23"/>
                </a:moveTo>
                <a:lnTo>
                  <a:pt x="980" y="23"/>
                </a:lnTo>
                <a:lnTo>
                  <a:pt x="980" y="14"/>
                </a:lnTo>
                <a:lnTo>
                  <a:pt x="972" y="14"/>
                </a:lnTo>
                <a:lnTo>
                  <a:pt x="972" y="23"/>
                </a:lnTo>
                <a:close/>
                <a:moveTo>
                  <a:pt x="988" y="23"/>
                </a:moveTo>
                <a:lnTo>
                  <a:pt x="996" y="23"/>
                </a:lnTo>
                <a:lnTo>
                  <a:pt x="996" y="14"/>
                </a:lnTo>
                <a:lnTo>
                  <a:pt x="988" y="14"/>
                </a:lnTo>
                <a:lnTo>
                  <a:pt x="988" y="23"/>
                </a:lnTo>
                <a:close/>
                <a:moveTo>
                  <a:pt x="1004" y="23"/>
                </a:moveTo>
                <a:lnTo>
                  <a:pt x="1013" y="23"/>
                </a:lnTo>
                <a:lnTo>
                  <a:pt x="1013" y="14"/>
                </a:lnTo>
                <a:lnTo>
                  <a:pt x="1004" y="14"/>
                </a:lnTo>
                <a:lnTo>
                  <a:pt x="1004" y="23"/>
                </a:lnTo>
                <a:close/>
                <a:moveTo>
                  <a:pt x="1021" y="23"/>
                </a:moveTo>
                <a:lnTo>
                  <a:pt x="1029" y="23"/>
                </a:lnTo>
                <a:lnTo>
                  <a:pt x="1029" y="14"/>
                </a:lnTo>
                <a:lnTo>
                  <a:pt x="1021" y="14"/>
                </a:lnTo>
                <a:lnTo>
                  <a:pt x="1021" y="23"/>
                </a:lnTo>
                <a:close/>
                <a:moveTo>
                  <a:pt x="1037" y="23"/>
                </a:moveTo>
                <a:lnTo>
                  <a:pt x="1045" y="23"/>
                </a:lnTo>
                <a:lnTo>
                  <a:pt x="1045" y="14"/>
                </a:lnTo>
                <a:lnTo>
                  <a:pt x="1037" y="14"/>
                </a:lnTo>
                <a:lnTo>
                  <a:pt x="1037" y="23"/>
                </a:lnTo>
                <a:close/>
                <a:moveTo>
                  <a:pt x="1053" y="23"/>
                </a:moveTo>
                <a:lnTo>
                  <a:pt x="1061" y="23"/>
                </a:lnTo>
                <a:lnTo>
                  <a:pt x="1061" y="14"/>
                </a:lnTo>
                <a:lnTo>
                  <a:pt x="1053" y="14"/>
                </a:lnTo>
                <a:lnTo>
                  <a:pt x="1053" y="23"/>
                </a:lnTo>
                <a:close/>
                <a:moveTo>
                  <a:pt x="1069" y="23"/>
                </a:moveTo>
                <a:lnTo>
                  <a:pt x="1077" y="23"/>
                </a:lnTo>
                <a:lnTo>
                  <a:pt x="1077" y="14"/>
                </a:lnTo>
                <a:lnTo>
                  <a:pt x="1069" y="14"/>
                </a:lnTo>
                <a:lnTo>
                  <a:pt x="1069" y="23"/>
                </a:lnTo>
                <a:close/>
                <a:moveTo>
                  <a:pt x="1085" y="23"/>
                </a:moveTo>
                <a:lnTo>
                  <a:pt x="1094" y="23"/>
                </a:lnTo>
                <a:lnTo>
                  <a:pt x="1094" y="14"/>
                </a:lnTo>
                <a:lnTo>
                  <a:pt x="1085" y="14"/>
                </a:lnTo>
                <a:lnTo>
                  <a:pt x="1085" y="23"/>
                </a:lnTo>
                <a:close/>
                <a:moveTo>
                  <a:pt x="1102" y="23"/>
                </a:moveTo>
                <a:lnTo>
                  <a:pt x="1110" y="22"/>
                </a:lnTo>
                <a:lnTo>
                  <a:pt x="1110" y="14"/>
                </a:lnTo>
                <a:lnTo>
                  <a:pt x="1102" y="14"/>
                </a:lnTo>
                <a:lnTo>
                  <a:pt x="1102" y="23"/>
                </a:lnTo>
                <a:close/>
                <a:moveTo>
                  <a:pt x="1118" y="22"/>
                </a:moveTo>
                <a:lnTo>
                  <a:pt x="1126" y="22"/>
                </a:lnTo>
                <a:lnTo>
                  <a:pt x="1126" y="14"/>
                </a:lnTo>
                <a:lnTo>
                  <a:pt x="1118" y="14"/>
                </a:lnTo>
                <a:lnTo>
                  <a:pt x="1118" y="22"/>
                </a:lnTo>
                <a:close/>
                <a:moveTo>
                  <a:pt x="1134" y="22"/>
                </a:moveTo>
                <a:lnTo>
                  <a:pt x="1142" y="22"/>
                </a:lnTo>
                <a:lnTo>
                  <a:pt x="1142" y="14"/>
                </a:lnTo>
                <a:lnTo>
                  <a:pt x="1134" y="14"/>
                </a:lnTo>
                <a:lnTo>
                  <a:pt x="1134" y="22"/>
                </a:lnTo>
                <a:close/>
                <a:moveTo>
                  <a:pt x="1150" y="22"/>
                </a:moveTo>
                <a:lnTo>
                  <a:pt x="1158" y="22"/>
                </a:lnTo>
                <a:lnTo>
                  <a:pt x="1158" y="14"/>
                </a:lnTo>
                <a:lnTo>
                  <a:pt x="1150" y="14"/>
                </a:lnTo>
                <a:lnTo>
                  <a:pt x="1150" y="22"/>
                </a:lnTo>
                <a:close/>
                <a:moveTo>
                  <a:pt x="1166" y="22"/>
                </a:moveTo>
                <a:lnTo>
                  <a:pt x="1175" y="22"/>
                </a:lnTo>
                <a:lnTo>
                  <a:pt x="1175" y="14"/>
                </a:lnTo>
                <a:lnTo>
                  <a:pt x="1166" y="14"/>
                </a:lnTo>
                <a:lnTo>
                  <a:pt x="1166" y="22"/>
                </a:lnTo>
                <a:close/>
                <a:moveTo>
                  <a:pt x="1183" y="22"/>
                </a:moveTo>
                <a:lnTo>
                  <a:pt x="1191" y="22"/>
                </a:lnTo>
                <a:lnTo>
                  <a:pt x="1191" y="14"/>
                </a:lnTo>
                <a:lnTo>
                  <a:pt x="1183" y="14"/>
                </a:lnTo>
                <a:lnTo>
                  <a:pt x="1183" y="22"/>
                </a:lnTo>
                <a:close/>
                <a:moveTo>
                  <a:pt x="1199" y="22"/>
                </a:moveTo>
                <a:lnTo>
                  <a:pt x="1207" y="22"/>
                </a:lnTo>
                <a:lnTo>
                  <a:pt x="1207" y="14"/>
                </a:lnTo>
                <a:lnTo>
                  <a:pt x="1199" y="14"/>
                </a:lnTo>
                <a:lnTo>
                  <a:pt x="1199" y="22"/>
                </a:lnTo>
                <a:close/>
                <a:moveTo>
                  <a:pt x="1215" y="22"/>
                </a:moveTo>
                <a:lnTo>
                  <a:pt x="1223" y="22"/>
                </a:lnTo>
                <a:lnTo>
                  <a:pt x="1223" y="14"/>
                </a:lnTo>
                <a:lnTo>
                  <a:pt x="1215" y="14"/>
                </a:lnTo>
                <a:lnTo>
                  <a:pt x="1215" y="22"/>
                </a:lnTo>
                <a:close/>
                <a:moveTo>
                  <a:pt x="1231" y="22"/>
                </a:moveTo>
                <a:lnTo>
                  <a:pt x="1239" y="22"/>
                </a:lnTo>
                <a:lnTo>
                  <a:pt x="1239" y="14"/>
                </a:lnTo>
                <a:lnTo>
                  <a:pt x="1231" y="14"/>
                </a:lnTo>
                <a:lnTo>
                  <a:pt x="1231" y="22"/>
                </a:lnTo>
                <a:close/>
                <a:moveTo>
                  <a:pt x="1247" y="22"/>
                </a:moveTo>
                <a:lnTo>
                  <a:pt x="1256" y="22"/>
                </a:lnTo>
                <a:lnTo>
                  <a:pt x="1256" y="14"/>
                </a:lnTo>
                <a:lnTo>
                  <a:pt x="1247" y="14"/>
                </a:lnTo>
                <a:lnTo>
                  <a:pt x="1247" y="22"/>
                </a:lnTo>
                <a:close/>
                <a:moveTo>
                  <a:pt x="1264" y="22"/>
                </a:moveTo>
                <a:lnTo>
                  <a:pt x="1272" y="22"/>
                </a:lnTo>
                <a:lnTo>
                  <a:pt x="1272" y="14"/>
                </a:lnTo>
                <a:lnTo>
                  <a:pt x="1264" y="14"/>
                </a:lnTo>
                <a:lnTo>
                  <a:pt x="1264" y="22"/>
                </a:lnTo>
                <a:close/>
                <a:moveTo>
                  <a:pt x="1280" y="22"/>
                </a:moveTo>
                <a:lnTo>
                  <a:pt x="1288" y="22"/>
                </a:lnTo>
                <a:lnTo>
                  <a:pt x="1288" y="14"/>
                </a:lnTo>
                <a:lnTo>
                  <a:pt x="1280" y="14"/>
                </a:lnTo>
                <a:lnTo>
                  <a:pt x="1280" y="22"/>
                </a:lnTo>
                <a:close/>
                <a:moveTo>
                  <a:pt x="1296" y="22"/>
                </a:moveTo>
                <a:lnTo>
                  <a:pt x="1304" y="22"/>
                </a:lnTo>
                <a:lnTo>
                  <a:pt x="1304" y="14"/>
                </a:lnTo>
                <a:lnTo>
                  <a:pt x="1296" y="14"/>
                </a:lnTo>
                <a:lnTo>
                  <a:pt x="1296" y="22"/>
                </a:lnTo>
                <a:close/>
                <a:moveTo>
                  <a:pt x="1312" y="22"/>
                </a:moveTo>
                <a:lnTo>
                  <a:pt x="1320" y="22"/>
                </a:lnTo>
                <a:lnTo>
                  <a:pt x="1320" y="14"/>
                </a:lnTo>
                <a:lnTo>
                  <a:pt x="1312" y="14"/>
                </a:lnTo>
                <a:lnTo>
                  <a:pt x="1312" y="22"/>
                </a:lnTo>
                <a:close/>
                <a:moveTo>
                  <a:pt x="1328" y="22"/>
                </a:moveTo>
                <a:lnTo>
                  <a:pt x="1337" y="22"/>
                </a:lnTo>
                <a:lnTo>
                  <a:pt x="1337" y="14"/>
                </a:lnTo>
                <a:lnTo>
                  <a:pt x="1328" y="14"/>
                </a:lnTo>
                <a:lnTo>
                  <a:pt x="1328" y="22"/>
                </a:lnTo>
                <a:close/>
                <a:moveTo>
                  <a:pt x="1345" y="22"/>
                </a:moveTo>
                <a:lnTo>
                  <a:pt x="1353" y="22"/>
                </a:lnTo>
                <a:lnTo>
                  <a:pt x="1353" y="14"/>
                </a:lnTo>
                <a:lnTo>
                  <a:pt x="1345" y="14"/>
                </a:lnTo>
                <a:lnTo>
                  <a:pt x="1345" y="22"/>
                </a:lnTo>
                <a:close/>
                <a:moveTo>
                  <a:pt x="1361" y="22"/>
                </a:moveTo>
                <a:lnTo>
                  <a:pt x="1369" y="22"/>
                </a:lnTo>
                <a:lnTo>
                  <a:pt x="1369" y="14"/>
                </a:lnTo>
                <a:lnTo>
                  <a:pt x="1361" y="14"/>
                </a:lnTo>
                <a:lnTo>
                  <a:pt x="1361" y="22"/>
                </a:lnTo>
                <a:close/>
                <a:moveTo>
                  <a:pt x="1377" y="22"/>
                </a:moveTo>
                <a:lnTo>
                  <a:pt x="1385" y="22"/>
                </a:lnTo>
                <a:lnTo>
                  <a:pt x="1385" y="14"/>
                </a:lnTo>
                <a:lnTo>
                  <a:pt x="1377" y="14"/>
                </a:lnTo>
                <a:lnTo>
                  <a:pt x="1377" y="22"/>
                </a:lnTo>
                <a:close/>
                <a:moveTo>
                  <a:pt x="1393" y="22"/>
                </a:moveTo>
                <a:lnTo>
                  <a:pt x="1401" y="22"/>
                </a:lnTo>
                <a:lnTo>
                  <a:pt x="1401" y="14"/>
                </a:lnTo>
                <a:lnTo>
                  <a:pt x="1393" y="14"/>
                </a:lnTo>
                <a:lnTo>
                  <a:pt x="1393" y="22"/>
                </a:lnTo>
                <a:close/>
                <a:moveTo>
                  <a:pt x="1409" y="22"/>
                </a:moveTo>
                <a:lnTo>
                  <a:pt x="1418" y="22"/>
                </a:lnTo>
                <a:lnTo>
                  <a:pt x="1418" y="14"/>
                </a:lnTo>
                <a:lnTo>
                  <a:pt x="1409" y="14"/>
                </a:lnTo>
                <a:lnTo>
                  <a:pt x="1409" y="22"/>
                </a:lnTo>
                <a:close/>
                <a:moveTo>
                  <a:pt x="1426" y="22"/>
                </a:moveTo>
                <a:lnTo>
                  <a:pt x="1434" y="22"/>
                </a:lnTo>
                <a:lnTo>
                  <a:pt x="1434" y="14"/>
                </a:lnTo>
                <a:lnTo>
                  <a:pt x="1426" y="14"/>
                </a:lnTo>
                <a:lnTo>
                  <a:pt x="1426" y="22"/>
                </a:lnTo>
                <a:close/>
                <a:moveTo>
                  <a:pt x="1442" y="22"/>
                </a:moveTo>
                <a:lnTo>
                  <a:pt x="1450" y="22"/>
                </a:lnTo>
                <a:lnTo>
                  <a:pt x="1450" y="14"/>
                </a:lnTo>
                <a:lnTo>
                  <a:pt x="1442" y="14"/>
                </a:lnTo>
                <a:lnTo>
                  <a:pt x="1442" y="22"/>
                </a:lnTo>
                <a:close/>
                <a:moveTo>
                  <a:pt x="1458" y="22"/>
                </a:moveTo>
                <a:lnTo>
                  <a:pt x="1466" y="22"/>
                </a:lnTo>
                <a:lnTo>
                  <a:pt x="1466" y="14"/>
                </a:lnTo>
                <a:lnTo>
                  <a:pt x="1458" y="14"/>
                </a:lnTo>
                <a:lnTo>
                  <a:pt x="1458" y="22"/>
                </a:lnTo>
                <a:close/>
                <a:moveTo>
                  <a:pt x="1474" y="22"/>
                </a:moveTo>
                <a:lnTo>
                  <a:pt x="1482" y="22"/>
                </a:lnTo>
                <a:lnTo>
                  <a:pt x="1482" y="14"/>
                </a:lnTo>
                <a:lnTo>
                  <a:pt x="1474" y="14"/>
                </a:lnTo>
                <a:lnTo>
                  <a:pt x="1474" y="22"/>
                </a:lnTo>
                <a:close/>
                <a:moveTo>
                  <a:pt x="1490" y="22"/>
                </a:moveTo>
                <a:lnTo>
                  <a:pt x="1499" y="22"/>
                </a:lnTo>
                <a:lnTo>
                  <a:pt x="1499" y="14"/>
                </a:lnTo>
                <a:lnTo>
                  <a:pt x="1490" y="14"/>
                </a:lnTo>
                <a:lnTo>
                  <a:pt x="1490" y="22"/>
                </a:lnTo>
                <a:close/>
                <a:moveTo>
                  <a:pt x="1507" y="22"/>
                </a:moveTo>
                <a:lnTo>
                  <a:pt x="1515" y="22"/>
                </a:lnTo>
                <a:lnTo>
                  <a:pt x="1515" y="14"/>
                </a:lnTo>
                <a:lnTo>
                  <a:pt x="1507" y="14"/>
                </a:lnTo>
                <a:lnTo>
                  <a:pt x="1507" y="22"/>
                </a:lnTo>
                <a:close/>
                <a:moveTo>
                  <a:pt x="1523" y="22"/>
                </a:moveTo>
                <a:lnTo>
                  <a:pt x="1531" y="22"/>
                </a:lnTo>
                <a:lnTo>
                  <a:pt x="1531" y="13"/>
                </a:lnTo>
                <a:lnTo>
                  <a:pt x="1523" y="13"/>
                </a:lnTo>
                <a:lnTo>
                  <a:pt x="1523" y="22"/>
                </a:lnTo>
                <a:close/>
                <a:moveTo>
                  <a:pt x="1539" y="22"/>
                </a:moveTo>
                <a:lnTo>
                  <a:pt x="1547" y="22"/>
                </a:lnTo>
                <a:lnTo>
                  <a:pt x="1547" y="13"/>
                </a:lnTo>
                <a:lnTo>
                  <a:pt x="1539" y="13"/>
                </a:lnTo>
                <a:lnTo>
                  <a:pt x="1539" y="22"/>
                </a:lnTo>
                <a:close/>
                <a:moveTo>
                  <a:pt x="1555" y="22"/>
                </a:moveTo>
                <a:lnTo>
                  <a:pt x="1563" y="22"/>
                </a:lnTo>
                <a:lnTo>
                  <a:pt x="1563" y="13"/>
                </a:lnTo>
                <a:lnTo>
                  <a:pt x="1555" y="13"/>
                </a:lnTo>
                <a:lnTo>
                  <a:pt x="1555" y="22"/>
                </a:lnTo>
                <a:close/>
                <a:moveTo>
                  <a:pt x="1571" y="22"/>
                </a:moveTo>
                <a:lnTo>
                  <a:pt x="1580" y="22"/>
                </a:lnTo>
                <a:lnTo>
                  <a:pt x="1580" y="13"/>
                </a:lnTo>
                <a:lnTo>
                  <a:pt x="1571" y="13"/>
                </a:lnTo>
                <a:lnTo>
                  <a:pt x="1571" y="22"/>
                </a:lnTo>
                <a:close/>
                <a:moveTo>
                  <a:pt x="1588" y="22"/>
                </a:moveTo>
                <a:lnTo>
                  <a:pt x="1596" y="22"/>
                </a:lnTo>
                <a:lnTo>
                  <a:pt x="1596" y="13"/>
                </a:lnTo>
                <a:lnTo>
                  <a:pt x="1588" y="13"/>
                </a:lnTo>
                <a:lnTo>
                  <a:pt x="1588" y="22"/>
                </a:lnTo>
                <a:close/>
                <a:moveTo>
                  <a:pt x="1604" y="22"/>
                </a:moveTo>
                <a:lnTo>
                  <a:pt x="1612" y="22"/>
                </a:lnTo>
                <a:lnTo>
                  <a:pt x="1612" y="13"/>
                </a:lnTo>
                <a:lnTo>
                  <a:pt x="1604" y="13"/>
                </a:lnTo>
                <a:lnTo>
                  <a:pt x="1604" y="22"/>
                </a:lnTo>
                <a:close/>
                <a:moveTo>
                  <a:pt x="1620" y="22"/>
                </a:moveTo>
                <a:lnTo>
                  <a:pt x="1628" y="22"/>
                </a:lnTo>
                <a:lnTo>
                  <a:pt x="1628" y="13"/>
                </a:lnTo>
                <a:lnTo>
                  <a:pt x="1620" y="13"/>
                </a:lnTo>
                <a:lnTo>
                  <a:pt x="1620" y="22"/>
                </a:lnTo>
                <a:close/>
                <a:moveTo>
                  <a:pt x="1636" y="22"/>
                </a:moveTo>
                <a:lnTo>
                  <a:pt x="1644" y="22"/>
                </a:lnTo>
                <a:lnTo>
                  <a:pt x="1644" y="13"/>
                </a:lnTo>
                <a:lnTo>
                  <a:pt x="1636" y="13"/>
                </a:lnTo>
                <a:lnTo>
                  <a:pt x="1636" y="22"/>
                </a:lnTo>
                <a:close/>
                <a:moveTo>
                  <a:pt x="1652" y="22"/>
                </a:moveTo>
                <a:lnTo>
                  <a:pt x="1661" y="21"/>
                </a:lnTo>
                <a:lnTo>
                  <a:pt x="1661" y="13"/>
                </a:lnTo>
                <a:lnTo>
                  <a:pt x="1652" y="13"/>
                </a:lnTo>
                <a:lnTo>
                  <a:pt x="1652" y="22"/>
                </a:lnTo>
                <a:close/>
                <a:moveTo>
                  <a:pt x="1669" y="21"/>
                </a:moveTo>
                <a:lnTo>
                  <a:pt x="1677" y="21"/>
                </a:lnTo>
                <a:lnTo>
                  <a:pt x="1677" y="13"/>
                </a:lnTo>
                <a:lnTo>
                  <a:pt x="1669" y="13"/>
                </a:lnTo>
                <a:lnTo>
                  <a:pt x="1669" y="21"/>
                </a:lnTo>
                <a:close/>
                <a:moveTo>
                  <a:pt x="1685" y="21"/>
                </a:moveTo>
                <a:lnTo>
                  <a:pt x="1693" y="21"/>
                </a:lnTo>
                <a:lnTo>
                  <a:pt x="1693" y="13"/>
                </a:lnTo>
                <a:lnTo>
                  <a:pt x="1685" y="13"/>
                </a:lnTo>
                <a:lnTo>
                  <a:pt x="1685" y="21"/>
                </a:lnTo>
                <a:close/>
                <a:moveTo>
                  <a:pt x="1701" y="21"/>
                </a:moveTo>
                <a:lnTo>
                  <a:pt x="1709" y="21"/>
                </a:lnTo>
                <a:lnTo>
                  <a:pt x="1709" y="13"/>
                </a:lnTo>
                <a:lnTo>
                  <a:pt x="1701" y="13"/>
                </a:lnTo>
                <a:lnTo>
                  <a:pt x="1701" y="21"/>
                </a:lnTo>
                <a:close/>
                <a:moveTo>
                  <a:pt x="1717" y="21"/>
                </a:moveTo>
                <a:lnTo>
                  <a:pt x="1725" y="21"/>
                </a:lnTo>
                <a:lnTo>
                  <a:pt x="1725" y="13"/>
                </a:lnTo>
                <a:lnTo>
                  <a:pt x="1717" y="13"/>
                </a:lnTo>
                <a:lnTo>
                  <a:pt x="1717" y="21"/>
                </a:lnTo>
                <a:close/>
                <a:moveTo>
                  <a:pt x="1733" y="21"/>
                </a:moveTo>
                <a:lnTo>
                  <a:pt x="1742" y="21"/>
                </a:lnTo>
                <a:lnTo>
                  <a:pt x="1742" y="13"/>
                </a:lnTo>
                <a:lnTo>
                  <a:pt x="1733" y="13"/>
                </a:lnTo>
                <a:lnTo>
                  <a:pt x="1733" y="21"/>
                </a:lnTo>
                <a:close/>
                <a:moveTo>
                  <a:pt x="1750" y="21"/>
                </a:moveTo>
                <a:lnTo>
                  <a:pt x="1758" y="21"/>
                </a:lnTo>
                <a:lnTo>
                  <a:pt x="1758" y="13"/>
                </a:lnTo>
                <a:lnTo>
                  <a:pt x="1750" y="13"/>
                </a:lnTo>
                <a:lnTo>
                  <a:pt x="1750" y="21"/>
                </a:lnTo>
                <a:close/>
                <a:moveTo>
                  <a:pt x="1766" y="21"/>
                </a:moveTo>
                <a:lnTo>
                  <a:pt x="1774" y="21"/>
                </a:lnTo>
                <a:lnTo>
                  <a:pt x="1774" y="13"/>
                </a:lnTo>
                <a:lnTo>
                  <a:pt x="1766" y="13"/>
                </a:lnTo>
                <a:lnTo>
                  <a:pt x="1766" y="21"/>
                </a:lnTo>
                <a:close/>
                <a:moveTo>
                  <a:pt x="1782" y="21"/>
                </a:moveTo>
                <a:lnTo>
                  <a:pt x="1790" y="21"/>
                </a:lnTo>
                <a:lnTo>
                  <a:pt x="1790" y="13"/>
                </a:lnTo>
                <a:lnTo>
                  <a:pt x="1782" y="13"/>
                </a:lnTo>
                <a:lnTo>
                  <a:pt x="1782" y="21"/>
                </a:lnTo>
                <a:close/>
                <a:moveTo>
                  <a:pt x="1798" y="21"/>
                </a:moveTo>
                <a:lnTo>
                  <a:pt x="1806" y="21"/>
                </a:lnTo>
                <a:lnTo>
                  <a:pt x="1806" y="13"/>
                </a:lnTo>
                <a:lnTo>
                  <a:pt x="1798" y="13"/>
                </a:lnTo>
                <a:lnTo>
                  <a:pt x="1798" y="21"/>
                </a:lnTo>
                <a:close/>
                <a:moveTo>
                  <a:pt x="1814" y="21"/>
                </a:moveTo>
                <a:lnTo>
                  <a:pt x="1823" y="21"/>
                </a:lnTo>
                <a:lnTo>
                  <a:pt x="1823" y="13"/>
                </a:lnTo>
                <a:lnTo>
                  <a:pt x="1814" y="13"/>
                </a:lnTo>
                <a:lnTo>
                  <a:pt x="1814" y="21"/>
                </a:lnTo>
                <a:close/>
                <a:moveTo>
                  <a:pt x="1831" y="21"/>
                </a:moveTo>
                <a:lnTo>
                  <a:pt x="1839" y="21"/>
                </a:lnTo>
                <a:lnTo>
                  <a:pt x="1839" y="13"/>
                </a:lnTo>
                <a:lnTo>
                  <a:pt x="1831" y="13"/>
                </a:lnTo>
                <a:lnTo>
                  <a:pt x="1831" y="21"/>
                </a:lnTo>
                <a:close/>
                <a:moveTo>
                  <a:pt x="1847" y="21"/>
                </a:moveTo>
                <a:lnTo>
                  <a:pt x="1855" y="21"/>
                </a:lnTo>
                <a:lnTo>
                  <a:pt x="1855" y="13"/>
                </a:lnTo>
                <a:lnTo>
                  <a:pt x="1847" y="13"/>
                </a:lnTo>
                <a:lnTo>
                  <a:pt x="1847" y="21"/>
                </a:lnTo>
                <a:close/>
                <a:moveTo>
                  <a:pt x="1863" y="21"/>
                </a:moveTo>
                <a:lnTo>
                  <a:pt x="1871" y="21"/>
                </a:lnTo>
                <a:lnTo>
                  <a:pt x="1871" y="13"/>
                </a:lnTo>
                <a:lnTo>
                  <a:pt x="1863" y="13"/>
                </a:lnTo>
                <a:lnTo>
                  <a:pt x="1863" y="21"/>
                </a:lnTo>
                <a:close/>
                <a:moveTo>
                  <a:pt x="1879" y="21"/>
                </a:moveTo>
                <a:lnTo>
                  <a:pt x="1887" y="21"/>
                </a:lnTo>
                <a:lnTo>
                  <a:pt x="1887" y="13"/>
                </a:lnTo>
                <a:lnTo>
                  <a:pt x="1879" y="13"/>
                </a:lnTo>
                <a:lnTo>
                  <a:pt x="1879" y="21"/>
                </a:lnTo>
                <a:close/>
                <a:moveTo>
                  <a:pt x="1895" y="21"/>
                </a:moveTo>
                <a:lnTo>
                  <a:pt x="1904" y="21"/>
                </a:lnTo>
                <a:lnTo>
                  <a:pt x="1904" y="13"/>
                </a:lnTo>
                <a:lnTo>
                  <a:pt x="1895" y="13"/>
                </a:lnTo>
                <a:lnTo>
                  <a:pt x="1895" y="21"/>
                </a:lnTo>
                <a:close/>
                <a:moveTo>
                  <a:pt x="1912" y="21"/>
                </a:moveTo>
                <a:lnTo>
                  <a:pt x="1920" y="21"/>
                </a:lnTo>
                <a:lnTo>
                  <a:pt x="1920" y="13"/>
                </a:lnTo>
                <a:lnTo>
                  <a:pt x="1912" y="13"/>
                </a:lnTo>
                <a:lnTo>
                  <a:pt x="1912" y="21"/>
                </a:lnTo>
                <a:close/>
                <a:moveTo>
                  <a:pt x="1928" y="21"/>
                </a:moveTo>
                <a:lnTo>
                  <a:pt x="1936" y="21"/>
                </a:lnTo>
                <a:lnTo>
                  <a:pt x="1936" y="13"/>
                </a:lnTo>
                <a:lnTo>
                  <a:pt x="1928" y="13"/>
                </a:lnTo>
                <a:lnTo>
                  <a:pt x="1928" y="21"/>
                </a:lnTo>
                <a:close/>
                <a:moveTo>
                  <a:pt x="1944" y="21"/>
                </a:moveTo>
                <a:lnTo>
                  <a:pt x="1952" y="21"/>
                </a:lnTo>
                <a:lnTo>
                  <a:pt x="1952" y="13"/>
                </a:lnTo>
                <a:lnTo>
                  <a:pt x="1944" y="13"/>
                </a:lnTo>
                <a:lnTo>
                  <a:pt x="1944" y="21"/>
                </a:lnTo>
                <a:close/>
                <a:moveTo>
                  <a:pt x="1960" y="21"/>
                </a:moveTo>
                <a:lnTo>
                  <a:pt x="1968" y="21"/>
                </a:lnTo>
                <a:lnTo>
                  <a:pt x="1968" y="13"/>
                </a:lnTo>
                <a:lnTo>
                  <a:pt x="1960" y="13"/>
                </a:lnTo>
                <a:lnTo>
                  <a:pt x="1960" y="21"/>
                </a:lnTo>
                <a:close/>
                <a:moveTo>
                  <a:pt x="1976" y="21"/>
                </a:moveTo>
                <a:lnTo>
                  <a:pt x="1985" y="21"/>
                </a:lnTo>
                <a:lnTo>
                  <a:pt x="1985" y="13"/>
                </a:lnTo>
                <a:lnTo>
                  <a:pt x="1976" y="13"/>
                </a:lnTo>
                <a:lnTo>
                  <a:pt x="1976" y="21"/>
                </a:lnTo>
                <a:close/>
                <a:moveTo>
                  <a:pt x="1993" y="21"/>
                </a:moveTo>
                <a:lnTo>
                  <a:pt x="2001" y="21"/>
                </a:lnTo>
                <a:lnTo>
                  <a:pt x="2001" y="13"/>
                </a:lnTo>
                <a:lnTo>
                  <a:pt x="1993" y="13"/>
                </a:lnTo>
                <a:lnTo>
                  <a:pt x="1993" y="21"/>
                </a:lnTo>
                <a:close/>
                <a:moveTo>
                  <a:pt x="2009" y="21"/>
                </a:moveTo>
                <a:lnTo>
                  <a:pt x="2017" y="21"/>
                </a:lnTo>
                <a:lnTo>
                  <a:pt x="2017" y="13"/>
                </a:lnTo>
                <a:lnTo>
                  <a:pt x="2009" y="13"/>
                </a:lnTo>
                <a:lnTo>
                  <a:pt x="2009" y="21"/>
                </a:lnTo>
                <a:close/>
                <a:moveTo>
                  <a:pt x="2025" y="21"/>
                </a:moveTo>
                <a:lnTo>
                  <a:pt x="2033" y="21"/>
                </a:lnTo>
                <a:lnTo>
                  <a:pt x="2033" y="13"/>
                </a:lnTo>
                <a:lnTo>
                  <a:pt x="2025" y="13"/>
                </a:lnTo>
                <a:lnTo>
                  <a:pt x="2025" y="21"/>
                </a:lnTo>
                <a:close/>
                <a:moveTo>
                  <a:pt x="2041" y="21"/>
                </a:moveTo>
                <a:lnTo>
                  <a:pt x="2049" y="21"/>
                </a:lnTo>
                <a:lnTo>
                  <a:pt x="2049" y="13"/>
                </a:lnTo>
                <a:lnTo>
                  <a:pt x="2041" y="13"/>
                </a:lnTo>
                <a:lnTo>
                  <a:pt x="2041" y="21"/>
                </a:lnTo>
                <a:close/>
                <a:moveTo>
                  <a:pt x="2057" y="21"/>
                </a:moveTo>
                <a:lnTo>
                  <a:pt x="2066" y="21"/>
                </a:lnTo>
                <a:lnTo>
                  <a:pt x="2066" y="13"/>
                </a:lnTo>
                <a:lnTo>
                  <a:pt x="2057" y="13"/>
                </a:lnTo>
                <a:lnTo>
                  <a:pt x="2057" y="21"/>
                </a:lnTo>
                <a:close/>
                <a:moveTo>
                  <a:pt x="2074" y="21"/>
                </a:moveTo>
                <a:lnTo>
                  <a:pt x="2082" y="21"/>
                </a:lnTo>
                <a:lnTo>
                  <a:pt x="2082" y="12"/>
                </a:lnTo>
                <a:lnTo>
                  <a:pt x="2074" y="13"/>
                </a:lnTo>
                <a:lnTo>
                  <a:pt x="2074" y="21"/>
                </a:lnTo>
                <a:close/>
                <a:moveTo>
                  <a:pt x="2090" y="21"/>
                </a:moveTo>
                <a:lnTo>
                  <a:pt x="2098" y="21"/>
                </a:lnTo>
                <a:lnTo>
                  <a:pt x="2098" y="12"/>
                </a:lnTo>
                <a:lnTo>
                  <a:pt x="2090" y="12"/>
                </a:lnTo>
                <a:lnTo>
                  <a:pt x="2090" y="21"/>
                </a:lnTo>
                <a:close/>
                <a:moveTo>
                  <a:pt x="2106" y="21"/>
                </a:moveTo>
                <a:lnTo>
                  <a:pt x="2114" y="21"/>
                </a:lnTo>
                <a:lnTo>
                  <a:pt x="2114" y="12"/>
                </a:lnTo>
                <a:lnTo>
                  <a:pt x="2106" y="12"/>
                </a:lnTo>
                <a:lnTo>
                  <a:pt x="2106" y="21"/>
                </a:lnTo>
                <a:close/>
                <a:moveTo>
                  <a:pt x="2122" y="21"/>
                </a:moveTo>
                <a:lnTo>
                  <a:pt x="2130" y="21"/>
                </a:lnTo>
                <a:lnTo>
                  <a:pt x="2130" y="12"/>
                </a:lnTo>
                <a:lnTo>
                  <a:pt x="2122" y="12"/>
                </a:lnTo>
                <a:lnTo>
                  <a:pt x="2122" y="21"/>
                </a:lnTo>
                <a:close/>
                <a:moveTo>
                  <a:pt x="2138" y="21"/>
                </a:moveTo>
                <a:lnTo>
                  <a:pt x="2147" y="21"/>
                </a:lnTo>
                <a:lnTo>
                  <a:pt x="2147" y="12"/>
                </a:lnTo>
                <a:lnTo>
                  <a:pt x="2138" y="12"/>
                </a:lnTo>
                <a:lnTo>
                  <a:pt x="2138" y="21"/>
                </a:lnTo>
                <a:close/>
                <a:moveTo>
                  <a:pt x="2155" y="21"/>
                </a:moveTo>
                <a:lnTo>
                  <a:pt x="2163" y="21"/>
                </a:lnTo>
                <a:lnTo>
                  <a:pt x="2163" y="12"/>
                </a:lnTo>
                <a:lnTo>
                  <a:pt x="2155" y="12"/>
                </a:lnTo>
                <a:lnTo>
                  <a:pt x="2155" y="21"/>
                </a:lnTo>
                <a:close/>
                <a:moveTo>
                  <a:pt x="2171" y="21"/>
                </a:moveTo>
                <a:lnTo>
                  <a:pt x="2179" y="21"/>
                </a:lnTo>
                <a:lnTo>
                  <a:pt x="2179" y="12"/>
                </a:lnTo>
                <a:lnTo>
                  <a:pt x="2171" y="12"/>
                </a:lnTo>
                <a:lnTo>
                  <a:pt x="2171" y="21"/>
                </a:lnTo>
                <a:close/>
                <a:moveTo>
                  <a:pt x="2187" y="21"/>
                </a:moveTo>
                <a:lnTo>
                  <a:pt x="2195" y="21"/>
                </a:lnTo>
                <a:lnTo>
                  <a:pt x="2195" y="12"/>
                </a:lnTo>
                <a:lnTo>
                  <a:pt x="2187" y="12"/>
                </a:lnTo>
                <a:lnTo>
                  <a:pt x="2187" y="21"/>
                </a:lnTo>
                <a:close/>
                <a:moveTo>
                  <a:pt x="2198" y="17"/>
                </a:moveTo>
                <a:lnTo>
                  <a:pt x="2187" y="33"/>
                </a:lnTo>
                <a:lnTo>
                  <a:pt x="2219" y="16"/>
                </a:lnTo>
                <a:lnTo>
                  <a:pt x="2187" y="0"/>
                </a:lnTo>
                <a:lnTo>
                  <a:pt x="2198" y="17"/>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229"/>
          <p:cNvSpPr>
            <a:spLocks noEditPoints="1"/>
          </p:cNvSpPr>
          <p:nvPr/>
        </p:nvSpPr>
        <p:spPr bwMode="auto">
          <a:xfrm>
            <a:off x="2959850" y="2288999"/>
            <a:ext cx="76200" cy="655638"/>
          </a:xfrm>
          <a:custGeom>
            <a:avLst/>
            <a:gdLst>
              <a:gd name="T0" fmla="*/ 32 w 48"/>
              <a:gd name="T1" fmla="*/ 413 h 413"/>
              <a:gd name="T2" fmla="*/ 32 w 48"/>
              <a:gd name="T3" fmla="*/ 24 h 413"/>
              <a:gd name="T4" fmla="*/ 16 w 48"/>
              <a:gd name="T5" fmla="*/ 24 h 413"/>
              <a:gd name="T6" fmla="*/ 16 w 48"/>
              <a:gd name="T7" fmla="*/ 413 h 413"/>
              <a:gd name="T8" fmla="*/ 32 w 48"/>
              <a:gd name="T9" fmla="*/ 413 h 413"/>
              <a:gd name="T10" fmla="*/ 48 w 48"/>
              <a:gd name="T11" fmla="*/ 33 h 413"/>
              <a:gd name="T12" fmla="*/ 24 w 48"/>
              <a:gd name="T13" fmla="*/ 0 h 413"/>
              <a:gd name="T14" fmla="*/ 0 w 48"/>
              <a:gd name="T15" fmla="*/ 33 h 413"/>
              <a:gd name="T16" fmla="*/ 48 w 48"/>
              <a:gd name="T17" fmla="*/ 3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413">
                <a:moveTo>
                  <a:pt x="32" y="413"/>
                </a:moveTo>
                <a:lnTo>
                  <a:pt x="32" y="24"/>
                </a:lnTo>
                <a:lnTo>
                  <a:pt x="16" y="24"/>
                </a:lnTo>
                <a:lnTo>
                  <a:pt x="16" y="413"/>
                </a:lnTo>
                <a:lnTo>
                  <a:pt x="32" y="413"/>
                </a:lnTo>
                <a:close/>
                <a:moveTo>
                  <a:pt x="48" y="33"/>
                </a:moveTo>
                <a:lnTo>
                  <a:pt x="24" y="0"/>
                </a:lnTo>
                <a:lnTo>
                  <a:pt x="0" y="33"/>
                </a:lnTo>
                <a:lnTo>
                  <a:pt x="48" y="3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30"/>
          <p:cNvSpPr>
            <a:spLocks noEditPoints="1"/>
          </p:cNvSpPr>
          <p:nvPr/>
        </p:nvSpPr>
        <p:spPr bwMode="auto">
          <a:xfrm>
            <a:off x="3853612" y="2601736"/>
            <a:ext cx="107950" cy="1528763"/>
          </a:xfrm>
          <a:custGeom>
            <a:avLst/>
            <a:gdLst>
              <a:gd name="T0" fmla="*/ 174 w 269"/>
              <a:gd name="T1" fmla="*/ 3712 h 3808"/>
              <a:gd name="T2" fmla="*/ 126 w 269"/>
              <a:gd name="T3" fmla="*/ 3713 h 3808"/>
              <a:gd name="T4" fmla="*/ 173 w 269"/>
              <a:gd name="T5" fmla="*/ 3616 h 3808"/>
              <a:gd name="T6" fmla="*/ 124 w 269"/>
              <a:gd name="T7" fmla="*/ 3521 h 3808"/>
              <a:gd name="T8" fmla="*/ 148 w 269"/>
              <a:gd name="T9" fmla="*/ 3544 h 3808"/>
              <a:gd name="T10" fmla="*/ 147 w 269"/>
              <a:gd name="T11" fmla="*/ 3400 h 3808"/>
              <a:gd name="T12" fmla="*/ 123 w 269"/>
              <a:gd name="T13" fmla="*/ 3425 h 3808"/>
              <a:gd name="T14" fmla="*/ 170 w 269"/>
              <a:gd name="T15" fmla="*/ 3328 h 3808"/>
              <a:gd name="T16" fmla="*/ 122 w 269"/>
              <a:gd name="T17" fmla="*/ 3232 h 3808"/>
              <a:gd name="T18" fmla="*/ 146 w 269"/>
              <a:gd name="T19" fmla="*/ 3256 h 3808"/>
              <a:gd name="T20" fmla="*/ 169 w 269"/>
              <a:gd name="T21" fmla="*/ 3136 h 3808"/>
              <a:gd name="T22" fmla="*/ 120 w 269"/>
              <a:gd name="T23" fmla="*/ 3040 h 3808"/>
              <a:gd name="T24" fmla="*/ 168 w 269"/>
              <a:gd name="T25" fmla="*/ 3040 h 3808"/>
              <a:gd name="T26" fmla="*/ 119 w 269"/>
              <a:gd name="T27" fmla="*/ 2944 h 3808"/>
              <a:gd name="T28" fmla="*/ 143 w 269"/>
              <a:gd name="T29" fmla="*/ 2968 h 3808"/>
              <a:gd name="T30" fmla="*/ 166 w 269"/>
              <a:gd name="T31" fmla="*/ 2848 h 3808"/>
              <a:gd name="T32" fmla="*/ 118 w 269"/>
              <a:gd name="T33" fmla="*/ 2752 h 3808"/>
              <a:gd name="T34" fmla="*/ 166 w 269"/>
              <a:gd name="T35" fmla="*/ 2752 h 3808"/>
              <a:gd name="T36" fmla="*/ 141 w 269"/>
              <a:gd name="T37" fmla="*/ 2632 h 3808"/>
              <a:gd name="T38" fmla="*/ 117 w 269"/>
              <a:gd name="T39" fmla="*/ 2656 h 3808"/>
              <a:gd name="T40" fmla="*/ 164 w 269"/>
              <a:gd name="T41" fmla="*/ 2560 h 3808"/>
              <a:gd name="T42" fmla="*/ 115 w 269"/>
              <a:gd name="T43" fmla="*/ 2464 h 3808"/>
              <a:gd name="T44" fmla="*/ 139 w 269"/>
              <a:gd name="T45" fmla="*/ 2488 h 3808"/>
              <a:gd name="T46" fmla="*/ 162 w 269"/>
              <a:gd name="T47" fmla="*/ 2368 h 3808"/>
              <a:gd name="T48" fmla="*/ 114 w 269"/>
              <a:gd name="T49" fmla="*/ 2272 h 3808"/>
              <a:gd name="T50" fmla="*/ 162 w 269"/>
              <a:gd name="T51" fmla="*/ 2272 h 3808"/>
              <a:gd name="T52" fmla="*/ 137 w 269"/>
              <a:gd name="T53" fmla="*/ 2152 h 3808"/>
              <a:gd name="T54" fmla="*/ 113 w 269"/>
              <a:gd name="T55" fmla="*/ 2176 h 3808"/>
              <a:gd name="T56" fmla="*/ 160 w 269"/>
              <a:gd name="T57" fmla="*/ 2080 h 3808"/>
              <a:gd name="T58" fmla="*/ 135 w 269"/>
              <a:gd name="T59" fmla="*/ 1960 h 3808"/>
              <a:gd name="T60" fmla="*/ 111 w 269"/>
              <a:gd name="T61" fmla="*/ 1984 h 3808"/>
              <a:gd name="T62" fmla="*/ 158 w 269"/>
              <a:gd name="T63" fmla="*/ 1887 h 3808"/>
              <a:gd name="T64" fmla="*/ 110 w 269"/>
              <a:gd name="T65" fmla="*/ 1792 h 3808"/>
              <a:gd name="T66" fmla="*/ 134 w 269"/>
              <a:gd name="T67" fmla="*/ 1816 h 3808"/>
              <a:gd name="T68" fmla="*/ 157 w 269"/>
              <a:gd name="T69" fmla="*/ 1695 h 3808"/>
              <a:gd name="T70" fmla="*/ 108 w 269"/>
              <a:gd name="T71" fmla="*/ 1600 h 3808"/>
              <a:gd name="T72" fmla="*/ 156 w 269"/>
              <a:gd name="T73" fmla="*/ 1599 h 3808"/>
              <a:gd name="T74" fmla="*/ 131 w 269"/>
              <a:gd name="T75" fmla="*/ 1479 h 3808"/>
              <a:gd name="T76" fmla="*/ 107 w 269"/>
              <a:gd name="T77" fmla="*/ 1504 h 3808"/>
              <a:gd name="T78" fmla="*/ 154 w 269"/>
              <a:gd name="T79" fmla="*/ 1407 h 3808"/>
              <a:gd name="T80" fmla="*/ 105 w 269"/>
              <a:gd name="T81" fmla="*/ 1312 h 3808"/>
              <a:gd name="T82" fmla="*/ 130 w 269"/>
              <a:gd name="T83" fmla="*/ 1335 h 3808"/>
              <a:gd name="T84" fmla="*/ 153 w 269"/>
              <a:gd name="T85" fmla="*/ 1215 h 3808"/>
              <a:gd name="T86" fmla="*/ 104 w 269"/>
              <a:gd name="T87" fmla="*/ 1119 h 3808"/>
              <a:gd name="T88" fmla="*/ 152 w 269"/>
              <a:gd name="T89" fmla="*/ 1119 h 3808"/>
              <a:gd name="T90" fmla="*/ 127 w 269"/>
              <a:gd name="T91" fmla="*/ 999 h 3808"/>
              <a:gd name="T92" fmla="*/ 103 w 269"/>
              <a:gd name="T93" fmla="*/ 1023 h 3808"/>
              <a:gd name="T94" fmla="*/ 150 w 269"/>
              <a:gd name="T95" fmla="*/ 927 h 3808"/>
              <a:gd name="T96" fmla="*/ 101 w 269"/>
              <a:gd name="T97" fmla="*/ 831 h 3808"/>
              <a:gd name="T98" fmla="*/ 126 w 269"/>
              <a:gd name="T99" fmla="*/ 855 h 3808"/>
              <a:gd name="T100" fmla="*/ 149 w 269"/>
              <a:gd name="T101" fmla="*/ 735 h 3808"/>
              <a:gd name="T102" fmla="*/ 100 w 269"/>
              <a:gd name="T103" fmla="*/ 639 h 3808"/>
              <a:gd name="T104" fmla="*/ 148 w 269"/>
              <a:gd name="T105" fmla="*/ 639 h 3808"/>
              <a:gd name="T106" fmla="*/ 123 w 269"/>
              <a:gd name="T107" fmla="*/ 519 h 3808"/>
              <a:gd name="T108" fmla="*/ 99 w 269"/>
              <a:gd name="T109" fmla="*/ 543 h 3808"/>
              <a:gd name="T110" fmla="*/ 146 w 269"/>
              <a:gd name="T111" fmla="*/ 447 h 3808"/>
              <a:gd name="T112" fmla="*/ 97 w 269"/>
              <a:gd name="T113" fmla="*/ 351 h 3808"/>
              <a:gd name="T114" fmla="*/ 122 w 269"/>
              <a:gd name="T115" fmla="*/ 375 h 3808"/>
              <a:gd name="T116" fmla="*/ 145 w 269"/>
              <a:gd name="T117" fmla="*/ 255 h 3808"/>
              <a:gd name="T118" fmla="*/ 96 w 269"/>
              <a:gd name="T119" fmla="*/ 159 h 3808"/>
              <a:gd name="T120" fmla="*/ 144 w 269"/>
              <a:gd name="T121" fmla="*/ 159 h 3808"/>
              <a:gd name="T122" fmla="*/ 150 w 269"/>
              <a:gd name="T123" fmla="*/ 3808 h 3808"/>
              <a:gd name="T124" fmla="*/ 118 w 269"/>
              <a:gd name="T125" fmla="*/ 0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3808">
                <a:moveTo>
                  <a:pt x="126" y="3713"/>
                </a:moveTo>
                <a:lnTo>
                  <a:pt x="126" y="3713"/>
                </a:lnTo>
                <a:lnTo>
                  <a:pt x="126" y="3713"/>
                </a:lnTo>
                <a:cubicBezTo>
                  <a:pt x="126" y="3699"/>
                  <a:pt x="136" y="3689"/>
                  <a:pt x="149" y="3688"/>
                </a:cubicBezTo>
                <a:cubicBezTo>
                  <a:pt x="163" y="3688"/>
                  <a:pt x="174" y="3699"/>
                  <a:pt x="174" y="3712"/>
                </a:cubicBezTo>
                <a:lnTo>
                  <a:pt x="174" y="3712"/>
                </a:lnTo>
                <a:lnTo>
                  <a:pt x="174" y="3712"/>
                </a:lnTo>
                <a:lnTo>
                  <a:pt x="174" y="3712"/>
                </a:lnTo>
                <a:cubicBezTo>
                  <a:pt x="174" y="3726"/>
                  <a:pt x="163" y="3736"/>
                  <a:pt x="150" y="3736"/>
                </a:cubicBezTo>
                <a:cubicBezTo>
                  <a:pt x="137" y="3737"/>
                  <a:pt x="126" y="3726"/>
                  <a:pt x="126" y="3713"/>
                </a:cubicBezTo>
                <a:close/>
                <a:moveTo>
                  <a:pt x="125" y="3617"/>
                </a:moveTo>
                <a:lnTo>
                  <a:pt x="125" y="3617"/>
                </a:lnTo>
                <a:lnTo>
                  <a:pt x="125" y="3617"/>
                </a:lnTo>
                <a:cubicBezTo>
                  <a:pt x="125" y="3603"/>
                  <a:pt x="135" y="3592"/>
                  <a:pt x="149" y="3592"/>
                </a:cubicBezTo>
                <a:cubicBezTo>
                  <a:pt x="162" y="3592"/>
                  <a:pt x="173" y="3603"/>
                  <a:pt x="173" y="3616"/>
                </a:cubicBezTo>
                <a:lnTo>
                  <a:pt x="173" y="3616"/>
                </a:lnTo>
                <a:cubicBezTo>
                  <a:pt x="173" y="3629"/>
                  <a:pt x="162" y="3640"/>
                  <a:pt x="149" y="3640"/>
                </a:cubicBezTo>
                <a:cubicBezTo>
                  <a:pt x="136" y="3641"/>
                  <a:pt x="125" y="3630"/>
                  <a:pt x="125" y="3617"/>
                </a:cubicBezTo>
                <a:close/>
                <a:moveTo>
                  <a:pt x="124" y="3521"/>
                </a:moveTo>
                <a:lnTo>
                  <a:pt x="124" y="3521"/>
                </a:lnTo>
                <a:cubicBezTo>
                  <a:pt x="124" y="3507"/>
                  <a:pt x="135" y="3496"/>
                  <a:pt x="148" y="3496"/>
                </a:cubicBezTo>
                <a:cubicBezTo>
                  <a:pt x="161" y="3496"/>
                  <a:pt x="172" y="3507"/>
                  <a:pt x="172" y="3520"/>
                </a:cubicBezTo>
                <a:lnTo>
                  <a:pt x="172" y="3520"/>
                </a:lnTo>
                <a:lnTo>
                  <a:pt x="172" y="3520"/>
                </a:lnTo>
                <a:cubicBezTo>
                  <a:pt x="172" y="3533"/>
                  <a:pt x="162" y="3544"/>
                  <a:pt x="148" y="3544"/>
                </a:cubicBezTo>
                <a:cubicBezTo>
                  <a:pt x="135" y="3544"/>
                  <a:pt x="124" y="3534"/>
                  <a:pt x="124" y="3521"/>
                </a:cubicBezTo>
                <a:close/>
                <a:moveTo>
                  <a:pt x="123" y="3425"/>
                </a:moveTo>
                <a:lnTo>
                  <a:pt x="123" y="3424"/>
                </a:lnTo>
                <a:lnTo>
                  <a:pt x="123" y="3424"/>
                </a:lnTo>
                <a:cubicBezTo>
                  <a:pt x="123" y="3411"/>
                  <a:pt x="134" y="3400"/>
                  <a:pt x="147" y="3400"/>
                </a:cubicBezTo>
                <a:cubicBezTo>
                  <a:pt x="160" y="3400"/>
                  <a:pt x="171" y="3411"/>
                  <a:pt x="171" y="3424"/>
                </a:cubicBezTo>
                <a:lnTo>
                  <a:pt x="171" y="3424"/>
                </a:lnTo>
                <a:lnTo>
                  <a:pt x="171" y="3424"/>
                </a:lnTo>
                <a:cubicBezTo>
                  <a:pt x="171" y="3437"/>
                  <a:pt x="161" y="3448"/>
                  <a:pt x="147" y="3448"/>
                </a:cubicBezTo>
                <a:cubicBezTo>
                  <a:pt x="134" y="3448"/>
                  <a:pt x="123" y="3438"/>
                  <a:pt x="123" y="3425"/>
                </a:cubicBezTo>
                <a:close/>
                <a:moveTo>
                  <a:pt x="122" y="3328"/>
                </a:moveTo>
                <a:lnTo>
                  <a:pt x="122" y="3328"/>
                </a:lnTo>
                <a:cubicBezTo>
                  <a:pt x="122" y="3315"/>
                  <a:pt x="133" y="3304"/>
                  <a:pt x="146" y="3304"/>
                </a:cubicBezTo>
                <a:cubicBezTo>
                  <a:pt x="159" y="3304"/>
                  <a:pt x="170" y="3315"/>
                  <a:pt x="170" y="3328"/>
                </a:cubicBezTo>
                <a:lnTo>
                  <a:pt x="170" y="3328"/>
                </a:lnTo>
                <a:lnTo>
                  <a:pt x="170" y="3328"/>
                </a:lnTo>
                <a:cubicBezTo>
                  <a:pt x="171" y="3341"/>
                  <a:pt x="160" y="3352"/>
                  <a:pt x="147" y="3352"/>
                </a:cubicBezTo>
                <a:cubicBezTo>
                  <a:pt x="133" y="3352"/>
                  <a:pt x="123" y="3342"/>
                  <a:pt x="122" y="3328"/>
                </a:cubicBezTo>
                <a:close/>
                <a:moveTo>
                  <a:pt x="122" y="3232"/>
                </a:moveTo>
                <a:lnTo>
                  <a:pt x="122" y="3232"/>
                </a:lnTo>
                <a:cubicBezTo>
                  <a:pt x="122" y="3219"/>
                  <a:pt x="132" y="3208"/>
                  <a:pt x="145" y="3208"/>
                </a:cubicBezTo>
                <a:cubicBezTo>
                  <a:pt x="159" y="3208"/>
                  <a:pt x="170" y="3219"/>
                  <a:pt x="170" y="3232"/>
                </a:cubicBezTo>
                <a:lnTo>
                  <a:pt x="170" y="3232"/>
                </a:lnTo>
                <a:lnTo>
                  <a:pt x="170" y="3232"/>
                </a:lnTo>
                <a:cubicBezTo>
                  <a:pt x="170" y="3245"/>
                  <a:pt x="159" y="3256"/>
                  <a:pt x="146" y="3256"/>
                </a:cubicBezTo>
                <a:cubicBezTo>
                  <a:pt x="133" y="3256"/>
                  <a:pt x="122" y="3246"/>
                  <a:pt x="122" y="3232"/>
                </a:cubicBezTo>
                <a:close/>
                <a:moveTo>
                  <a:pt x="121" y="3136"/>
                </a:moveTo>
                <a:lnTo>
                  <a:pt x="121" y="3136"/>
                </a:lnTo>
                <a:cubicBezTo>
                  <a:pt x="121" y="3123"/>
                  <a:pt x="131" y="3112"/>
                  <a:pt x="145" y="3112"/>
                </a:cubicBezTo>
                <a:cubicBezTo>
                  <a:pt x="158" y="3112"/>
                  <a:pt x="169" y="3123"/>
                  <a:pt x="169" y="3136"/>
                </a:cubicBezTo>
                <a:lnTo>
                  <a:pt x="169" y="3136"/>
                </a:lnTo>
                <a:lnTo>
                  <a:pt x="169" y="3136"/>
                </a:lnTo>
                <a:cubicBezTo>
                  <a:pt x="169" y="3149"/>
                  <a:pt x="158" y="3160"/>
                  <a:pt x="145" y="3160"/>
                </a:cubicBezTo>
                <a:cubicBezTo>
                  <a:pt x="132" y="3160"/>
                  <a:pt x="121" y="3150"/>
                  <a:pt x="121" y="3136"/>
                </a:cubicBezTo>
                <a:close/>
                <a:moveTo>
                  <a:pt x="120" y="3040"/>
                </a:moveTo>
                <a:lnTo>
                  <a:pt x="120" y="3040"/>
                </a:lnTo>
                <a:lnTo>
                  <a:pt x="120" y="3040"/>
                </a:lnTo>
                <a:cubicBezTo>
                  <a:pt x="120" y="3027"/>
                  <a:pt x="131" y="3016"/>
                  <a:pt x="144" y="3016"/>
                </a:cubicBezTo>
                <a:cubicBezTo>
                  <a:pt x="157" y="3016"/>
                  <a:pt x="168" y="3027"/>
                  <a:pt x="168" y="3040"/>
                </a:cubicBezTo>
                <a:lnTo>
                  <a:pt x="168" y="3040"/>
                </a:lnTo>
                <a:lnTo>
                  <a:pt x="168" y="3040"/>
                </a:lnTo>
                <a:cubicBezTo>
                  <a:pt x="168" y="3053"/>
                  <a:pt x="157" y="3064"/>
                  <a:pt x="144" y="3064"/>
                </a:cubicBezTo>
                <a:cubicBezTo>
                  <a:pt x="131" y="3064"/>
                  <a:pt x="120" y="3054"/>
                  <a:pt x="120" y="3040"/>
                </a:cubicBezTo>
                <a:close/>
                <a:moveTo>
                  <a:pt x="119" y="2944"/>
                </a:moveTo>
                <a:lnTo>
                  <a:pt x="119" y="2944"/>
                </a:lnTo>
                <a:cubicBezTo>
                  <a:pt x="119" y="2931"/>
                  <a:pt x="130" y="2920"/>
                  <a:pt x="143" y="2920"/>
                </a:cubicBezTo>
                <a:cubicBezTo>
                  <a:pt x="156" y="2920"/>
                  <a:pt x="167" y="2931"/>
                  <a:pt x="167" y="2944"/>
                </a:cubicBezTo>
                <a:lnTo>
                  <a:pt x="167" y="2944"/>
                </a:lnTo>
                <a:lnTo>
                  <a:pt x="167" y="2944"/>
                </a:lnTo>
                <a:cubicBezTo>
                  <a:pt x="167" y="2957"/>
                  <a:pt x="157" y="2968"/>
                  <a:pt x="143" y="2968"/>
                </a:cubicBezTo>
                <a:cubicBezTo>
                  <a:pt x="130" y="2968"/>
                  <a:pt x="119" y="2958"/>
                  <a:pt x="119" y="2944"/>
                </a:cubicBezTo>
                <a:close/>
                <a:moveTo>
                  <a:pt x="118" y="2848"/>
                </a:moveTo>
                <a:lnTo>
                  <a:pt x="118" y="2848"/>
                </a:lnTo>
                <a:cubicBezTo>
                  <a:pt x="118" y="2835"/>
                  <a:pt x="129" y="2824"/>
                  <a:pt x="142" y="2824"/>
                </a:cubicBezTo>
                <a:cubicBezTo>
                  <a:pt x="155" y="2824"/>
                  <a:pt x="166" y="2835"/>
                  <a:pt x="166" y="2848"/>
                </a:cubicBezTo>
                <a:lnTo>
                  <a:pt x="166" y="2848"/>
                </a:lnTo>
                <a:lnTo>
                  <a:pt x="166" y="2848"/>
                </a:lnTo>
                <a:cubicBezTo>
                  <a:pt x="167" y="2861"/>
                  <a:pt x="156" y="2872"/>
                  <a:pt x="143" y="2872"/>
                </a:cubicBezTo>
                <a:cubicBezTo>
                  <a:pt x="129" y="2872"/>
                  <a:pt x="119" y="2862"/>
                  <a:pt x="118" y="2848"/>
                </a:cubicBezTo>
                <a:close/>
                <a:moveTo>
                  <a:pt x="118" y="2752"/>
                </a:moveTo>
                <a:lnTo>
                  <a:pt x="118" y="2752"/>
                </a:lnTo>
                <a:cubicBezTo>
                  <a:pt x="117" y="2739"/>
                  <a:pt x="128" y="2728"/>
                  <a:pt x="141" y="2728"/>
                </a:cubicBezTo>
                <a:cubicBezTo>
                  <a:pt x="155" y="2728"/>
                  <a:pt x="165" y="2739"/>
                  <a:pt x="166" y="2752"/>
                </a:cubicBezTo>
                <a:lnTo>
                  <a:pt x="166" y="2752"/>
                </a:lnTo>
                <a:lnTo>
                  <a:pt x="166" y="2752"/>
                </a:lnTo>
                <a:cubicBezTo>
                  <a:pt x="166" y="2765"/>
                  <a:pt x="155" y="2776"/>
                  <a:pt x="142" y="2776"/>
                </a:cubicBezTo>
                <a:cubicBezTo>
                  <a:pt x="129" y="2776"/>
                  <a:pt x="118" y="2765"/>
                  <a:pt x="118" y="2752"/>
                </a:cubicBezTo>
                <a:close/>
                <a:moveTo>
                  <a:pt x="117" y="2656"/>
                </a:moveTo>
                <a:lnTo>
                  <a:pt x="117" y="2656"/>
                </a:lnTo>
                <a:cubicBezTo>
                  <a:pt x="117" y="2643"/>
                  <a:pt x="127" y="2632"/>
                  <a:pt x="141" y="2632"/>
                </a:cubicBezTo>
                <a:cubicBezTo>
                  <a:pt x="154" y="2632"/>
                  <a:pt x="165" y="2642"/>
                  <a:pt x="165" y="2656"/>
                </a:cubicBezTo>
                <a:lnTo>
                  <a:pt x="165" y="2656"/>
                </a:lnTo>
                <a:lnTo>
                  <a:pt x="165" y="2656"/>
                </a:lnTo>
                <a:cubicBezTo>
                  <a:pt x="165" y="2669"/>
                  <a:pt x="154" y="2680"/>
                  <a:pt x="141" y="2680"/>
                </a:cubicBezTo>
                <a:cubicBezTo>
                  <a:pt x="128" y="2680"/>
                  <a:pt x="117" y="2669"/>
                  <a:pt x="117" y="2656"/>
                </a:cubicBezTo>
                <a:close/>
                <a:moveTo>
                  <a:pt x="116" y="2560"/>
                </a:moveTo>
                <a:lnTo>
                  <a:pt x="116" y="2560"/>
                </a:lnTo>
                <a:cubicBezTo>
                  <a:pt x="116" y="2547"/>
                  <a:pt x="127" y="2536"/>
                  <a:pt x="140" y="2536"/>
                </a:cubicBezTo>
                <a:cubicBezTo>
                  <a:pt x="153" y="2536"/>
                  <a:pt x="164" y="2546"/>
                  <a:pt x="164" y="2560"/>
                </a:cubicBezTo>
                <a:lnTo>
                  <a:pt x="164" y="2560"/>
                </a:lnTo>
                <a:lnTo>
                  <a:pt x="164" y="2560"/>
                </a:lnTo>
                <a:cubicBezTo>
                  <a:pt x="164" y="2573"/>
                  <a:pt x="153" y="2584"/>
                  <a:pt x="140" y="2584"/>
                </a:cubicBezTo>
                <a:cubicBezTo>
                  <a:pt x="127" y="2584"/>
                  <a:pt x="116" y="2573"/>
                  <a:pt x="116" y="2560"/>
                </a:cubicBezTo>
                <a:close/>
                <a:moveTo>
                  <a:pt x="115" y="2464"/>
                </a:moveTo>
                <a:lnTo>
                  <a:pt x="115" y="2464"/>
                </a:lnTo>
                <a:cubicBezTo>
                  <a:pt x="115" y="2451"/>
                  <a:pt x="126" y="2440"/>
                  <a:pt x="139" y="2440"/>
                </a:cubicBezTo>
                <a:cubicBezTo>
                  <a:pt x="152" y="2440"/>
                  <a:pt x="163" y="2450"/>
                  <a:pt x="163" y="2464"/>
                </a:cubicBezTo>
                <a:lnTo>
                  <a:pt x="163" y="2464"/>
                </a:lnTo>
                <a:lnTo>
                  <a:pt x="163" y="2464"/>
                </a:lnTo>
                <a:cubicBezTo>
                  <a:pt x="163" y="2477"/>
                  <a:pt x="153" y="2488"/>
                  <a:pt x="139" y="2488"/>
                </a:cubicBezTo>
                <a:cubicBezTo>
                  <a:pt x="126" y="2488"/>
                  <a:pt x="115" y="2477"/>
                  <a:pt x="115" y="2464"/>
                </a:cubicBezTo>
                <a:close/>
                <a:moveTo>
                  <a:pt x="114" y="2368"/>
                </a:moveTo>
                <a:lnTo>
                  <a:pt x="114" y="2368"/>
                </a:lnTo>
                <a:cubicBezTo>
                  <a:pt x="114" y="2355"/>
                  <a:pt x="125" y="2344"/>
                  <a:pt x="138" y="2344"/>
                </a:cubicBezTo>
                <a:cubicBezTo>
                  <a:pt x="151" y="2344"/>
                  <a:pt x="162" y="2354"/>
                  <a:pt x="162" y="2368"/>
                </a:cubicBezTo>
                <a:lnTo>
                  <a:pt x="162" y="2368"/>
                </a:lnTo>
                <a:lnTo>
                  <a:pt x="162" y="2368"/>
                </a:lnTo>
                <a:cubicBezTo>
                  <a:pt x="162" y="2381"/>
                  <a:pt x="152" y="2392"/>
                  <a:pt x="139" y="2392"/>
                </a:cubicBezTo>
                <a:cubicBezTo>
                  <a:pt x="125" y="2392"/>
                  <a:pt x="114" y="2381"/>
                  <a:pt x="114" y="2368"/>
                </a:cubicBezTo>
                <a:close/>
                <a:moveTo>
                  <a:pt x="114" y="2272"/>
                </a:moveTo>
                <a:lnTo>
                  <a:pt x="114" y="2272"/>
                </a:lnTo>
                <a:cubicBezTo>
                  <a:pt x="113" y="2259"/>
                  <a:pt x="124" y="2248"/>
                  <a:pt x="137" y="2248"/>
                </a:cubicBezTo>
                <a:cubicBezTo>
                  <a:pt x="151" y="2248"/>
                  <a:pt x="161" y="2258"/>
                  <a:pt x="162" y="2272"/>
                </a:cubicBezTo>
                <a:lnTo>
                  <a:pt x="162" y="2272"/>
                </a:lnTo>
                <a:lnTo>
                  <a:pt x="162" y="2272"/>
                </a:lnTo>
                <a:cubicBezTo>
                  <a:pt x="162" y="2285"/>
                  <a:pt x="151" y="2296"/>
                  <a:pt x="138" y="2296"/>
                </a:cubicBezTo>
                <a:cubicBezTo>
                  <a:pt x="125" y="2296"/>
                  <a:pt x="114" y="2285"/>
                  <a:pt x="114" y="2272"/>
                </a:cubicBezTo>
                <a:close/>
                <a:moveTo>
                  <a:pt x="113" y="2176"/>
                </a:moveTo>
                <a:lnTo>
                  <a:pt x="113" y="2176"/>
                </a:lnTo>
                <a:cubicBezTo>
                  <a:pt x="113" y="2163"/>
                  <a:pt x="123" y="2152"/>
                  <a:pt x="137" y="2152"/>
                </a:cubicBezTo>
                <a:cubicBezTo>
                  <a:pt x="150" y="2152"/>
                  <a:pt x="161" y="2162"/>
                  <a:pt x="161" y="2176"/>
                </a:cubicBezTo>
                <a:lnTo>
                  <a:pt x="161" y="2176"/>
                </a:lnTo>
                <a:lnTo>
                  <a:pt x="161" y="2176"/>
                </a:lnTo>
                <a:cubicBezTo>
                  <a:pt x="161" y="2189"/>
                  <a:pt x="150" y="2200"/>
                  <a:pt x="137" y="2200"/>
                </a:cubicBezTo>
                <a:cubicBezTo>
                  <a:pt x="124" y="2200"/>
                  <a:pt x="113" y="2189"/>
                  <a:pt x="113" y="2176"/>
                </a:cubicBezTo>
                <a:close/>
                <a:moveTo>
                  <a:pt x="112" y="2080"/>
                </a:moveTo>
                <a:lnTo>
                  <a:pt x="112" y="2080"/>
                </a:lnTo>
                <a:cubicBezTo>
                  <a:pt x="112" y="2067"/>
                  <a:pt x="122" y="2056"/>
                  <a:pt x="136" y="2056"/>
                </a:cubicBezTo>
                <a:cubicBezTo>
                  <a:pt x="149" y="2056"/>
                  <a:pt x="160" y="2066"/>
                  <a:pt x="160" y="2079"/>
                </a:cubicBezTo>
                <a:lnTo>
                  <a:pt x="160" y="2080"/>
                </a:lnTo>
                <a:cubicBezTo>
                  <a:pt x="160" y="2093"/>
                  <a:pt x="149" y="2104"/>
                  <a:pt x="136" y="2104"/>
                </a:cubicBezTo>
                <a:cubicBezTo>
                  <a:pt x="123" y="2104"/>
                  <a:pt x="112" y="2093"/>
                  <a:pt x="112" y="2080"/>
                </a:cubicBezTo>
                <a:close/>
                <a:moveTo>
                  <a:pt x="111" y="1984"/>
                </a:moveTo>
                <a:lnTo>
                  <a:pt x="111" y="1984"/>
                </a:lnTo>
                <a:cubicBezTo>
                  <a:pt x="111" y="1971"/>
                  <a:pt x="122" y="1960"/>
                  <a:pt x="135" y="1960"/>
                </a:cubicBezTo>
                <a:cubicBezTo>
                  <a:pt x="148" y="1960"/>
                  <a:pt x="159" y="1970"/>
                  <a:pt x="159" y="1983"/>
                </a:cubicBezTo>
                <a:lnTo>
                  <a:pt x="159" y="1983"/>
                </a:lnTo>
                <a:lnTo>
                  <a:pt x="159" y="1983"/>
                </a:lnTo>
                <a:cubicBezTo>
                  <a:pt x="159" y="1997"/>
                  <a:pt x="149" y="2008"/>
                  <a:pt x="135" y="2008"/>
                </a:cubicBezTo>
                <a:cubicBezTo>
                  <a:pt x="122" y="2008"/>
                  <a:pt x="111" y="1997"/>
                  <a:pt x="111" y="1984"/>
                </a:cubicBezTo>
                <a:close/>
                <a:moveTo>
                  <a:pt x="110" y="1888"/>
                </a:moveTo>
                <a:lnTo>
                  <a:pt x="110" y="1888"/>
                </a:lnTo>
                <a:cubicBezTo>
                  <a:pt x="110" y="1875"/>
                  <a:pt x="121" y="1864"/>
                  <a:pt x="134" y="1864"/>
                </a:cubicBezTo>
                <a:cubicBezTo>
                  <a:pt x="147" y="1863"/>
                  <a:pt x="158" y="1874"/>
                  <a:pt x="158" y="1887"/>
                </a:cubicBezTo>
                <a:lnTo>
                  <a:pt x="158" y="1887"/>
                </a:lnTo>
                <a:lnTo>
                  <a:pt x="158" y="1887"/>
                </a:lnTo>
                <a:cubicBezTo>
                  <a:pt x="158" y="1901"/>
                  <a:pt x="148" y="1912"/>
                  <a:pt x="135" y="1912"/>
                </a:cubicBezTo>
                <a:cubicBezTo>
                  <a:pt x="121" y="1912"/>
                  <a:pt x="110" y="1901"/>
                  <a:pt x="110" y="1888"/>
                </a:cubicBezTo>
                <a:close/>
                <a:moveTo>
                  <a:pt x="110" y="1792"/>
                </a:moveTo>
                <a:lnTo>
                  <a:pt x="110" y="1792"/>
                </a:lnTo>
                <a:cubicBezTo>
                  <a:pt x="109" y="1778"/>
                  <a:pt x="120" y="1768"/>
                  <a:pt x="133" y="1768"/>
                </a:cubicBezTo>
                <a:cubicBezTo>
                  <a:pt x="147" y="1767"/>
                  <a:pt x="157" y="1778"/>
                  <a:pt x="158" y="1791"/>
                </a:cubicBezTo>
                <a:lnTo>
                  <a:pt x="158" y="1791"/>
                </a:lnTo>
                <a:lnTo>
                  <a:pt x="158" y="1791"/>
                </a:lnTo>
                <a:cubicBezTo>
                  <a:pt x="158" y="1805"/>
                  <a:pt x="147" y="1815"/>
                  <a:pt x="134" y="1816"/>
                </a:cubicBezTo>
                <a:cubicBezTo>
                  <a:pt x="120" y="1816"/>
                  <a:pt x="110" y="1805"/>
                  <a:pt x="110" y="1792"/>
                </a:cubicBezTo>
                <a:close/>
                <a:moveTo>
                  <a:pt x="109" y="1696"/>
                </a:moveTo>
                <a:lnTo>
                  <a:pt x="109" y="1696"/>
                </a:lnTo>
                <a:cubicBezTo>
                  <a:pt x="109" y="1682"/>
                  <a:pt x="119" y="1672"/>
                  <a:pt x="133" y="1671"/>
                </a:cubicBezTo>
                <a:cubicBezTo>
                  <a:pt x="146" y="1671"/>
                  <a:pt x="157" y="1682"/>
                  <a:pt x="157" y="1695"/>
                </a:cubicBezTo>
                <a:lnTo>
                  <a:pt x="157" y="1695"/>
                </a:lnTo>
                <a:lnTo>
                  <a:pt x="157" y="1695"/>
                </a:lnTo>
                <a:cubicBezTo>
                  <a:pt x="157" y="1709"/>
                  <a:pt x="146" y="1719"/>
                  <a:pt x="133" y="1720"/>
                </a:cubicBezTo>
                <a:cubicBezTo>
                  <a:pt x="120" y="1720"/>
                  <a:pt x="109" y="1709"/>
                  <a:pt x="109" y="1696"/>
                </a:cubicBezTo>
                <a:close/>
                <a:moveTo>
                  <a:pt x="108" y="1600"/>
                </a:moveTo>
                <a:lnTo>
                  <a:pt x="108" y="1600"/>
                </a:lnTo>
                <a:cubicBezTo>
                  <a:pt x="108" y="1586"/>
                  <a:pt x="118" y="1576"/>
                  <a:pt x="132" y="1575"/>
                </a:cubicBezTo>
                <a:cubicBezTo>
                  <a:pt x="145" y="1575"/>
                  <a:pt x="156" y="1586"/>
                  <a:pt x="156" y="1599"/>
                </a:cubicBezTo>
                <a:lnTo>
                  <a:pt x="156" y="1599"/>
                </a:lnTo>
                <a:lnTo>
                  <a:pt x="156" y="1599"/>
                </a:lnTo>
                <a:cubicBezTo>
                  <a:pt x="156" y="1613"/>
                  <a:pt x="145" y="1623"/>
                  <a:pt x="132" y="1623"/>
                </a:cubicBezTo>
                <a:cubicBezTo>
                  <a:pt x="119" y="1624"/>
                  <a:pt x="108" y="1613"/>
                  <a:pt x="108" y="1600"/>
                </a:cubicBezTo>
                <a:close/>
                <a:moveTo>
                  <a:pt x="107" y="1504"/>
                </a:moveTo>
                <a:lnTo>
                  <a:pt x="107" y="1504"/>
                </a:lnTo>
                <a:cubicBezTo>
                  <a:pt x="107" y="1490"/>
                  <a:pt x="118" y="1480"/>
                  <a:pt x="131" y="1479"/>
                </a:cubicBezTo>
                <a:cubicBezTo>
                  <a:pt x="144" y="1479"/>
                  <a:pt x="155" y="1490"/>
                  <a:pt x="155" y="1503"/>
                </a:cubicBezTo>
                <a:lnTo>
                  <a:pt x="155" y="1503"/>
                </a:lnTo>
                <a:lnTo>
                  <a:pt x="155" y="1503"/>
                </a:lnTo>
                <a:cubicBezTo>
                  <a:pt x="155" y="1516"/>
                  <a:pt x="145" y="1527"/>
                  <a:pt x="131" y="1527"/>
                </a:cubicBezTo>
                <a:cubicBezTo>
                  <a:pt x="118" y="1528"/>
                  <a:pt x="107" y="1517"/>
                  <a:pt x="107" y="1504"/>
                </a:cubicBezTo>
                <a:close/>
                <a:moveTo>
                  <a:pt x="106" y="1408"/>
                </a:moveTo>
                <a:lnTo>
                  <a:pt x="106" y="1408"/>
                </a:lnTo>
                <a:cubicBezTo>
                  <a:pt x="106" y="1394"/>
                  <a:pt x="117" y="1383"/>
                  <a:pt x="130" y="1383"/>
                </a:cubicBezTo>
                <a:cubicBezTo>
                  <a:pt x="143" y="1383"/>
                  <a:pt x="154" y="1394"/>
                  <a:pt x="154" y="1407"/>
                </a:cubicBezTo>
                <a:lnTo>
                  <a:pt x="154" y="1407"/>
                </a:lnTo>
                <a:lnTo>
                  <a:pt x="154" y="1407"/>
                </a:lnTo>
                <a:cubicBezTo>
                  <a:pt x="154" y="1420"/>
                  <a:pt x="144" y="1431"/>
                  <a:pt x="130" y="1431"/>
                </a:cubicBezTo>
                <a:cubicBezTo>
                  <a:pt x="117" y="1432"/>
                  <a:pt x="106" y="1421"/>
                  <a:pt x="106" y="1408"/>
                </a:cubicBezTo>
                <a:close/>
                <a:moveTo>
                  <a:pt x="105" y="1312"/>
                </a:moveTo>
                <a:lnTo>
                  <a:pt x="105" y="1312"/>
                </a:lnTo>
                <a:cubicBezTo>
                  <a:pt x="105" y="1298"/>
                  <a:pt x="116" y="1287"/>
                  <a:pt x="129" y="1287"/>
                </a:cubicBezTo>
                <a:cubicBezTo>
                  <a:pt x="143" y="1287"/>
                  <a:pt x="153" y="1298"/>
                  <a:pt x="153" y="1311"/>
                </a:cubicBezTo>
                <a:lnTo>
                  <a:pt x="153" y="1311"/>
                </a:lnTo>
                <a:lnTo>
                  <a:pt x="153" y="1311"/>
                </a:lnTo>
                <a:cubicBezTo>
                  <a:pt x="154" y="1324"/>
                  <a:pt x="143" y="1335"/>
                  <a:pt x="130" y="1335"/>
                </a:cubicBezTo>
                <a:cubicBezTo>
                  <a:pt x="116" y="1335"/>
                  <a:pt x="106" y="1325"/>
                  <a:pt x="105" y="1312"/>
                </a:cubicBezTo>
                <a:close/>
                <a:moveTo>
                  <a:pt x="105" y="1216"/>
                </a:moveTo>
                <a:lnTo>
                  <a:pt x="105" y="1215"/>
                </a:lnTo>
                <a:cubicBezTo>
                  <a:pt x="105" y="1202"/>
                  <a:pt x="115" y="1191"/>
                  <a:pt x="128" y="1191"/>
                </a:cubicBezTo>
                <a:cubicBezTo>
                  <a:pt x="142" y="1191"/>
                  <a:pt x="153" y="1202"/>
                  <a:pt x="153" y="1215"/>
                </a:cubicBezTo>
                <a:lnTo>
                  <a:pt x="153" y="1215"/>
                </a:lnTo>
                <a:lnTo>
                  <a:pt x="153" y="1215"/>
                </a:lnTo>
                <a:cubicBezTo>
                  <a:pt x="153" y="1228"/>
                  <a:pt x="142" y="1239"/>
                  <a:pt x="129" y="1239"/>
                </a:cubicBezTo>
                <a:cubicBezTo>
                  <a:pt x="116" y="1239"/>
                  <a:pt x="105" y="1229"/>
                  <a:pt x="105" y="1216"/>
                </a:cubicBezTo>
                <a:close/>
                <a:moveTo>
                  <a:pt x="104" y="1119"/>
                </a:moveTo>
                <a:lnTo>
                  <a:pt x="104" y="1119"/>
                </a:lnTo>
                <a:cubicBezTo>
                  <a:pt x="104" y="1106"/>
                  <a:pt x="114" y="1095"/>
                  <a:pt x="128" y="1095"/>
                </a:cubicBezTo>
                <a:cubicBezTo>
                  <a:pt x="141" y="1095"/>
                  <a:pt x="152" y="1106"/>
                  <a:pt x="152" y="1119"/>
                </a:cubicBezTo>
                <a:lnTo>
                  <a:pt x="152" y="1119"/>
                </a:lnTo>
                <a:lnTo>
                  <a:pt x="152" y="1119"/>
                </a:lnTo>
                <a:cubicBezTo>
                  <a:pt x="152" y="1132"/>
                  <a:pt x="141" y="1143"/>
                  <a:pt x="128" y="1143"/>
                </a:cubicBezTo>
                <a:cubicBezTo>
                  <a:pt x="115" y="1143"/>
                  <a:pt x="104" y="1133"/>
                  <a:pt x="104" y="1119"/>
                </a:cubicBezTo>
                <a:close/>
                <a:moveTo>
                  <a:pt x="103" y="1023"/>
                </a:moveTo>
                <a:lnTo>
                  <a:pt x="103" y="1023"/>
                </a:lnTo>
                <a:cubicBezTo>
                  <a:pt x="103" y="1010"/>
                  <a:pt x="114" y="999"/>
                  <a:pt x="127" y="999"/>
                </a:cubicBezTo>
                <a:cubicBezTo>
                  <a:pt x="140" y="999"/>
                  <a:pt x="151" y="1010"/>
                  <a:pt x="151" y="1023"/>
                </a:cubicBezTo>
                <a:lnTo>
                  <a:pt x="151" y="1023"/>
                </a:lnTo>
                <a:lnTo>
                  <a:pt x="151" y="1023"/>
                </a:lnTo>
                <a:cubicBezTo>
                  <a:pt x="151" y="1036"/>
                  <a:pt x="141" y="1047"/>
                  <a:pt x="127" y="1047"/>
                </a:cubicBezTo>
                <a:cubicBezTo>
                  <a:pt x="114" y="1047"/>
                  <a:pt x="103" y="1037"/>
                  <a:pt x="103" y="1023"/>
                </a:cubicBezTo>
                <a:close/>
                <a:moveTo>
                  <a:pt x="102" y="927"/>
                </a:moveTo>
                <a:lnTo>
                  <a:pt x="102" y="927"/>
                </a:lnTo>
                <a:cubicBezTo>
                  <a:pt x="102" y="914"/>
                  <a:pt x="113" y="903"/>
                  <a:pt x="126" y="903"/>
                </a:cubicBezTo>
                <a:cubicBezTo>
                  <a:pt x="139" y="903"/>
                  <a:pt x="150" y="914"/>
                  <a:pt x="150" y="927"/>
                </a:cubicBezTo>
                <a:lnTo>
                  <a:pt x="150" y="927"/>
                </a:lnTo>
                <a:lnTo>
                  <a:pt x="150" y="927"/>
                </a:lnTo>
                <a:cubicBezTo>
                  <a:pt x="150" y="940"/>
                  <a:pt x="140" y="951"/>
                  <a:pt x="126" y="951"/>
                </a:cubicBezTo>
                <a:cubicBezTo>
                  <a:pt x="113" y="951"/>
                  <a:pt x="102" y="941"/>
                  <a:pt x="102" y="927"/>
                </a:cubicBezTo>
                <a:close/>
                <a:moveTo>
                  <a:pt x="101" y="831"/>
                </a:moveTo>
                <a:lnTo>
                  <a:pt x="101" y="831"/>
                </a:lnTo>
                <a:cubicBezTo>
                  <a:pt x="101" y="818"/>
                  <a:pt x="112" y="807"/>
                  <a:pt x="125" y="807"/>
                </a:cubicBezTo>
                <a:cubicBezTo>
                  <a:pt x="139" y="807"/>
                  <a:pt x="149" y="818"/>
                  <a:pt x="149" y="831"/>
                </a:cubicBezTo>
                <a:lnTo>
                  <a:pt x="149" y="831"/>
                </a:lnTo>
                <a:lnTo>
                  <a:pt x="149" y="831"/>
                </a:lnTo>
                <a:cubicBezTo>
                  <a:pt x="150" y="844"/>
                  <a:pt x="139" y="855"/>
                  <a:pt x="126" y="855"/>
                </a:cubicBezTo>
                <a:cubicBezTo>
                  <a:pt x="112" y="855"/>
                  <a:pt x="102" y="845"/>
                  <a:pt x="101" y="831"/>
                </a:cubicBezTo>
                <a:close/>
                <a:moveTo>
                  <a:pt x="101" y="735"/>
                </a:moveTo>
                <a:lnTo>
                  <a:pt x="101" y="735"/>
                </a:lnTo>
                <a:cubicBezTo>
                  <a:pt x="101" y="722"/>
                  <a:pt x="111" y="711"/>
                  <a:pt x="124" y="711"/>
                </a:cubicBezTo>
                <a:cubicBezTo>
                  <a:pt x="138" y="711"/>
                  <a:pt x="149" y="722"/>
                  <a:pt x="149" y="735"/>
                </a:cubicBezTo>
                <a:lnTo>
                  <a:pt x="149" y="735"/>
                </a:lnTo>
                <a:lnTo>
                  <a:pt x="149" y="735"/>
                </a:lnTo>
                <a:cubicBezTo>
                  <a:pt x="149" y="748"/>
                  <a:pt x="138" y="759"/>
                  <a:pt x="125" y="759"/>
                </a:cubicBezTo>
                <a:cubicBezTo>
                  <a:pt x="112" y="759"/>
                  <a:pt x="101" y="749"/>
                  <a:pt x="101" y="735"/>
                </a:cubicBezTo>
                <a:close/>
                <a:moveTo>
                  <a:pt x="100" y="639"/>
                </a:moveTo>
                <a:lnTo>
                  <a:pt x="100" y="639"/>
                </a:lnTo>
                <a:cubicBezTo>
                  <a:pt x="100" y="626"/>
                  <a:pt x="110" y="615"/>
                  <a:pt x="124" y="615"/>
                </a:cubicBezTo>
                <a:cubicBezTo>
                  <a:pt x="137" y="615"/>
                  <a:pt x="148" y="626"/>
                  <a:pt x="148" y="639"/>
                </a:cubicBezTo>
                <a:lnTo>
                  <a:pt x="148" y="639"/>
                </a:lnTo>
                <a:lnTo>
                  <a:pt x="148" y="639"/>
                </a:lnTo>
                <a:cubicBezTo>
                  <a:pt x="148" y="652"/>
                  <a:pt x="137" y="663"/>
                  <a:pt x="124" y="663"/>
                </a:cubicBezTo>
                <a:cubicBezTo>
                  <a:pt x="111" y="663"/>
                  <a:pt x="100" y="653"/>
                  <a:pt x="100" y="639"/>
                </a:cubicBezTo>
                <a:close/>
                <a:moveTo>
                  <a:pt x="99" y="543"/>
                </a:moveTo>
                <a:lnTo>
                  <a:pt x="99" y="543"/>
                </a:lnTo>
                <a:cubicBezTo>
                  <a:pt x="99" y="530"/>
                  <a:pt x="110" y="519"/>
                  <a:pt x="123" y="519"/>
                </a:cubicBezTo>
                <a:cubicBezTo>
                  <a:pt x="136" y="519"/>
                  <a:pt x="147" y="529"/>
                  <a:pt x="147" y="543"/>
                </a:cubicBezTo>
                <a:lnTo>
                  <a:pt x="147" y="543"/>
                </a:lnTo>
                <a:lnTo>
                  <a:pt x="147" y="543"/>
                </a:lnTo>
                <a:cubicBezTo>
                  <a:pt x="147" y="556"/>
                  <a:pt x="136" y="567"/>
                  <a:pt x="123" y="567"/>
                </a:cubicBezTo>
                <a:cubicBezTo>
                  <a:pt x="110" y="567"/>
                  <a:pt x="99" y="556"/>
                  <a:pt x="99" y="543"/>
                </a:cubicBezTo>
                <a:close/>
                <a:moveTo>
                  <a:pt x="98" y="447"/>
                </a:moveTo>
                <a:lnTo>
                  <a:pt x="98" y="447"/>
                </a:lnTo>
                <a:cubicBezTo>
                  <a:pt x="98" y="434"/>
                  <a:pt x="109" y="423"/>
                  <a:pt x="122" y="423"/>
                </a:cubicBezTo>
                <a:cubicBezTo>
                  <a:pt x="135" y="423"/>
                  <a:pt x="146" y="433"/>
                  <a:pt x="146" y="447"/>
                </a:cubicBezTo>
                <a:lnTo>
                  <a:pt x="146" y="447"/>
                </a:lnTo>
                <a:lnTo>
                  <a:pt x="146" y="447"/>
                </a:lnTo>
                <a:cubicBezTo>
                  <a:pt x="146" y="460"/>
                  <a:pt x="136" y="471"/>
                  <a:pt x="122" y="471"/>
                </a:cubicBezTo>
                <a:cubicBezTo>
                  <a:pt x="109" y="471"/>
                  <a:pt x="98" y="460"/>
                  <a:pt x="98" y="447"/>
                </a:cubicBezTo>
                <a:close/>
                <a:moveTo>
                  <a:pt x="97" y="351"/>
                </a:moveTo>
                <a:lnTo>
                  <a:pt x="97" y="351"/>
                </a:lnTo>
                <a:cubicBezTo>
                  <a:pt x="97" y="338"/>
                  <a:pt x="108" y="327"/>
                  <a:pt x="121" y="327"/>
                </a:cubicBezTo>
                <a:cubicBezTo>
                  <a:pt x="134" y="327"/>
                  <a:pt x="145" y="337"/>
                  <a:pt x="145" y="351"/>
                </a:cubicBezTo>
                <a:lnTo>
                  <a:pt x="145" y="351"/>
                </a:lnTo>
                <a:lnTo>
                  <a:pt x="145" y="351"/>
                </a:lnTo>
                <a:cubicBezTo>
                  <a:pt x="146" y="364"/>
                  <a:pt x="135" y="375"/>
                  <a:pt x="122" y="375"/>
                </a:cubicBezTo>
                <a:cubicBezTo>
                  <a:pt x="108" y="375"/>
                  <a:pt x="98" y="364"/>
                  <a:pt x="97" y="351"/>
                </a:cubicBezTo>
                <a:close/>
                <a:moveTo>
                  <a:pt x="97" y="255"/>
                </a:moveTo>
                <a:lnTo>
                  <a:pt x="97" y="255"/>
                </a:lnTo>
                <a:cubicBezTo>
                  <a:pt x="96" y="242"/>
                  <a:pt x="107" y="231"/>
                  <a:pt x="120" y="231"/>
                </a:cubicBezTo>
                <a:cubicBezTo>
                  <a:pt x="134" y="231"/>
                  <a:pt x="144" y="241"/>
                  <a:pt x="145" y="255"/>
                </a:cubicBezTo>
                <a:lnTo>
                  <a:pt x="145" y="255"/>
                </a:lnTo>
                <a:lnTo>
                  <a:pt x="145" y="255"/>
                </a:lnTo>
                <a:cubicBezTo>
                  <a:pt x="145" y="268"/>
                  <a:pt x="134" y="279"/>
                  <a:pt x="121" y="279"/>
                </a:cubicBezTo>
                <a:cubicBezTo>
                  <a:pt x="108" y="279"/>
                  <a:pt x="97" y="268"/>
                  <a:pt x="97" y="255"/>
                </a:cubicBezTo>
                <a:close/>
                <a:moveTo>
                  <a:pt x="96" y="159"/>
                </a:moveTo>
                <a:lnTo>
                  <a:pt x="96" y="159"/>
                </a:lnTo>
                <a:cubicBezTo>
                  <a:pt x="96" y="146"/>
                  <a:pt x="106" y="135"/>
                  <a:pt x="120" y="135"/>
                </a:cubicBezTo>
                <a:cubicBezTo>
                  <a:pt x="133" y="135"/>
                  <a:pt x="144" y="145"/>
                  <a:pt x="144" y="159"/>
                </a:cubicBezTo>
                <a:lnTo>
                  <a:pt x="144" y="159"/>
                </a:lnTo>
                <a:lnTo>
                  <a:pt x="144" y="159"/>
                </a:lnTo>
                <a:cubicBezTo>
                  <a:pt x="144" y="172"/>
                  <a:pt x="133" y="183"/>
                  <a:pt x="120" y="183"/>
                </a:cubicBezTo>
                <a:cubicBezTo>
                  <a:pt x="107" y="183"/>
                  <a:pt x="96" y="172"/>
                  <a:pt x="96" y="159"/>
                </a:cubicBezTo>
                <a:close/>
                <a:moveTo>
                  <a:pt x="150" y="3712"/>
                </a:moveTo>
                <a:lnTo>
                  <a:pt x="269" y="3663"/>
                </a:lnTo>
                <a:lnTo>
                  <a:pt x="150" y="3808"/>
                </a:lnTo>
                <a:lnTo>
                  <a:pt x="29" y="3665"/>
                </a:lnTo>
                <a:lnTo>
                  <a:pt x="150" y="3712"/>
                </a:lnTo>
                <a:close/>
                <a:moveTo>
                  <a:pt x="119" y="96"/>
                </a:moveTo>
                <a:lnTo>
                  <a:pt x="0" y="145"/>
                </a:lnTo>
                <a:lnTo>
                  <a:pt x="118" y="0"/>
                </a:lnTo>
                <a:lnTo>
                  <a:pt x="240" y="143"/>
                </a:lnTo>
                <a:lnTo>
                  <a:pt x="119" y="96"/>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31"/>
          <p:cNvSpPr>
            <a:spLocks noEditPoints="1"/>
          </p:cNvSpPr>
          <p:nvPr/>
        </p:nvSpPr>
        <p:spPr bwMode="auto">
          <a:xfrm>
            <a:off x="4387012" y="2489024"/>
            <a:ext cx="76200" cy="223838"/>
          </a:xfrm>
          <a:custGeom>
            <a:avLst/>
            <a:gdLst>
              <a:gd name="T0" fmla="*/ 32 w 48"/>
              <a:gd name="T1" fmla="*/ 141 h 141"/>
              <a:gd name="T2" fmla="*/ 32 w 48"/>
              <a:gd name="T3" fmla="*/ 24 h 141"/>
              <a:gd name="T4" fmla="*/ 16 w 48"/>
              <a:gd name="T5" fmla="*/ 24 h 141"/>
              <a:gd name="T6" fmla="*/ 16 w 48"/>
              <a:gd name="T7" fmla="*/ 141 h 141"/>
              <a:gd name="T8" fmla="*/ 32 w 48"/>
              <a:gd name="T9" fmla="*/ 141 h 141"/>
              <a:gd name="T10" fmla="*/ 48 w 48"/>
              <a:gd name="T11" fmla="*/ 32 h 141"/>
              <a:gd name="T12" fmla="*/ 24 w 48"/>
              <a:gd name="T13" fmla="*/ 0 h 141"/>
              <a:gd name="T14" fmla="*/ 0 w 48"/>
              <a:gd name="T15" fmla="*/ 32 h 141"/>
              <a:gd name="T16" fmla="*/ 48 w 48"/>
              <a:gd name="T17" fmla="*/ 3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41">
                <a:moveTo>
                  <a:pt x="32" y="141"/>
                </a:moveTo>
                <a:lnTo>
                  <a:pt x="32" y="24"/>
                </a:lnTo>
                <a:lnTo>
                  <a:pt x="16" y="24"/>
                </a:lnTo>
                <a:lnTo>
                  <a:pt x="16" y="141"/>
                </a:lnTo>
                <a:lnTo>
                  <a:pt x="32" y="141"/>
                </a:lnTo>
                <a:close/>
                <a:moveTo>
                  <a:pt x="48" y="32"/>
                </a:moveTo>
                <a:lnTo>
                  <a:pt x="24" y="0"/>
                </a:lnTo>
                <a:lnTo>
                  <a:pt x="0" y="32"/>
                </a:lnTo>
                <a:lnTo>
                  <a:pt x="48" y="32"/>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32"/>
          <p:cNvSpPr>
            <a:spLocks noEditPoints="1"/>
          </p:cNvSpPr>
          <p:nvPr/>
        </p:nvSpPr>
        <p:spPr bwMode="auto">
          <a:xfrm>
            <a:off x="3183687" y="2050874"/>
            <a:ext cx="77788" cy="649288"/>
          </a:xfrm>
          <a:custGeom>
            <a:avLst/>
            <a:gdLst>
              <a:gd name="T0" fmla="*/ 33 w 49"/>
              <a:gd name="T1" fmla="*/ 409 h 409"/>
              <a:gd name="T2" fmla="*/ 33 w 49"/>
              <a:gd name="T3" fmla="*/ 25 h 409"/>
              <a:gd name="T4" fmla="*/ 17 w 49"/>
              <a:gd name="T5" fmla="*/ 25 h 409"/>
              <a:gd name="T6" fmla="*/ 17 w 49"/>
              <a:gd name="T7" fmla="*/ 409 h 409"/>
              <a:gd name="T8" fmla="*/ 33 w 49"/>
              <a:gd name="T9" fmla="*/ 409 h 409"/>
              <a:gd name="T10" fmla="*/ 49 w 49"/>
              <a:gd name="T11" fmla="*/ 33 h 409"/>
              <a:gd name="T12" fmla="*/ 25 w 49"/>
              <a:gd name="T13" fmla="*/ 0 h 409"/>
              <a:gd name="T14" fmla="*/ 0 w 49"/>
              <a:gd name="T15" fmla="*/ 33 h 409"/>
              <a:gd name="T16" fmla="*/ 49 w 49"/>
              <a:gd name="T17" fmla="*/ 3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09">
                <a:moveTo>
                  <a:pt x="33" y="409"/>
                </a:moveTo>
                <a:lnTo>
                  <a:pt x="33" y="25"/>
                </a:lnTo>
                <a:lnTo>
                  <a:pt x="17" y="25"/>
                </a:lnTo>
                <a:lnTo>
                  <a:pt x="17" y="409"/>
                </a:lnTo>
                <a:lnTo>
                  <a:pt x="33" y="409"/>
                </a:lnTo>
                <a:close/>
                <a:moveTo>
                  <a:pt x="49" y="33"/>
                </a:moveTo>
                <a:lnTo>
                  <a:pt x="25" y="0"/>
                </a:lnTo>
                <a:lnTo>
                  <a:pt x="0" y="33"/>
                </a:lnTo>
                <a:lnTo>
                  <a:pt x="49" y="33"/>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pic>
        <p:nvPicPr>
          <p:cNvPr id="25" name="Picture 2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7100" y="2709686"/>
            <a:ext cx="1016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34"/>
          <p:cNvSpPr>
            <a:spLocks noEditPoints="1"/>
          </p:cNvSpPr>
          <p:nvPr/>
        </p:nvSpPr>
        <p:spPr bwMode="auto">
          <a:xfrm>
            <a:off x="3813925" y="2706511"/>
            <a:ext cx="1028700" cy="1304925"/>
          </a:xfrm>
          <a:custGeom>
            <a:avLst/>
            <a:gdLst>
              <a:gd name="T0" fmla="*/ 0 w 648"/>
              <a:gd name="T1" fmla="*/ 0 h 822"/>
              <a:gd name="T2" fmla="*/ 648 w 648"/>
              <a:gd name="T3" fmla="*/ 0 h 822"/>
              <a:gd name="T4" fmla="*/ 648 w 648"/>
              <a:gd name="T5" fmla="*/ 822 h 822"/>
              <a:gd name="T6" fmla="*/ 0 w 648"/>
              <a:gd name="T7" fmla="*/ 822 h 822"/>
              <a:gd name="T8" fmla="*/ 0 w 648"/>
              <a:gd name="T9" fmla="*/ 0 h 822"/>
              <a:gd name="T10" fmla="*/ 8 w 648"/>
              <a:gd name="T11" fmla="*/ 818 h 822"/>
              <a:gd name="T12" fmla="*/ 4 w 648"/>
              <a:gd name="T13" fmla="*/ 814 h 822"/>
              <a:gd name="T14" fmla="*/ 644 w 648"/>
              <a:gd name="T15" fmla="*/ 814 h 822"/>
              <a:gd name="T16" fmla="*/ 640 w 648"/>
              <a:gd name="T17" fmla="*/ 818 h 822"/>
              <a:gd name="T18" fmla="*/ 640 w 648"/>
              <a:gd name="T19" fmla="*/ 4 h 822"/>
              <a:gd name="T20" fmla="*/ 644 w 648"/>
              <a:gd name="T21" fmla="*/ 8 h 822"/>
              <a:gd name="T22" fmla="*/ 4 w 648"/>
              <a:gd name="T23" fmla="*/ 8 h 822"/>
              <a:gd name="T24" fmla="*/ 8 w 648"/>
              <a:gd name="T25" fmla="*/ 4 h 822"/>
              <a:gd name="T26" fmla="*/ 8 w 648"/>
              <a:gd name="T27" fmla="*/ 818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8" h="822">
                <a:moveTo>
                  <a:pt x="0" y="0"/>
                </a:moveTo>
                <a:lnTo>
                  <a:pt x="648" y="0"/>
                </a:lnTo>
                <a:lnTo>
                  <a:pt x="648" y="822"/>
                </a:lnTo>
                <a:lnTo>
                  <a:pt x="0" y="822"/>
                </a:lnTo>
                <a:lnTo>
                  <a:pt x="0" y="0"/>
                </a:lnTo>
                <a:close/>
                <a:moveTo>
                  <a:pt x="8" y="818"/>
                </a:moveTo>
                <a:lnTo>
                  <a:pt x="4" y="814"/>
                </a:lnTo>
                <a:lnTo>
                  <a:pt x="644" y="814"/>
                </a:lnTo>
                <a:lnTo>
                  <a:pt x="640" y="818"/>
                </a:lnTo>
                <a:lnTo>
                  <a:pt x="640" y="4"/>
                </a:lnTo>
                <a:lnTo>
                  <a:pt x="644" y="8"/>
                </a:lnTo>
                <a:lnTo>
                  <a:pt x="4" y="8"/>
                </a:lnTo>
                <a:lnTo>
                  <a:pt x="8" y="4"/>
                </a:lnTo>
                <a:lnTo>
                  <a:pt x="8" y="81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Rectangle 235"/>
          <p:cNvSpPr>
            <a:spLocks noChangeArrowheads="1"/>
          </p:cNvSpPr>
          <p:nvPr/>
        </p:nvSpPr>
        <p:spPr bwMode="auto">
          <a:xfrm>
            <a:off x="3950450" y="3852686"/>
            <a:ext cx="817563"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P3 : Lancement</a:t>
            </a:r>
            <a:endParaRPr kumimoji="0" lang="fr-FR" sz="1800" b="0" i="0" u="none" strike="noStrike" cap="none" normalizeH="0" baseline="0" dirty="0" smtClean="0">
              <a:ln>
                <a:noFill/>
              </a:ln>
              <a:solidFill>
                <a:schemeClr val="tx1"/>
              </a:solidFill>
              <a:effectLst/>
              <a:latin typeface="Arial" pitchFamily="34" charset="0"/>
            </a:endParaRPr>
          </a:p>
        </p:txBody>
      </p:sp>
      <p:sp>
        <p:nvSpPr>
          <p:cNvPr id="28" name="Freeform 236"/>
          <p:cNvSpPr>
            <a:spLocks/>
          </p:cNvSpPr>
          <p:nvPr/>
        </p:nvSpPr>
        <p:spPr bwMode="auto">
          <a:xfrm>
            <a:off x="2689975" y="1704799"/>
            <a:ext cx="603250" cy="390525"/>
          </a:xfrm>
          <a:custGeom>
            <a:avLst/>
            <a:gdLst>
              <a:gd name="T0" fmla="*/ 0 w 1504"/>
              <a:gd name="T1" fmla="*/ 0 h 975"/>
              <a:gd name="T2" fmla="*/ 1504 w 1504"/>
              <a:gd name="T3" fmla="*/ 0 h 975"/>
              <a:gd name="T4" fmla="*/ 1504 w 1504"/>
              <a:gd name="T5" fmla="*/ 706 h 975"/>
              <a:gd name="T6" fmla="*/ 0 w 1504"/>
              <a:gd name="T7" fmla="*/ 822 h 975"/>
              <a:gd name="T8" fmla="*/ 0 w 1504"/>
              <a:gd name="T9" fmla="*/ 0 h 975"/>
            </a:gdLst>
            <a:ahLst/>
            <a:cxnLst>
              <a:cxn ang="0">
                <a:pos x="T0" y="T1"/>
              </a:cxn>
              <a:cxn ang="0">
                <a:pos x="T2" y="T3"/>
              </a:cxn>
              <a:cxn ang="0">
                <a:pos x="T4" y="T5"/>
              </a:cxn>
              <a:cxn ang="0">
                <a:pos x="T6" y="T7"/>
              </a:cxn>
              <a:cxn ang="0">
                <a:pos x="T8" y="T9"/>
              </a:cxn>
            </a:cxnLst>
            <a:rect l="0" t="0" r="r" b="b"/>
            <a:pathLst>
              <a:path w="1504" h="975">
                <a:moveTo>
                  <a:pt x="0" y="0"/>
                </a:moveTo>
                <a:lnTo>
                  <a:pt x="1504" y="0"/>
                </a:lnTo>
                <a:lnTo>
                  <a:pt x="1504" y="706"/>
                </a:lnTo>
                <a:cubicBezTo>
                  <a:pt x="752" y="706"/>
                  <a:pt x="752" y="975"/>
                  <a:pt x="0" y="822"/>
                </a:cubicBezTo>
                <a:lnTo>
                  <a:pt x="0" y="0"/>
                </a:lnTo>
                <a:close/>
              </a:path>
            </a:pathLst>
          </a:custGeom>
          <a:solidFill>
            <a:srgbClr val="C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37"/>
          <p:cNvSpPr>
            <a:spLocks noEditPoints="1"/>
          </p:cNvSpPr>
          <p:nvPr/>
        </p:nvSpPr>
        <p:spPr bwMode="auto">
          <a:xfrm>
            <a:off x="2675687" y="1692099"/>
            <a:ext cx="630238" cy="373063"/>
          </a:xfrm>
          <a:custGeom>
            <a:avLst/>
            <a:gdLst>
              <a:gd name="T0" fmla="*/ 0 w 397"/>
              <a:gd name="T1" fmla="*/ 0 h 235"/>
              <a:gd name="T2" fmla="*/ 397 w 397"/>
              <a:gd name="T3" fmla="*/ 0 h 235"/>
              <a:gd name="T4" fmla="*/ 397 w 397"/>
              <a:gd name="T5" fmla="*/ 194 h 235"/>
              <a:gd name="T6" fmla="*/ 356 w 397"/>
              <a:gd name="T7" fmla="*/ 195 h 235"/>
              <a:gd name="T8" fmla="*/ 356 w 397"/>
              <a:gd name="T9" fmla="*/ 195 h 235"/>
              <a:gd name="T10" fmla="*/ 327 w 397"/>
              <a:gd name="T11" fmla="*/ 197 h 235"/>
              <a:gd name="T12" fmla="*/ 327 w 397"/>
              <a:gd name="T13" fmla="*/ 197 h 235"/>
              <a:gd name="T14" fmla="*/ 301 w 397"/>
              <a:gd name="T15" fmla="*/ 201 h 235"/>
              <a:gd name="T16" fmla="*/ 301 w 397"/>
              <a:gd name="T17" fmla="*/ 201 h 235"/>
              <a:gd name="T18" fmla="*/ 278 w 397"/>
              <a:gd name="T19" fmla="*/ 205 h 235"/>
              <a:gd name="T20" fmla="*/ 278 w 397"/>
              <a:gd name="T21" fmla="*/ 205 h 235"/>
              <a:gd name="T22" fmla="*/ 257 w 397"/>
              <a:gd name="T23" fmla="*/ 209 h 235"/>
              <a:gd name="T24" fmla="*/ 257 w 397"/>
              <a:gd name="T25" fmla="*/ 209 h 235"/>
              <a:gd name="T26" fmla="*/ 237 w 397"/>
              <a:gd name="T27" fmla="*/ 214 h 235"/>
              <a:gd name="T28" fmla="*/ 238 w 397"/>
              <a:gd name="T29" fmla="*/ 214 h 235"/>
              <a:gd name="T30" fmla="*/ 201 w 397"/>
              <a:gd name="T31" fmla="*/ 224 h 235"/>
              <a:gd name="T32" fmla="*/ 164 w 397"/>
              <a:gd name="T33" fmla="*/ 232 h 235"/>
              <a:gd name="T34" fmla="*/ 144 w 397"/>
              <a:gd name="T35" fmla="*/ 234 h 235"/>
              <a:gd name="T36" fmla="*/ 122 w 397"/>
              <a:gd name="T37" fmla="*/ 235 h 235"/>
              <a:gd name="T38" fmla="*/ 98 w 397"/>
              <a:gd name="T39" fmla="*/ 235 h 235"/>
              <a:gd name="T40" fmla="*/ 71 w 397"/>
              <a:gd name="T41" fmla="*/ 234 h 235"/>
              <a:gd name="T42" fmla="*/ 41 w 397"/>
              <a:gd name="T43" fmla="*/ 230 h 235"/>
              <a:gd name="T44" fmla="*/ 0 w 397"/>
              <a:gd name="T45" fmla="*/ 223 h 235"/>
              <a:gd name="T46" fmla="*/ 0 w 397"/>
              <a:gd name="T47" fmla="*/ 0 h 235"/>
              <a:gd name="T48" fmla="*/ 17 w 397"/>
              <a:gd name="T49" fmla="*/ 216 h 235"/>
              <a:gd name="T50" fmla="*/ 10 w 397"/>
              <a:gd name="T51" fmla="*/ 208 h 235"/>
              <a:gd name="T52" fmla="*/ 44 w 397"/>
              <a:gd name="T53" fmla="*/ 214 h 235"/>
              <a:gd name="T54" fmla="*/ 44 w 397"/>
              <a:gd name="T55" fmla="*/ 214 h 235"/>
              <a:gd name="T56" fmla="*/ 73 w 397"/>
              <a:gd name="T57" fmla="*/ 218 h 235"/>
              <a:gd name="T58" fmla="*/ 73 w 397"/>
              <a:gd name="T59" fmla="*/ 218 h 235"/>
              <a:gd name="T60" fmla="*/ 99 w 397"/>
              <a:gd name="T61" fmla="*/ 219 h 235"/>
              <a:gd name="T62" fmla="*/ 98 w 397"/>
              <a:gd name="T63" fmla="*/ 219 h 235"/>
              <a:gd name="T64" fmla="*/ 122 w 397"/>
              <a:gd name="T65" fmla="*/ 219 h 235"/>
              <a:gd name="T66" fmla="*/ 121 w 397"/>
              <a:gd name="T67" fmla="*/ 219 h 235"/>
              <a:gd name="T68" fmla="*/ 143 w 397"/>
              <a:gd name="T69" fmla="*/ 218 h 235"/>
              <a:gd name="T70" fmla="*/ 142 w 397"/>
              <a:gd name="T71" fmla="*/ 218 h 235"/>
              <a:gd name="T72" fmla="*/ 161 w 397"/>
              <a:gd name="T73" fmla="*/ 216 h 235"/>
              <a:gd name="T74" fmla="*/ 161 w 397"/>
              <a:gd name="T75" fmla="*/ 216 h 235"/>
              <a:gd name="T76" fmla="*/ 197 w 397"/>
              <a:gd name="T77" fmla="*/ 208 h 235"/>
              <a:gd name="T78" fmla="*/ 197 w 397"/>
              <a:gd name="T79" fmla="*/ 208 h 235"/>
              <a:gd name="T80" fmla="*/ 234 w 397"/>
              <a:gd name="T81" fmla="*/ 198 h 235"/>
              <a:gd name="T82" fmla="*/ 253 w 397"/>
              <a:gd name="T83" fmla="*/ 193 h 235"/>
              <a:gd name="T84" fmla="*/ 275 w 397"/>
              <a:gd name="T85" fmla="*/ 189 h 235"/>
              <a:gd name="T86" fmla="*/ 299 w 397"/>
              <a:gd name="T87" fmla="*/ 185 h 235"/>
              <a:gd name="T88" fmla="*/ 325 w 397"/>
              <a:gd name="T89" fmla="*/ 181 h 235"/>
              <a:gd name="T90" fmla="*/ 355 w 397"/>
              <a:gd name="T91" fmla="*/ 179 h 235"/>
              <a:gd name="T92" fmla="*/ 389 w 397"/>
              <a:gd name="T93" fmla="*/ 178 h 235"/>
              <a:gd name="T94" fmla="*/ 381 w 397"/>
              <a:gd name="T95" fmla="*/ 186 h 235"/>
              <a:gd name="T96" fmla="*/ 381 w 397"/>
              <a:gd name="T97" fmla="*/ 8 h 235"/>
              <a:gd name="T98" fmla="*/ 389 w 397"/>
              <a:gd name="T99" fmla="*/ 16 h 235"/>
              <a:gd name="T100" fmla="*/ 9 w 397"/>
              <a:gd name="T101" fmla="*/ 16 h 235"/>
              <a:gd name="T102" fmla="*/ 17 w 397"/>
              <a:gd name="T103" fmla="*/ 8 h 235"/>
              <a:gd name="T104" fmla="*/ 17 w 397"/>
              <a:gd name="T105" fmla="*/ 21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7" h="235">
                <a:moveTo>
                  <a:pt x="0" y="0"/>
                </a:moveTo>
                <a:lnTo>
                  <a:pt x="397" y="0"/>
                </a:lnTo>
                <a:lnTo>
                  <a:pt x="397" y="194"/>
                </a:lnTo>
                <a:lnTo>
                  <a:pt x="356" y="195"/>
                </a:lnTo>
                <a:lnTo>
                  <a:pt x="356" y="195"/>
                </a:lnTo>
                <a:lnTo>
                  <a:pt x="327" y="197"/>
                </a:lnTo>
                <a:lnTo>
                  <a:pt x="327" y="197"/>
                </a:lnTo>
                <a:lnTo>
                  <a:pt x="301" y="201"/>
                </a:lnTo>
                <a:lnTo>
                  <a:pt x="301" y="201"/>
                </a:lnTo>
                <a:lnTo>
                  <a:pt x="278" y="205"/>
                </a:lnTo>
                <a:lnTo>
                  <a:pt x="278" y="205"/>
                </a:lnTo>
                <a:lnTo>
                  <a:pt x="257" y="209"/>
                </a:lnTo>
                <a:lnTo>
                  <a:pt x="257" y="209"/>
                </a:lnTo>
                <a:lnTo>
                  <a:pt x="237" y="214"/>
                </a:lnTo>
                <a:lnTo>
                  <a:pt x="238" y="214"/>
                </a:lnTo>
                <a:lnTo>
                  <a:pt x="201" y="224"/>
                </a:lnTo>
                <a:lnTo>
                  <a:pt x="164" y="232"/>
                </a:lnTo>
                <a:lnTo>
                  <a:pt x="144" y="234"/>
                </a:lnTo>
                <a:lnTo>
                  <a:pt x="122" y="235"/>
                </a:lnTo>
                <a:lnTo>
                  <a:pt x="98" y="235"/>
                </a:lnTo>
                <a:lnTo>
                  <a:pt x="71" y="234"/>
                </a:lnTo>
                <a:lnTo>
                  <a:pt x="41" y="230"/>
                </a:lnTo>
                <a:lnTo>
                  <a:pt x="0" y="223"/>
                </a:lnTo>
                <a:lnTo>
                  <a:pt x="0" y="0"/>
                </a:lnTo>
                <a:close/>
                <a:moveTo>
                  <a:pt x="17" y="216"/>
                </a:moveTo>
                <a:lnTo>
                  <a:pt x="10" y="208"/>
                </a:lnTo>
                <a:lnTo>
                  <a:pt x="44" y="214"/>
                </a:lnTo>
                <a:lnTo>
                  <a:pt x="44" y="214"/>
                </a:lnTo>
                <a:lnTo>
                  <a:pt x="73" y="218"/>
                </a:lnTo>
                <a:lnTo>
                  <a:pt x="73" y="218"/>
                </a:lnTo>
                <a:lnTo>
                  <a:pt x="99" y="219"/>
                </a:lnTo>
                <a:lnTo>
                  <a:pt x="98" y="219"/>
                </a:lnTo>
                <a:lnTo>
                  <a:pt x="122" y="219"/>
                </a:lnTo>
                <a:lnTo>
                  <a:pt x="121" y="219"/>
                </a:lnTo>
                <a:lnTo>
                  <a:pt x="143" y="218"/>
                </a:lnTo>
                <a:lnTo>
                  <a:pt x="142" y="218"/>
                </a:lnTo>
                <a:lnTo>
                  <a:pt x="161" y="216"/>
                </a:lnTo>
                <a:lnTo>
                  <a:pt x="161" y="216"/>
                </a:lnTo>
                <a:lnTo>
                  <a:pt x="197" y="208"/>
                </a:lnTo>
                <a:lnTo>
                  <a:pt x="197" y="208"/>
                </a:lnTo>
                <a:lnTo>
                  <a:pt x="234" y="198"/>
                </a:lnTo>
                <a:lnTo>
                  <a:pt x="253" y="193"/>
                </a:lnTo>
                <a:lnTo>
                  <a:pt x="275" y="189"/>
                </a:lnTo>
                <a:lnTo>
                  <a:pt x="299" y="185"/>
                </a:lnTo>
                <a:lnTo>
                  <a:pt x="325" y="181"/>
                </a:lnTo>
                <a:lnTo>
                  <a:pt x="355" y="179"/>
                </a:lnTo>
                <a:lnTo>
                  <a:pt x="389" y="178"/>
                </a:lnTo>
                <a:lnTo>
                  <a:pt x="381" y="186"/>
                </a:lnTo>
                <a:lnTo>
                  <a:pt x="381" y="8"/>
                </a:lnTo>
                <a:lnTo>
                  <a:pt x="389" y="16"/>
                </a:lnTo>
                <a:lnTo>
                  <a:pt x="9" y="16"/>
                </a:lnTo>
                <a:lnTo>
                  <a:pt x="17" y="8"/>
                </a:lnTo>
                <a:lnTo>
                  <a:pt x="17" y="216"/>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Rectangle 238"/>
          <p:cNvSpPr>
            <a:spLocks noChangeArrowheads="1"/>
          </p:cNvSpPr>
          <p:nvPr/>
        </p:nvSpPr>
        <p:spPr bwMode="auto">
          <a:xfrm>
            <a:off x="2809037" y="1792111"/>
            <a:ext cx="436563"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Marché</a:t>
            </a:r>
            <a:endParaRPr kumimoji="0" lang="fr-FR" sz="1800" b="0" i="0" u="none" strike="noStrike" cap="none" normalizeH="0" baseline="0" dirty="0" smtClean="0">
              <a:ln>
                <a:noFill/>
              </a:ln>
              <a:solidFill>
                <a:schemeClr val="tx1"/>
              </a:solidFill>
              <a:effectLst/>
              <a:latin typeface="Arial" pitchFamily="34" charset="0"/>
            </a:endParaRPr>
          </a:p>
        </p:txBody>
      </p:sp>
      <p:sp>
        <p:nvSpPr>
          <p:cNvPr id="31" name="Freeform 239"/>
          <p:cNvSpPr>
            <a:spLocks noEditPoints="1"/>
          </p:cNvSpPr>
          <p:nvPr/>
        </p:nvSpPr>
        <p:spPr bwMode="auto">
          <a:xfrm>
            <a:off x="5215687" y="2314399"/>
            <a:ext cx="77788" cy="476250"/>
          </a:xfrm>
          <a:custGeom>
            <a:avLst/>
            <a:gdLst>
              <a:gd name="T0" fmla="*/ 33 w 49"/>
              <a:gd name="T1" fmla="*/ 300 h 300"/>
              <a:gd name="T2" fmla="*/ 33 w 49"/>
              <a:gd name="T3" fmla="*/ 25 h 300"/>
              <a:gd name="T4" fmla="*/ 16 w 49"/>
              <a:gd name="T5" fmla="*/ 25 h 300"/>
              <a:gd name="T6" fmla="*/ 16 w 49"/>
              <a:gd name="T7" fmla="*/ 300 h 300"/>
              <a:gd name="T8" fmla="*/ 33 w 49"/>
              <a:gd name="T9" fmla="*/ 300 h 300"/>
              <a:gd name="T10" fmla="*/ 49 w 49"/>
              <a:gd name="T11" fmla="*/ 33 h 300"/>
              <a:gd name="T12" fmla="*/ 25 w 49"/>
              <a:gd name="T13" fmla="*/ 0 h 300"/>
              <a:gd name="T14" fmla="*/ 0 w 49"/>
              <a:gd name="T15" fmla="*/ 33 h 300"/>
              <a:gd name="T16" fmla="*/ 49 w 49"/>
              <a:gd name="T17" fmla="*/ 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00">
                <a:moveTo>
                  <a:pt x="33" y="300"/>
                </a:moveTo>
                <a:lnTo>
                  <a:pt x="33" y="25"/>
                </a:lnTo>
                <a:lnTo>
                  <a:pt x="16" y="25"/>
                </a:lnTo>
                <a:lnTo>
                  <a:pt x="16" y="300"/>
                </a:lnTo>
                <a:lnTo>
                  <a:pt x="33" y="300"/>
                </a:lnTo>
                <a:close/>
                <a:moveTo>
                  <a:pt x="49" y="33"/>
                </a:moveTo>
                <a:lnTo>
                  <a:pt x="25" y="0"/>
                </a:lnTo>
                <a:lnTo>
                  <a:pt x="0" y="33"/>
                </a:lnTo>
                <a:lnTo>
                  <a:pt x="49" y="3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240"/>
          <p:cNvSpPr>
            <a:spLocks noEditPoints="1"/>
          </p:cNvSpPr>
          <p:nvPr/>
        </p:nvSpPr>
        <p:spPr bwMode="auto">
          <a:xfrm>
            <a:off x="6265025" y="2288999"/>
            <a:ext cx="76200" cy="469900"/>
          </a:xfrm>
          <a:custGeom>
            <a:avLst/>
            <a:gdLst>
              <a:gd name="T0" fmla="*/ 20 w 48"/>
              <a:gd name="T1" fmla="*/ 296 h 296"/>
              <a:gd name="T2" fmla="*/ 16 w 48"/>
              <a:gd name="T3" fmla="*/ 25 h 296"/>
              <a:gd name="T4" fmla="*/ 32 w 48"/>
              <a:gd name="T5" fmla="*/ 24 h 296"/>
              <a:gd name="T6" fmla="*/ 36 w 48"/>
              <a:gd name="T7" fmla="*/ 296 h 296"/>
              <a:gd name="T8" fmla="*/ 20 w 48"/>
              <a:gd name="T9" fmla="*/ 296 h 296"/>
              <a:gd name="T10" fmla="*/ 0 w 48"/>
              <a:gd name="T11" fmla="*/ 33 h 296"/>
              <a:gd name="T12" fmla="*/ 24 w 48"/>
              <a:gd name="T13" fmla="*/ 0 h 296"/>
              <a:gd name="T14" fmla="*/ 48 w 48"/>
              <a:gd name="T15" fmla="*/ 32 h 296"/>
              <a:gd name="T16" fmla="*/ 0 w 48"/>
              <a:gd name="T17" fmla="*/ 3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96">
                <a:moveTo>
                  <a:pt x="20" y="296"/>
                </a:moveTo>
                <a:lnTo>
                  <a:pt x="16" y="25"/>
                </a:lnTo>
                <a:lnTo>
                  <a:pt x="32" y="24"/>
                </a:lnTo>
                <a:lnTo>
                  <a:pt x="36" y="296"/>
                </a:lnTo>
                <a:lnTo>
                  <a:pt x="20" y="296"/>
                </a:lnTo>
                <a:close/>
                <a:moveTo>
                  <a:pt x="0" y="33"/>
                </a:moveTo>
                <a:lnTo>
                  <a:pt x="24" y="0"/>
                </a:lnTo>
                <a:lnTo>
                  <a:pt x="48" y="32"/>
                </a:lnTo>
                <a:lnTo>
                  <a:pt x="0" y="3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241"/>
          <p:cNvSpPr>
            <a:spLocks/>
          </p:cNvSpPr>
          <p:nvPr/>
        </p:nvSpPr>
        <p:spPr bwMode="auto">
          <a:xfrm>
            <a:off x="1712075" y="2906536"/>
            <a:ext cx="31750" cy="1743075"/>
          </a:xfrm>
          <a:custGeom>
            <a:avLst/>
            <a:gdLst>
              <a:gd name="T0" fmla="*/ 4 w 20"/>
              <a:gd name="T1" fmla="*/ 0 h 1098"/>
              <a:gd name="T2" fmla="*/ 0 w 20"/>
              <a:gd name="T3" fmla="*/ 1097 h 1098"/>
              <a:gd name="T4" fmla="*/ 16 w 20"/>
              <a:gd name="T5" fmla="*/ 1098 h 1098"/>
              <a:gd name="T6" fmla="*/ 20 w 20"/>
              <a:gd name="T7" fmla="*/ 0 h 1098"/>
              <a:gd name="T8" fmla="*/ 4 w 20"/>
              <a:gd name="T9" fmla="*/ 0 h 1098"/>
            </a:gdLst>
            <a:ahLst/>
            <a:cxnLst>
              <a:cxn ang="0">
                <a:pos x="T0" y="T1"/>
              </a:cxn>
              <a:cxn ang="0">
                <a:pos x="T2" y="T3"/>
              </a:cxn>
              <a:cxn ang="0">
                <a:pos x="T4" y="T5"/>
              </a:cxn>
              <a:cxn ang="0">
                <a:pos x="T6" y="T7"/>
              </a:cxn>
              <a:cxn ang="0">
                <a:pos x="T8" y="T9"/>
              </a:cxn>
            </a:cxnLst>
            <a:rect l="0" t="0" r="r" b="b"/>
            <a:pathLst>
              <a:path w="20" h="1098">
                <a:moveTo>
                  <a:pt x="4" y="0"/>
                </a:moveTo>
                <a:lnTo>
                  <a:pt x="0" y="1097"/>
                </a:lnTo>
                <a:lnTo>
                  <a:pt x="16" y="1098"/>
                </a:lnTo>
                <a:lnTo>
                  <a:pt x="20" y="0"/>
                </a:lnTo>
                <a:lnTo>
                  <a:pt x="4" y="0"/>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242"/>
          <p:cNvSpPr>
            <a:spLocks noEditPoints="1"/>
          </p:cNvSpPr>
          <p:nvPr/>
        </p:nvSpPr>
        <p:spPr bwMode="auto">
          <a:xfrm>
            <a:off x="7344525" y="2314399"/>
            <a:ext cx="76200" cy="469900"/>
          </a:xfrm>
          <a:custGeom>
            <a:avLst/>
            <a:gdLst>
              <a:gd name="T0" fmla="*/ 32 w 48"/>
              <a:gd name="T1" fmla="*/ 296 h 296"/>
              <a:gd name="T2" fmla="*/ 32 w 48"/>
              <a:gd name="T3" fmla="*/ 25 h 296"/>
              <a:gd name="T4" fmla="*/ 16 w 48"/>
              <a:gd name="T5" fmla="*/ 25 h 296"/>
              <a:gd name="T6" fmla="*/ 16 w 48"/>
              <a:gd name="T7" fmla="*/ 296 h 296"/>
              <a:gd name="T8" fmla="*/ 32 w 48"/>
              <a:gd name="T9" fmla="*/ 296 h 296"/>
              <a:gd name="T10" fmla="*/ 48 w 48"/>
              <a:gd name="T11" fmla="*/ 33 h 296"/>
              <a:gd name="T12" fmla="*/ 24 w 48"/>
              <a:gd name="T13" fmla="*/ 0 h 296"/>
              <a:gd name="T14" fmla="*/ 0 w 48"/>
              <a:gd name="T15" fmla="*/ 33 h 296"/>
              <a:gd name="T16" fmla="*/ 48 w 48"/>
              <a:gd name="T17" fmla="*/ 3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96">
                <a:moveTo>
                  <a:pt x="32" y="296"/>
                </a:moveTo>
                <a:lnTo>
                  <a:pt x="32" y="25"/>
                </a:lnTo>
                <a:lnTo>
                  <a:pt x="16" y="25"/>
                </a:lnTo>
                <a:lnTo>
                  <a:pt x="16" y="296"/>
                </a:lnTo>
                <a:lnTo>
                  <a:pt x="32" y="296"/>
                </a:lnTo>
                <a:close/>
                <a:moveTo>
                  <a:pt x="48" y="33"/>
                </a:moveTo>
                <a:lnTo>
                  <a:pt x="24" y="0"/>
                </a:lnTo>
                <a:lnTo>
                  <a:pt x="0" y="33"/>
                </a:lnTo>
                <a:lnTo>
                  <a:pt x="48" y="3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pic>
        <p:nvPicPr>
          <p:cNvPr id="35" name="Picture 2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4287" y="2696986"/>
            <a:ext cx="5651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Freeform 244"/>
          <p:cNvSpPr>
            <a:spLocks noEditPoints="1"/>
          </p:cNvSpPr>
          <p:nvPr/>
        </p:nvSpPr>
        <p:spPr bwMode="auto">
          <a:xfrm>
            <a:off x="7981112" y="2693811"/>
            <a:ext cx="577850" cy="1285875"/>
          </a:xfrm>
          <a:custGeom>
            <a:avLst/>
            <a:gdLst>
              <a:gd name="T0" fmla="*/ 0 w 364"/>
              <a:gd name="T1" fmla="*/ 0 h 810"/>
              <a:gd name="T2" fmla="*/ 364 w 364"/>
              <a:gd name="T3" fmla="*/ 0 h 810"/>
              <a:gd name="T4" fmla="*/ 364 w 364"/>
              <a:gd name="T5" fmla="*/ 810 h 810"/>
              <a:gd name="T6" fmla="*/ 0 w 364"/>
              <a:gd name="T7" fmla="*/ 810 h 810"/>
              <a:gd name="T8" fmla="*/ 0 w 364"/>
              <a:gd name="T9" fmla="*/ 0 h 810"/>
              <a:gd name="T10" fmla="*/ 8 w 364"/>
              <a:gd name="T11" fmla="*/ 806 h 810"/>
              <a:gd name="T12" fmla="*/ 4 w 364"/>
              <a:gd name="T13" fmla="*/ 802 h 810"/>
              <a:gd name="T14" fmla="*/ 360 w 364"/>
              <a:gd name="T15" fmla="*/ 802 h 810"/>
              <a:gd name="T16" fmla="*/ 356 w 364"/>
              <a:gd name="T17" fmla="*/ 806 h 810"/>
              <a:gd name="T18" fmla="*/ 356 w 364"/>
              <a:gd name="T19" fmla="*/ 4 h 810"/>
              <a:gd name="T20" fmla="*/ 360 w 364"/>
              <a:gd name="T21" fmla="*/ 8 h 810"/>
              <a:gd name="T22" fmla="*/ 4 w 364"/>
              <a:gd name="T23" fmla="*/ 8 h 810"/>
              <a:gd name="T24" fmla="*/ 8 w 364"/>
              <a:gd name="T25" fmla="*/ 4 h 810"/>
              <a:gd name="T26" fmla="*/ 8 w 364"/>
              <a:gd name="T27" fmla="*/ 806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4" h="810">
                <a:moveTo>
                  <a:pt x="0" y="0"/>
                </a:moveTo>
                <a:lnTo>
                  <a:pt x="364" y="0"/>
                </a:lnTo>
                <a:lnTo>
                  <a:pt x="364" y="810"/>
                </a:lnTo>
                <a:lnTo>
                  <a:pt x="0" y="810"/>
                </a:lnTo>
                <a:lnTo>
                  <a:pt x="0" y="0"/>
                </a:lnTo>
                <a:close/>
                <a:moveTo>
                  <a:pt x="8" y="806"/>
                </a:moveTo>
                <a:lnTo>
                  <a:pt x="4" y="802"/>
                </a:lnTo>
                <a:lnTo>
                  <a:pt x="360" y="802"/>
                </a:lnTo>
                <a:lnTo>
                  <a:pt x="356" y="806"/>
                </a:lnTo>
                <a:lnTo>
                  <a:pt x="356" y="4"/>
                </a:lnTo>
                <a:lnTo>
                  <a:pt x="360" y="8"/>
                </a:lnTo>
                <a:lnTo>
                  <a:pt x="4" y="8"/>
                </a:lnTo>
                <a:lnTo>
                  <a:pt x="8" y="4"/>
                </a:lnTo>
                <a:lnTo>
                  <a:pt x="8" y="806"/>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Rectangle 245"/>
          <p:cNvSpPr>
            <a:spLocks noChangeArrowheads="1"/>
          </p:cNvSpPr>
          <p:nvPr/>
        </p:nvSpPr>
        <p:spPr bwMode="auto">
          <a:xfrm>
            <a:off x="8103350" y="3819349"/>
            <a:ext cx="4365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P6 : Fin</a:t>
            </a:r>
            <a:endParaRPr kumimoji="0" lang="fr-FR" sz="1800" b="0" i="0" u="none" strike="noStrike" cap="none" normalizeH="0" baseline="0" dirty="0" smtClean="0">
              <a:ln>
                <a:noFill/>
              </a:ln>
              <a:solidFill>
                <a:schemeClr val="tx1"/>
              </a:solidFill>
              <a:effectLst/>
              <a:latin typeface="Arial" pitchFamily="34" charset="0"/>
            </a:endParaRPr>
          </a:p>
        </p:txBody>
      </p:sp>
      <p:pic>
        <p:nvPicPr>
          <p:cNvPr id="38" name="Picture 24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4550" y="1444449"/>
            <a:ext cx="809625"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247"/>
          <p:cNvSpPr>
            <a:spLocks noEditPoints="1"/>
          </p:cNvSpPr>
          <p:nvPr/>
        </p:nvSpPr>
        <p:spPr bwMode="auto">
          <a:xfrm>
            <a:off x="1191375" y="1441274"/>
            <a:ext cx="822325" cy="4146550"/>
          </a:xfrm>
          <a:custGeom>
            <a:avLst/>
            <a:gdLst>
              <a:gd name="T0" fmla="*/ 0 w 518"/>
              <a:gd name="T1" fmla="*/ 0 h 2612"/>
              <a:gd name="T2" fmla="*/ 518 w 518"/>
              <a:gd name="T3" fmla="*/ 0 h 2612"/>
              <a:gd name="T4" fmla="*/ 518 w 518"/>
              <a:gd name="T5" fmla="*/ 2612 h 2612"/>
              <a:gd name="T6" fmla="*/ 0 w 518"/>
              <a:gd name="T7" fmla="*/ 2612 h 2612"/>
              <a:gd name="T8" fmla="*/ 0 w 518"/>
              <a:gd name="T9" fmla="*/ 0 h 2612"/>
              <a:gd name="T10" fmla="*/ 8 w 518"/>
              <a:gd name="T11" fmla="*/ 2607 h 2612"/>
              <a:gd name="T12" fmla="*/ 4 w 518"/>
              <a:gd name="T13" fmla="*/ 2603 h 2612"/>
              <a:gd name="T14" fmla="*/ 514 w 518"/>
              <a:gd name="T15" fmla="*/ 2603 h 2612"/>
              <a:gd name="T16" fmla="*/ 510 w 518"/>
              <a:gd name="T17" fmla="*/ 2607 h 2612"/>
              <a:gd name="T18" fmla="*/ 510 w 518"/>
              <a:gd name="T19" fmla="*/ 4 h 2612"/>
              <a:gd name="T20" fmla="*/ 514 w 518"/>
              <a:gd name="T21" fmla="*/ 8 h 2612"/>
              <a:gd name="T22" fmla="*/ 4 w 518"/>
              <a:gd name="T23" fmla="*/ 8 h 2612"/>
              <a:gd name="T24" fmla="*/ 8 w 518"/>
              <a:gd name="T25" fmla="*/ 4 h 2612"/>
              <a:gd name="T26" fmla="*/ 8 w 518"/>
              <a:gd name="T27" fmla="*/ 2607 h 2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2612">
                <a:moveTo>
                  <a:pt x="0" y="0"/>
                </a:moveTo>
                <a:lnTo>
                  <a:pt x="518" y="0"/>
                </a:lnTo>
                <a:lnTo>
                  <a:pt x="518" y="2612"/>
                </a:lnTo>
                <a:lnTo>
                  <a:pt x="0" y="2612"/>
                </a:lnTo>
                <a:lnTo>
                  <a:pt x="0" y="0"/>
                </a:lnTo>
                <a:close/>
                <a:moveTo>
                  <a:pt x="8" y="2607"/>
                </a:moveTo>
                <a:lnTo>
                  <a:pt x="4" y="2603"/>
                </a:lnTo>
                <a:lnTo>
                  <a:pt x="514" y="2603"/>
                </a:lnTo>
                <a:lnTo>
                  <a:pt x="510" y="2607"/>
                </a:lnTo>
                <a:lnTo>
                  <a:pt x="510" y="4"/>
                </a:lnTo>
                <a:lnTo>
                  <a:pt x="514" y="8"/>
                </a:lnTo>
                <a:lnTo>
                  <a:pt x="4" y="8"/>
                </a:lnTo>
                <a:lnTo>
                  <a:pt x="8" y="4"/>
                </a:lnTo>
                <a:lnTo>
                  <a:pt x="8" y="2607"/>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Rectangle 248"/>
          <p:cNvSpPr>
            <a:spLocks noChangeArrowheads="1"/>
          </p:cNvSpPr>
          <p:nvPr/>
        </p:nvSpPr>
        <p:spPr bwMode="auto">
          <a:xfrm>
            <a:off x="1519987" y="5321124"/>
            <a:ext cx="2825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P1 : </a:t>
            </a:r>
            <a:endParaRPr kumimoji="0" lang="fr-FR" sz="1800" b="0" i="0" u="none" strike="noStrike" cap="none" normalizeH="0" baseline="0" dirty="0" smtClean="0">
              <a:ln>
                <a:noFill/>
              </a:ln>
              <a:solidFill>
                <a:schemeClr val="tx1"/>
              </a:solidFill>
              <a:effectLst/>
              <a:latin typeface="Arial" pitchFamily="34" charset="0"/>
            </a:endParaRPr>
          </a:p>
        </p:txBody>
      </p:sp>
      <p:sp>
        <p:nvSpPr>
          <p:cNvPr id="41" name="Rectangle 249"/>
          <p:cNvSpPr>
            <a:spLocks noChangeArrowheads="1"/>
          </p:cNvSpPr>
          <p:nvPr/>
        </p:nvSpPr>
        <p:spPr bwMode="auto">
          <a:xfrm>
            <a:off x="1346950" y="5449711"/>
            <a:ext cx="60483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FFFFFF"/>
                </a:solidFill>
                <a:effectLst/>
                <a:latin typeface="Century Gothic" pitchFamily="34" charset="0"/>
              </a:rPr>
              <a:t>Planification </a:t>
            </a:r>
            <a:endParaRPr kumimoji="0" lang="fr-FR" sz="1800" b="0" i="0" u="none" strike="noStrike" cap="none" normalizeH="0" baseline="0" dirty="0" smtClean="0">
              <a:ln>
                <a:noFill/>
              </a:ln>
              <a:solidFill>
                <a:schemeClr val="tx1"/>
              </a:solidFill>
              <a:effectLst/>
              <a:latin typeface="Arial" pitchFamily="34" charset="0"/>
            </a:endParaRPr>
          </a:p>
        </p:txBody>
      </p:sp>
      <p:sp>
        <p:nvSpPr>
          <p:cNvPr id="42" name="Freeform 251"/>
          <p:cNvSpPr>
            <a:spLocks noEditPoints="1"/>
          </p:cNvSpPr>
          <p:nvPr/>
        </p:nvSpPr>
        <p:spPr bwMode="auto">
          <a:xfrm>
            <a:off x="2297862" y="4592461"/>
            <a:ext cx="6480175" cy="493713"/>
          </a:xfrm>
          <a:custGeom>
            <a:avLst/>
            <a:gdLst>
              <a:gd name="T0" fmla="*/ 0 w 4082"/>
              <a:gd name="T1" fmla="*/ 108 h 332"/>
              <a:gd name="T2" fmla="*/ 1899 w 4082"/>
              <a:gd name="T3" fmla="*/ 108 h 332"/>
              <a:gd name="T4" fmla="*/ 1895 w 4082"/>
              <a:gd name="T5" fmla="*/ 112 h 332"/>
              <a:gd name="T6" fmla="*/ 1895 w 4082"/>
              <a:gd name="T7" fmla="*/ 64 h 332"/>
              <a:gd name="T8" fmla="*/ 1899 w 4082"/>
              <a:gd name="T9" fmla="*/ 68 h 332"/>
              <a:gd name="T10" fmla="*/ 1826 w 4082"/>
              <a:gd name="T11" fmla="*/ 68 h 332"/>
              <a:gd name="T12" fmla="*/ 2041 w 4082"/>
              <a:gd name="T13" fmla="*/ 0 h 332"/>
              <a:gd name="T14" fmla="*/ 2256 w 4082"/>
              <a:gd name="T15" fmla="*/ 68 h 332"/>
              <a:gd name="T16" fmla="*/ 2182 w 4082"/>
              <a:gd name="T17" fmla="*/ 68 h 332"/>
              <a:gd name="T18" fmla="*/ 2186 w 4082"/>
              <a:gd name="T19" fmla="*/ 64 h 332"/>
              <a:gd name="T20" fmla="*/ 2186 w 4082"/>
              <a:gd name="T21" fmla="*/ 112 h 332"/>
              <a:gd name="T22" fmla="*/ 2182 w 4082"/>
              <a:gd name="T23" fmla="*/ 108 h 332"/>
              <a:gd name="T24" fmla="*/ 4082 w 4082"/>
              <a:gd name="T25" fmla="*/ 108 h 332"/>
              <a:gd name="T26" fmla="*/ 4082 w 4082"/>
              <a:gd name="T27" fmla="*/ 332 h 332"/>
              <a:gd name="T28" fmla="*/ 0 w 4082"/>
              <a:gd name="T29" fmla="*/ 332 h 332"/>
              <a:gd name="T30" fmla="*/ 0 w 4082"/>
              <a:gd name="T31" fmla="*/ 108 h 332"/>
              <a:gd name="T32" fmla="*/ 8 w 4082"/>
              <a:gd name="T33" fmla="*/ 328 h 332"/>
              <a:gd name="T34" fmla="*/ 4 w 4082"/>
              <a:gd name="T35" fmla="*/ 324 h 332"/>
              <a:gd name="T36" fmla="*/ 4078 w 4082"/>
              <a:gd name="T37" fmla="*/ 324 h 332"/>
              <a:gd name="T38" fmla="*/ 4074 w 4082"/>
              <a:gd name="T39" fmla="*/ 328 h 332"/>
              <a:gd name="T40" fmla="*/ 4074 w 4082"/>
              <a:gd name="T41" fmla="*/ 112 h 332"/>
              <a:gd name="T42" fmla="*/ 4078 w 4082"/>
              <a:gd name="T43" fmla="*/ 116 h 332"/>
              <a:gd name="T44" fmla="*/ 2178 w 4082"/>
              <a:gd name="T45" fmla="*/ 116 h 332"/>
              <a:gd name="T46" fmla="*/ 2178 w 4082"/>
              <a:gd name="T47" fmla="*/ 60 h 332"/>
              <a:gd name="T48" fmla="*/ 2230 w 4082"/>
              <a:gd name="T49" fmla="*/ 60 h 332"/>
              <a:gd name="T50" fmla="*/ 2229 w 4082"/>
              <a:gd name="T51" fmla="*/ 68 h 332"/>
              <a:gd name="T52" fmla="*/ 2040 w 4082"/>
              <a:gd name="T53" fmla="*/ 8 h 332"/>
              <a:gd name="T54" fmla="*/ 2042 w 4082"/>
              <a:gd name="T55" fmla="*/ 8 h 332"/>
              <a:gd name="T56" fmla="*/ 1853 w 4082"/>
              <a:gd name="T57" fmla="*/ 68 h 332"/>
              <a:gd name="T58" fmla="*/ 1852 w 4082"/>
              <a:gd name="T59" fmla="*/ 60 h 332"/>
              <a:gd name="T60" fmla="*/ 1904 w 4082"/>
              <a:gd name="T61" fmla="*/ 60 h 332"/>
              <a:gd name="T62" fmla="*/ 1904 w 4082"/>
              <a:gd name="T63" fmla="*/ 116 h 332"/>
              <a:gd name="T64" fmla="*/ 4 w 4082"/>
              <a:gd name="T65" fmla="*/ 116 h 332"/>
              <a:gd name="T66" fmla="*/ 8 w 4082"/>
              <a:gd name="T67" fmla="*/ 112 h 332"/>
              <a:gd name="T68" fmla="*/ 8 w 4082"/>
              <a:gd name="T69" fmla="*/ 3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2" h="332">
                <a:moveTo>
                  <a:pt x="0" y="108"/>
                </a:moveTo>
                <a:lnTo>
                  <a:pt x="1899" y="108"/>
                </a:lnTo>
                <a:lnTo>
                  <a:pt x="1895" y="112"/>
                </a:lnTo>
                <a:lnTo>
                  <a:pt x="1895" y="64"/>
                </a:lnTo>
                <a:lnTo>
                  <a:pt x="1899" y="68"/>
                </a:lnTo>
                <a:lnTo>
                  <a:pt x="1826" y="68"/>
                </a:lnTo>
                <a:lnTo>
                  <a:pt x="2041" y="0"/>
                </a:lnTo>
                <a:lnTo>
                  <a:pt x="2256" y="68"/>
                </a:lnTo>
                <a:lnTo>
                  <a:pt x="2182" y="68"/>
                </a:lnTo>
                <a:lnTo>
                  <a:pt x="2186" y="64"/>
                </a:lnTo>
                <a:lnTo>
                  <a:pt x="2186" y="112"/>
                </a:lnTo>
                <a:lnTo>
                  <a:pt x="2182" y="108"/>
                </a:lnTo>
                <a:lnTo>
                  <a:pt x="4082" y="108"/>
                </a:lnTo>
                <a:lnTo>
                  <a:pt x="4082" y="332"/>
                </a:lnTo>
                <a:lnTo>
                  <a:pt x="0" y="332"/>
                </a:lnTo>
                <a:lnTo>
                  <a:pt x="0" y="108"/>
                </a:lnTo>
                <a:close/>
                <a:moveTo>
                  <a:pt x="8" y="328"/>
                </a:moveTo>
                <a:lnTo>
                  <a:pt x="4" y="324"/>
                </a:lnTo>
                <a:lnTo>
                  <a:pt x="4078" y="324"/>
                </a:lnTo>
                <a:lnTo>
                  <a:pt x="4074" y="328"/>
                </a:lnTo>
                <a:lnTo>
                  <a:pt x="4074" y="112"/>
                </a:lnTo>
                <a:lnTo>
                  <a:pt x="4078" y="116"/>
                </a:lnTo>
                <a:lnTo>
                  <a:pt x="2178" y="116"/>
                </a:lnTo>
                <a:lnTo>
                  <a:pt x="2178" y="60"/>
                </a:lnTo>
                <a:lnTo>
                  <a:pt x="2230" y="60"/>
                </a:lnTo>
                <a:lnTo>
                  <a:pt x="2229" y="68"/>
                </a:lnTo>
                <a:lnTo>
                  <a:pt x="2040" y="8"/>
                </a:lnTo>
                <a:lnTo>
                  <a:pt x="2042" y="8"/>
                </a:lnTo>
                <a:lnTo>
                  <a:pt x="1853" y="68"/>
                </a:lnTo>
                <a:lnTo>
                  <a:pt x="1852" y="60"/>
                </a:lnTo>
                <a:lnTo>
                  <a:pt x="1904" y="60"/>
                </a:lnTo>
                <a:lnTo>
                  <a:pt x="1904" y="116"/>
                </a:lnTo>
                <a:lnTo>
                  <a:pt x="4" y="116"/>
                </a:lnTo>
                <a:lnTo>
                  <a:pt x="8" y="112"/>
                </a:lnTo>
                <a:lnTo>
                  <a:pt x="8" y="32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3" name="Rectangle 252"/>
          <p:cNvSpPr>
            <a:spLocks noChangeArrowheads="1"/>
          </p:cNvSpPr>
          <p:nvPr/>
        </p:nvSpPr>
        <p:spPr bwMode="auto">
          <a:xfrm>
            <a:off x="3969500" y="4911549"/>
            <a:ext cx="34512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FFFFFF"/>
                </a:solidFill>
                <a:effectLst/>
                <a:latin typeface="Century Gothic" pitchFamily="34" charset="0"/>
              </a:rPr>
              <a:t>Piloter : manager le projet et conduire le changement </a:t>
            </a:r>
            <a:endParaRPr kumimoji="0" lang="fr-FR" sz="1800" b="0" i="0" u="none" strike="noStrike" cap="none" normalizeH="0" baseline="0" dirty="0" smtClean="0">
              <a:ln>
                <a:noFill/>
              </a:ln>
              <a:solidFill>
                <a:schemeClr val="tx1"/>
              </a:solidFill>
              <a:effectLst/>
              <a:latin typeface="Arial" pitchFamily="34" charset="0"/>
            </a:endParaRPr>
          </a:p>
        </p:txBody>
      </p:sp>
      <p:pic>
        <p:nvPicPr>
          <p:cNvPr id="44" name="Picture 2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1112" y="2703336"/>
            <a:ext cx="11445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254"/>
          <p:cNvSpPr>
            <a:spLocks noEditPoints="1"/>
          </p:cNvSpPr>
          <p:nvPr/>
        </p:nvSpPr>
        <p:spPr bwMode="auto">
          <a:xfrm>
            <a:off x="6707937" y="2700161"/>
            <a:ext cx="1157288" cy="1298575"/>
          </a:xfrm>
          <a:custGeom>
            <a:avLst/>
            <a:gdLst>
              <a:gd name="T0" fmla="*/ 0 w 729"/>
              <a:gd name="T1" fmla="*/ 0 h 818"/>
              <a:gd name="T2" fmla="*/ 729 w 729"/>
              <a:gd name="T3" fmla="*/ 0 h 818"/>
              <a:gd name="T4" fmla="*/ 729 w 729"/>
              <a:gd name="T5" fmla="*/ 818 h 818"/>
              <a:gd name="T6" fmla="*/ 0 w 729"/>
              <a:gd name="T7" fmla="*/ 818 h 818"/>
              <a:gd name="T8" fmla="*/ 0 w 729"/>
              <a:gd name="T9" fmla="*/ 0 h 818"/>
              <a:gd name="T10" fmla="*/ 8 w 729"/>
              <a:gd name="T11" fmla="*/ 814 h 818"/>
              <a:gd name="T12" fmla="*/ 4 w 729"/>
              <a:gd name="T13" fmla="*/ 810 h 818"/>
              <a:gd name="T14" fmla="*/ 725 w 729"/>
              <a:gd name="T15" fmla="*/ 810 h 818"/>
              <a:gd name="T16" fmla="*/ 721 w 729"/>
              <a:gd name="T17" fmla="*/ 814 h 818"/>
              <a:gd name="T18" fmla="*/ 721 w 729"/>
              <a:gd name="T19" fmla="*/ 4 h 818"/>
              <a:gd name="T20" fmla="*/ 725 w 729"/>
              <a:gd name="T21" fmla="*/ 8 h 818"/>
              <a:gd name="T22" fmla="*/ 4 w 729"/>
              <a:gd name="T23" fmla="*/ 8 h 818"/>
              <a:gd name="T24" fmla="*/ 8 w 729"/>
              <a:gd name="T25" fmla="*/ 4 h 818"/>
              <a:gd name="T26" fmla="*/ 8 w 729"/>
              <a:gd name="T27" fmla="*/ 814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9" h="818">
                <a:moveTo>
                  <a:pt x="0" y="0"/>
                </a:moveTo>
                <a:lnTo>
                  <a:pt x="729" y="0"/>
                </a:lnTo>
                <a:lnTo>
                  <a:pt x="729" y="818"/>
                </a:lnTo>
                <a:lnTo>
                  <a:pt x="0" y="818"/>
                </a:lnTo>
                <a:lnTo>
                  <a:pt x="0" y="0"/>
                </a:lnTo>
                <a:close/>
                <a:moveTo>
                  <a:pt x="8" y="814"/>
                </a:moveTo>
                <a:lnTo>
                  <a:pt x="4" y="810"/>
                </a:lnTo>
                <a:lnTo>
                  <a:pt x="725" y="810"/>
                </a:lnTo>
                <a:lnTo>
                  <a:pt x="721" y="814"/>
                </a:lnTo>
                <a:lnTo>
                  <a:pt x="721" y="4"/>
                </a:lnTo>
                <a:lnTo>
                  <a:pt x="725" y="8"/>
                </a:lnTo>
                <a:lnTo>
                  <a:pt x="4" y="8"/>
                </a:lnTo>
                <a:lnTo>
                  <a:pt x="8" y="4"/>
                </a:lnTo>
                <a:lnTo>
                  <a:pt x="8" y="814"/>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6" name="Rectangle 255"/>
          <p:cNvSpPr>
            <a:spLocks noChangeArrowheads="1"/>
          </p:cNvSpPr>
          <p:nvPr/>
        </p:nvSpPr>
        <p:spPr bwMode="auto">
          <a:xfrm>
            <a:off x="6901612" y="3836811"/>
            <a:ext cx="9382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P5 : Exploitation</a:t>
            </a:r>
            <a:endParaRPr kumimoji="0" lang="fr-FR" sz="1800" b="0" i="0" u="none" strike="noStrike" cap="none" normalizeH="0" baseline="0" dirty="0" smtClean="0">
              <a:ln>
                <a:noFill/>
              </a:ln>
              <a:solidFill>
                <a:schemeClr val="tx1"/>
              </a:solidFill>
              <a:effectLst/>
              <a:latin typeface="Arial" pitchFamily="34" charset="0"/>
            </a:endParaRPr>
          </a:p>
        </p:txBody>
      </p:sp>
      <p:pic>
        <p:nvPicPr>
          <p:cNvPr id="47" name="Picture 2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0887" y="2709686"/>
            <a:ext cx="1671638"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Freeform 257"/>
          <p:cNvSpPr>
            <a:spLocks noEditPoints="1"/>
          </p:cNvSpPr>
          <p:nvPr/>
        </p:nvSpPr>
        <p:spPr bwMode="auto">
          <a:xfrm>
            <a:off x="4907712" y="2706511"/>
            <a:ext cx="1684338" cy="1292225"/>
          </a:xfrm>
          <a:custGeom>
            <a:avLst/>
            <a:gdLst>
              <a:gd name="T0" fmla="*/ 0 w 1061"/>
              <a:gd name="T1" fmla="*/ 0 h 814"/>
              <a:gd name="T2" fmla="*/ 1061 w 1061"/>
              <a:gd name="T3" fmla="*/ 0 h 814"/>
              <a:gd name="T4" fmla="*/ 1061 w 1061"/>
              <a:gd name="T5" fmla="*/ 814 h 814"/>
              <a:gd name="T6" fmla="*/ 0 w 1061"/>
              <a:gd name="T7" fmla="*/ 814 h 814"/>
              <a:gd name="T8" fmla="*/ 0 w 1061"/>
              <a:gd name="T9" fmla="*/ 0 h 814"/>
              <a:gd name="T10" fmla="*/ 8 w 1061"/>
              <a:gd name="T11" fmla="*/ 810 h 814"/>
              <a:gd name="T12" fmla="*/ 4 w 1061"/>
              <a:gd name="T13" fmla="*/ 806 h 814"/>
              <a:gd name="T14" fmla="*/ 1057 w 1061"/>
              <a:gd name="T15" fmla="*/ 806 h 814"/>
              <a:gd name="T16" fmla="*/ 1053 w 1061"/>
              <a:gd name="T17" fmla="*/ 810 h 814"/>
              <a:gd name="T18" fmla="*/ 1053 w 1061"/>
              <a:gd name="T19" fmla="*/ 4 h 814"/>
              <a:gd name="T20" fmla="*/ 1057 w 1061"/>
              <a:gd name="T21" fmla="*/ 8 h 814"/>
              <a:gd name="T22" fmla="*/ 4 w 1061"/>
              <a:gd name="T23" fmla="*/ 8 h 814"/>
              <a:gd name="T24" fmla="*/ 8 w 1061"/>
              <a:gd name="T25" fmla="*/ 4 h 814"/>
              <a:gd name="T26" fmla="*/ 8 w 1061"/>
              <a:gd name="T27" fmla="*/ 810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1" h="814">
                <a:moveTo>
                  <a:pt x="0" y="0"/>
                </a:moveTo>
                <a:lnTo>
                  <a:pt x="1061" y="0"/>
                </a:lnTo>
                <a:lnTo>
                  <a:pt x="1061" y="814"/>
                </a:lnTo>
                <a:lnTo>
                  <a:pt x="0" y="814"/>
                </a:lnTo>
                <a:lnTo>
                  <a:pt x="0" y="0"/>
                </a:lnTo>
                <a:close/>
                <a:moveTo>
                  <a:pt x="8" y="810"/>
                </a:moveTo>
                <a:lnTo>
                  <a:pt x="4" y="806"/>
                </a:lnTo>
                <a:lnTo>
                  <a:pt x="1057" y="806"/>
                </a:lnTo>
                <a:lnTo>
                  <a:pt x="1053" y="810"/>
                </a:lnTo>
                <a:lnTo>
                  <a:pt x="1053" y="4"/>
                </a:lnTo>
                <a:lnTo>
                  <a:pt x="1057" y="8"/>
                </a:lnTo>
                <a:lnTo>
                  <a:pt x="4" y="8"/>
                </a:lnTo>
                <a:lnTo>
                  <a:pt x="8" y="4"/>
                </a:lnTo>
                <a:lnTo>
                  <a:pt x="8" y="810"/>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9" name="Rectangle 258"/>
          <p:cNvSpPr>
            <a:spLocks noChangeArrowheads="1"/>
          </p:cNvSpPr>
          <p:nvPr/>
        </p:nvSpPr>
        <p:spPr bwMode="auto">
          <a:xfrm>
            <a:off x="5280775" y="3836811"/>
            <a:ext cx="11176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P4 : Mise en œuvre</a:t>
            </a:r>
            <a:endParaRPr kumimoji="0" lang="fr-FR" sz="1800" b="0" i="0" u="none" strike="noStrike" cap="none" normalizeH="0" baseline="0" dirty="0" smtClean="0">
              <a:ln>
                <a:noFill/>
              </a:ln>
              <a:solidFill>
                <a:schemeClr val="tx1"/>
              </a:solidFill>
              <a:effectLst/>
              <a:latin typeface="Arial" pitchFamily="34" charset="0"/>
            </a:endParaRPr>
          </a:p>
        </p:txBody>
      </p:sp>
      <p:pic>
        <p:nvPicPr>
          <p:cNvPr id="50" name="Picture 25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67725" y="2722386"/>
            <a:ext cx="12144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Freeform 260"/>
          <p:cNvSpPr>
            <a:spLocks noEditPoints="1"/>
          </p:cNvSpPr>
          <p:nvPr/>
        </p:nvSpPr>
        <p:spPr bwMode="auto">
          <a:xfrm>
            <a:off x="2464550" y="2719211"/>
            <a:ext cx="1227138" cy="1306513"/>
          </a:xfrm>
          <a:custGeom>
            <a:avLst/>
            <a:gdLst>
              <a:gd name="T0" fmla="*/ 0 w 773"/>
              <a:gd name="T1" fmla="*/ 0 h 823"/>
              <a:gd name="T2" fmla="*/ 773 w 773"/>
              <a:gd name="T3" fmla="*/ 0 h 823"/>
              <a:gd name="T4" fmla="*/ 773 w 773"/>
              <a:gd name="T5" fmla="*/ 823 h 823"/>
              <a:gd name="T6" fmla="*/ 0 w 773"/>
              <a:gd name="T7" fmla="*/ 823 h 823"/>
              <a:gd name="T8" fmla="*/ 0 w 773"/>
              <a:gd name="T9" fmla="*/ 0 h 823"/>
              <a:gd name="T10" fmla="*/ 8 w 773"/>
              <a:gd name="T11" fmla="*/ 818 h 823"/>
              <a:gd name="T12" fmla="*/ 4 w 773"/>
              <a:gd name="T13" fmla="*/ 814 h 823"/>
              <a:gd name="T14" fmla="*/ 769 w 773"/>
              <a:gd name="T15" fmla="*/ 814 h 823"/>
              <a:gd name="T16" fmla="*/ 765 w 773"/>
              <a:gd name="T17" fmla="*/ 818 h 823"/>
              <a:gd name="T18" fmla="*/ 765 w 773"/>
              <a:gd name="T19" fmla="*/ 5 h 823"/>
              <a:gd name="T20" fmla="*/ 769 w 773"/>
              <a:gd name="T21" fmla="*/ 9 h 823"/>
              <a:gd name="T22" fmla="*/ 4 w 773"/>
              <a:gd name="T23" fmla="*/ 9 h 823"/>
              <a:gd name="T24" fmla="*/ 8 w 773"/>
              <a:gd name="T25" fmla="*/ 5 h 823"/>
              <a:gd name="T26" fmla="*/ 8 w 773"/>
              <a:gd name="T27" fmla="*/ 818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3" h="823">
                <a:moveTo>
                  <a:pt x="0" y="0"/>
                </a:moveTo>
                <a:lnTo>
                  <a:pt x="773" y="0"/>
                </a:lnTo>
                <a:lnTo>
                  <a:pt x="773" y="823"/>
                </a:lnTo>
                <a:lnTo>
                  <a:pt x="0" y="823"/>
                </a:lnTo>
                <a:lnTo>
                  <a:pt x="0" y="0"/>
                </a:lnTo>
                <a:close/>
                <a:moveTo>
                  <a:pt x="8" y="818"/>
                </a:moveTo>
                <a:lnTo>
                  <a:pt x="4" y="814"/>
                </a:lnTo>
                <a:lnTo>
                  <a:pt x="769" y="814"/>
                </a:lnTo>
                <a:lnTo>
                  <a:pt x="765" y="818"/>
                </a:lnTo>
                <a:lnTo>
                  <a:pt x="765" y="5"/>
                </a:lnTo>
                <a:lnTo>
                  <a:pt x="769" y="9"/>
                </a:lnTo>
                <a:lnTo>
                  <a:pt x="4" y="9"/>
                </a:lnTo>
                <a:lnTo>
                  <a:pt x="8" y="5"/>
                </a:lnTo>
                <a:lnTo>
                  <a:pt x="8" y="81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2" name="Rectangle 261"/>
          <p:cNvSpPr>
            <a:spLocks noChangeArrowheads="1"/>
          </p:cNvSpPr>
          <p:nvPr/>
        </p:nvSpPr>
        <p:spPr bwMode="auto">
          <a:xfrm>
            <a:off x="2709025" y="3862211"/>
            <a:ext cx="90646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P2 : Acquisition</a:t>
            </a:r>
            <a:endParaRPr kumimoji="0" lang="fr-FR" sz="1800" b="0" i="0" u="none" strike="noStrike" cap="none" normalizeH="0" baseline="0" dirty="0" smtClean="0">
              <a:ln>
                <a:noFill/>
              </a:ln>
              <a:solidFill>
                <a:schemeClr val="tx1"/>
              </a:solidFill>
              <a:effectLst/>
              <a:latin typeface="Arial" pitchFamily="34" charset="0"/>
            </a:endParaRPr>
          </a:p>
        </p:txBody>
      </p:sp>
      <p:sp>
        <p:nvSpPr>
          <p:cNvPr id="53" name="Rectangle 262"/>
          <p:cNvSpPr>
            <a:spLocks noChangeArrowheads="1"/>
          </p:cNvSpPr>
          <p:nvPr/>
        </p:nvSpPr>
        <p:spPr bwMode="auto">
          <a:xfrm>
            <a:off x="5409362" y="2777949"/>
            <a:ext cx="301625"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Paramétrer</a:t>
            </a:r>
            <a:endParaRPr lang="fr-FR" sz="1000" b="1" dirty="0">
              <a:solidFill>
                <a:srgbClr val="C00000"/>
              </a:solidFill>
            </a:endParaRPr>
          </a:p>
        </p:txBody>
      </p:sp>
      <p:sp>
        <p:nvSpPr>
          <p:cNvPr id="54" name="Freeform 263"/>
          <p:cNvSpPr>
            <a:spLocks noEditPoints="1"/>
          </p:cNvSpPr>
          <p:nvPr/>
        </p:nvSpPr>
        <p:spPr bwMode="auto">
          <a:xfrm>
            <a:off x="5396662" y="2765249"/>
            <a:ext cx="327025" cy="982663"/>
          </a:xfrm>
          <a:custGeom>
            <a:avLst/>
            <a:gdLst>
              <a:gd name="T0" fmla="*/ 0 w 206"/>
              <a:gd name="T1" fmla="*/ 0 h 619"/>
              <a:gd name="T2" fmla="*/ 206 w 206"/>
              <a:gd name="T3" fmla="*/ 0 h 619"/>
              <a:gd name="T4" fmla="*/ 206 w 206"/>
              <a:gd name="T5" fmla="*/ 619 h 619"/>
              <a:gd name="T6" fmla="*/ 0 w 206"/>
              <a:gd name="T7" fmla="*/ 619 h 619"/>
              <a:gd name="T8" fmla="*/ 0 w 206"/>
              <a:gd name="T9" fmla="*/ 0 h 619"/>
              <a:gd name="T10" fmla="*/ 16 w 206"/>
              <a:gd name="T11" fmla="*/ 611 h 619"/>
              <a:gd name="T12" fmla="*/ 8 w 206"/>
              <a:gd name="T13" fmla="*/ 603 h 619"/>
              <a:gd name="T14" fmla="*/ 198 w 206"/>
              <a:gd name="T15" fmla="*/ 603 h 619"/>
              <a:gd name="T16" fmla="*/ 190 w 206"/>
              <a:gd name="T17" fmla="*/ 611 h 619"/>
              <a:gd name="T18" fmla="*/ 190 w 206"/>
              <a:gd name="T19" fmla="*/ 8 h 619"/>
              <a:gd name="T20" fmla="*/ 198 w 206"/>
              <a:gd name="T21" fmla="*/ 16 h 619"/>
              <a:gd name="T22" fmla="*/ 8 w 206"/>
              <a:gd name="T23" fmla="*/ 16 h 619"/>
              <a:gd name="T24" fmla="*/ 16 w 206"/>
              <a:gd name="T25" fmla="*/ 8 h 619"/>
              <a:gd name="T26" fmla="*/ 16 w 206"/>
              <a:gd name="T27"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619">
                <a:moveTo>
                  <a:pt x="0" y="0"/>
                </a:moveTo>
                <a:lnTo>
                  <a:pt x="206" y="0"/>
                </a:lnTo>
                <a:lnTo>
                  <a:pt x="206" y="619"/>
                </a:lnTo>
                <a:lnTo>
                  <a:pt x="0" y="619"/>
                </a:lnTo>
                <a:lnTo>
                  <a:pt x="0" y="0"/>
                </a:lnTo>
                <a:close/>
                <a:moveTo>
                  <a:pt x="16" y="611"/>
                </a:moveTo>
                <a:lnTo>
                  <a:pt x="8" y="603"/>
                </a:lnTo>
                <a:lnTo>
                  <a:pt x="198" y="603"/>
                </a:lnTo>
                <a:lnTo>
                  <a:pt x="190" y="611"/>
                </a:lnTo>
                <a:lnTo>
                  <a:pt x="190" y="8"/>
                </a:lnTo>
                <a:lnTo>
                  <a:pt x="198" y="16"/>
                </a:lnTo>
                <a:lnTo>
                  <a:pt x="8" y="16"/>
                </a:lnTo>
                <a:lnTo>
                  <a:pt x="16" y="8"/>
                </a:lnTo>
                <a:lnTo>
                  <a:pt x="16"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5" name="Freeform 265"/>
          <p:cNvSpPr>
            <a:spLocks/>
          </p:cNvSpPr>
          <p:nvPr/>
        </p:nvSpPr>
        <p:spPr bwMode="auto">
          <a:xfrm>
            <a:off x="6495212" y="2784299"/>
            <a:ext cx="463550" cy="957263"/>
          </a:xfrm>
          <a:custGeom>
            <a:avLst/>
            <a:gdLst>
              <a:gd name="T0" fmla="*/ 0 w 292"/>
              <a:gd name="T1" fmla="*/ 0 h 603"/>
              <a:gd name="T2" fmla="*/ 181 w 292"/>
              <a:gd name="T3" fmla="*/ 0 h 603"/>
              <a:gd name="T4" fmla="*/ 181 w 292"/>
              <a:gd name="T5" fmla="*/ 198 h 603"/>
              <a:gd name="T6" fmla="*/ 220 w 292"/>
              <a:gd name="T7" fmla="*/ 198 h 603"/>
              <a:gd name="T8" fmla="*/ 220 w 292"/>
              <a:gd name="T9" fmla="*/ 180 h 603"/>
              <a:gd name="T10" fmla="*/ 292 w 292"/>
              <a:gd name="T11" fmla="*/ 302 h 603"/>
              <a:gd name="T12" fmla="*/ 220 w 292"/>
              <a:gd name="T13" fmla="*/ 424 h 603"/>
              <a:gd name="T14" fmla="*/ 220 w 292"/>
              <a:gd name="T15" fmla="*/ 405 h 603"/>
              <a:gd name="T16" fmla="*/ 181 w 292"/>
              <a:gd name="T17" fmla="*/ 405 h 603"/>
              <a:gd name="T18" fmla="*/ 181 w 292"/>
              <a:gd name="T19" fmla="*/ 603 h 603"/>
              <a:gd name="T20" fmla="*/ 0 w 292"/>
              <a:gd name="T21" fmla="*/ 603 h 603"/>
              <a:gd name="T22" fmla="*/ 0 w 292"/>
              <a:gd name="T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2" h="603">
                <a:moveTo>
                  <a:pt x="0" y="0"/>
                </a:moveTo>
                <a:lnTo>
                  <a:pt x="181" y="0"/>
                </a:lnTo>
                <a:lnTo>
                  <a:pt x="181" y="198"/>
                </a:lnTo>
                <a:lnTo>
                  <a:pt x="220" y="198"/>
                </a:lnTo>
                <a:lnTo>
                  <a:pt x="220" y="180"/>
                </a:lnTo>
                <a:lnTo>
                  <a:pt x="292" y="302"/>
                </a:lnTo>
                <a:lnTo>
                  <a:pt x="220" y="424"/>
                </a:lnTo>
                <a:lnTo>
                  <a:pt x="220" y="405"/>
                </a:lnTo>
                <a:lnTo>
                  <a:pt x="181" y="405"/>
                </a:lnTo>
                <a:lnTo>
                  <a:pt x="181" y="603"/>
                </a:lnTo>
                <a:lnTo>
                  <a:pt x="0" y="603"/>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Déployer</a:t>
            </a:r>
            <a:endParaRPr lang="fr-FR" sz="1000" b="1" dirty="0">
              <a:solidFill>
                <a:srgbClr val="C00000"/>
              </a:solidFill>
            </a:endParaRPr>
          </a:p>
        </p:txBody>
      </p:sp>
      <p:sp>
        <p:nvSpPr>
          <p:cNvPr id="56" name="Freeform 266"/>
          <p:cNvSpPr>
            <a:spLocks noEditPoints="1"/>
          </p:cNvSpPr>
          <p:nvPr/>
        </p:nvSpPr>
        <p:spPr bwMode="auto">
          <a:xfrm>
            <a:off x="6482512" y="2771599"/>
            <a:ext cx="490538" cy="982663"/>
          </a:xfrm>
          <a:custGeom>
            <a:avLst/>
            <a:gdLst>
              <a:gd name="T0" fmla="*/ 0 w 309"/>
              <a:gd name="T1" fmla="*/ 0 h 619"/>
              <a:gd name="T2" fmla="*/ 197 w 309"/>
              <a:gd name="T3" fmla="*/ 0 h 619"/>
              <a:gd name="T4" fmla="*/ 197 w 309"/>
              <a:gd name="T5" fmla="*/ 206 h 619"/>
              <a:gd name="T6" fmla="*/ 189 w 309"/>
              <a:gd name="T7" fmla="*/ 198 h 619"/>
              <a:gd name="T8" fmla="*/ 228 w 309"/>
              <a:gd name="T9" fmla="*/ 198 h 619"/>
              <a:gd name="T10" fmla="*/ 220 w 309"/>
              <a:gd name="T11" fmla="*/ 206 h 619"/>
              <a:gd name="T12" fmla="*/ 220 w 309"/>
              <a:gd name="T13" fmla="*/ 158 h 619"/>
              <a:gd name="T14" fmla="*/ 309 w 309"/>
              <a:gd name="T15" fmla="*/ 310 h 619"/>
              <a:gd name="T16" fmla="*/ 220 w 309"/>
              <a:gd name="T17" fmla="*/ 462 h 619"/>
              <a:gd name="T18" fmla="*/ 220 w 309"/>
              <a:gd name="T19" fmla="*/ 413 h 619"/>
              <a:gd name="T20" fmla="*/ 228 w 309"/>
              <a:gd name="T21" fmla="*/ 422 h 619"/>
              <a:gd name="T22" fmla="*/ 189 w 309"/>
              <a:gd name="T23" fmla="*/ 422 h 619"/>
              <a:gd name="T24" fmla="*/ 197 w 309"/>
              <a:gd name="T25" fmla="*/ 413 h 619"/>
              <a:gd name="T26" fmla="*/ 197 w 309"/>
              <a:gd name="T27" fmla="*/ 619 h 619"/>
              <a:gd name="T28" fmla="*/ 0 w 309"/>
              <a:gd name="T29" fmla="*/ 619 h 619"/>
              <a:gd name="T30" fmla="*/ 0 w 309"/>
              <a:gd name="T31" fmla="*/ 0 h 619"/>
              <a:gd name="T32" fmla="*/ 16 w 309"/>
              <a:gd name="T33" fmla="*/ 611 h 619"/>
              <a:gd name="T34" fmla="*/ 8 w 309"/>
              <a:gd name="T35" fmla="*/ 603 h 619"/>
              <a:gd name="T36" fmla="*/ 189 w 309"/>
              <a:gd name="T37" fmla="*/ 603 h 619"/>
              <a:gd name="T38" fmla="*/ 181 w 309"/>
              <a:gd name="T39" fmla="*/ 611 h 619"/>
              <a:gd name="T40" fmla="*/ 181 w 309"/>
              <a:gd name="T41" fmla="*/ 405 h 619"/>
              <a:gd name="T42" fmla="*/ 236 w 309"/>
              <a:gd name="T43" fmla="*/ 405 h 619"/>
              <a:gd name="T44" fmla="*/ 236 w 309"/>
              <a:gd name="T45" fmla="*/ 432 h 619"/>
              <a:gd name="T46" fmla="*/ 221 w 309"/>
              <a:gd name="T47" fmla="*/ 428 h 619"/>
              <a:gd name="T48" fmla="*/ 293 w 309"/>
              <a:gd name="T49" fmla="*/ 306 h 619"/>
              <a:gd name="T50" fmla="*/ 293 w 309"/>
              <a:gd name="T51" fmla="*/ 314 h 619"/>
              <a:gd name="T52" fmla="*/ 221 w 309"/>
              <a:gd name="T53" fmla="*/ 192 h 619"/>
              <a:gd name="T54" fmla="*/ 236 w 309"/>
              <a:gd name="T55" fmla="*/ 188 h 619"/>
              <a:gd name="T56" fmla="*/ 236 w 309"/>
              <a:gd name="T57" fmla="*/ 214 h 619"/>
              <a:gd name="T58" fmla="*/ 181 w 309"/>
              <a:gd name="T59" fmla="*/ 214 h 619"/>
              <a:gd name="T60" fmla="*/ 181 w 309"/>
              <a:gd name="T61" fmla="*/ 8 h 619"/>
              <a:gd name="T62" fmla="*/ 189 w 309"/>
              <a:gd name="T63" fmla="*/ 16 h 619"/>
              <a:gd name="T64" fmla="*/ 8 w 309"/>
              <a:gd name="T65" fmla="*/ 16 h 619"/>
              <a:gd name="T66" fmla="*/ 16 w 309"/>
              <a:gd name="T67" fmla="*/ 8 h 619"/>
              <a:gd name="T68" fmla="*/ 16 w 309"/>
              <a:gd name="T69"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9" h="619">
                <a:moveTo>
                  <a:pt x="0" y="0"/>
                </a:moveTo>
                <a:lnTo>
                  <a:pt x="197" y="0"/>
                </a:lnTo>
                <a:lnTo>
                  <a:pt x="197" y="206"/>
                </a:lnTo>
                <a:lnTo>
                  <a:pt x="189" y="198"/>
                </a:lnTo>
                <a:lnTo>
                  <a:pt x="228" y="198"/>
                </a:lnTo>
                <a:lnTo>
                  <a:pt x="220" y="206"/>
                </a:lnTo>
                <a:lnTo>
                  <a:pt x="220" y="158"/>
                </a:lnTo>
                <a:lnTo>
                  <a:pt x="309" y="310"/>
                </a:lnTo>
                <a:lnTo>
                  <a:pt x="220" y="462"/>
                </a:lnTo>
                <a:lnTo>
                  <a:pt x="220" y="413"/>
                </a:lnTo>
                <a:lnTo>
                  <a:pt x="228" y="422"/>
                </a:lnTo>
                <a:lnTo>
                  <a:pt x="189" y="422"/>
                </a:lnTo>
                <a:lnTo>
                  <a:pt x="197" y="413"/>
                </a:lnTo>
                <a:lnTo>
                  <a:pt x="197" y="619"/>
                </a:lnTo>
                <a:lnTo>
                  <a:pt x="0" y="619"/>
                </a:lnTo>
                <a:lnTo>
                  <a:pt x="0" y="0"/>
                </a:lnTo>
                <a:close/>
                <a:moveTo>
                  <a:pt x="16" y="611"/>
                </a:moveTo>
                <a:lnTo>
                  <a:pt x="8" y="603"/>
                </a:lnTo>
                <a:lnTo>
                  <a:pt x="189" y="603"/>
                </a:lnTo>
                <a:lnTo>
                  <a:pt x="181" y="611"/>
                </a:lnTo>
                <a:lnTo>
                  <a:pt x="181" y="405"/>
                </a:lnTo>
                <a:lnTo>
                  <a:pt x="236" y="405"/>
                </a:lnTo>
                <a:lnTo>
                  <a:pt x="236" y="432"/>
                </a:lnTo>
                <a:lnTo>
                  <a:pt x="221" y="428"/>
                </a:lnTo>
                <a:lnTo>
                  <a:pt x="293" y="306"/>
                </a:lnTo>
                <a:lnTo>
                  <a:pt x="293" y="314"/>
                </a:lnTo>
                <a:lnTo>
                  <a:pt x="221" y="192"/>
                </a:lnTo>
                <a:lnTo>
                  <a:pt x="236" y="188"/>
                </a:lnTo>
                <a:lnTo>
                  <a:pt x="236" y="214"/>
                </a:lnTo>
                <a:lnTo>
                  <a:pt x="181" y="214"/>
                </a:lnTo>
                <a:lnTo>
                  <a:pt x="181" y="8"/>
                </a:lnTo>
                <a:lnTo>
                  <a:pt x="189" y="16"/>
                </a:lnTo>
                <a:lnTo>
                  <a:pt x="8" y="16"/>
                </a:lnTo>
                <a:lnTo>
                  <a:pt x="16" y="8"/>
                </a:lnTo>
                <a:lnTo>
                  <a:pt x="16"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7" name="Freeform 268"/>
          <p:cNvSpPr>
            <a:spLocks/>
          </p:cNvSpPr>
          <p:nvPr/>
        </p:nvSpPr>
        <p:spPr bwMode="auto">
          <a:xfrm>
            <a:off x="2429625" y="1931811"/>
            <a:ext cx="649288" cy="442913"/>
          </a:xfrm>
          <a:custGeom>
            <a:avLst/>
            <a:gdLst>
              <a:gd name="T0" fmla="*/ 0 w 1616"/>
              <a:gd name="T1" fmla="*/ 0 h 1099"/>
              <a:gd name="T2" fmla="*/ 1616 w 1616"/>
              <a:gd name="T3" fmla="*/ 0 h 1099"/>
              <a:gd name="T4" fmla="*/ 1616 w 1616"/>
              <a:gd name="T5" fmla="*/ 796 h 1099"/>
              <a:gd name="T6" fmla="*/ 0 w 1616"/>
              <a:gd name="T7" fmla="*/ 927 h 1099"/>
              <a:gd name="T8" fmla="*/ 0 w 1616"/>
              <a:gd name="T9" fmla="*/ 0 h 1099"/>
            </a:gdLst>
            <a:ahLst/>
            <a:cxnLst>
              <a:cxn ang="0">
                <a:pos x="T0" y="T1"/>
              </a:cxn>
              <a:cxn ang="0">
                <a:pos x="T2" y="T3"/>
              </a:cxn>
              <a:cxn ang="0">
                <a:pos x="T4" y="T5"/>
              </a:cxn>
              <a:cxn ang="0">
                <a:pos x="T6" y="T7"/>
              </a:cxn>
              <a:cxn ang="0">
                <a:pos x="T8" y="T9"/>
              </a:cxn>
            </a:cxnLst>
            <a:rect l="0" t="0" r="r" b="b"/>
            <a:pathLst>
              <a:path w="1616" h="1099">
                <a:moveTo>
                  <a:pt x="0" y="0"/>
                </a:moveTo>
                <a:lnTo>
                  <a:pt x="1616" y="0"/>
                </a:lnTo>
                <a:lnTo>
                  <a:pt x="1616" y="796"/>
                </a:lnTo>
                <a:cubicBezTo>
                  <a:pt x="808" y="796"/>
                  <a:pt x="808" y="1099"/>
                  <a:pt x="0" y="927"/>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8" name="Freeform 269"/>
          <p:cNvSpPr>
            <a:spLocks noEditPoints="1"/>
          </p:cNvSpPr>
          <p:nvPr/>
        </p:nvSpPr>
        <p:spPr bwMode="auto">
          <a:xfrm>
            <a:off x="2418512" y="1922286"/>
            <a:ext cx="669925" cy="412750"/>
          </a:xfrm>
          <a:custGeom>
            <a:avLst/>
            <a:gdLst>
              <a:gd name="T0" fmla="*/ 0 w 422"/>
              <a:gd name="T1" fmla="*/ 0 h 260"/>
              <a:gd name="T2" fmla="*/ 422 w 422"/>
              <a:gd name="T3" fmla="*/ 0 h 260"/>
              <a:gd name="T4" fmla="*/ 422 w 422"/>
              <a:gd name="T5" fmla="*/ 214 h 260"/>
              <a:gd name="T6" fmla="*/ 380 w 422"/>
              <a:gd name="T7" fmla="*/ 215 h 260"/>
              <a:gd name="T8" fmla="*/ 380 w 422"/>
              <a:gd name="T9" fmla="*/ 215 h 260"/>
              <a:gd name="T10" fmla="*/ 348 w 422"/>
              <a:gd name="T11" fmla="*/ 217 h 260"/>
              <a:gd name="T12" fmla="*/ 349 w 422"/>
              <a:gd name="T13" fmla="*/ 217 h 260"/>
              <a:gd name="T14" fmla="*/ 320 w 422"/>
              <a:gd name="T15" fmla="*/ 221 h 260"/>
              <a:gd name="T16" fmla="*/ 321 w 422"/>
              <a:gd name="T17" fmla="*/ 221 h 260"/>
              <a:gd name="T18" fmla="*/ 295 w 422"/>
              <a:gd name="T19" fmla="*/ 225 h 260"/>
              <a:gd name="T20" fmla="*/ 296 w 422"/>
              <a:gd name="T21" fmla="*/ 225 h 260"/>
              <a:gd name="T22" fmla="*/ 273 w 422"/>
              <a:gd name="T23" fmla="*/ 230 h 260"/>
              <a:gd name="T24" fmla="*/ 273 w 422"/>
              <a:gd name="T25" fmla="*/ 230 h 260"/>
              <a:gd name="T26" fmla="*/ 252 w 422"/>
              <a:gd name="T27" fmla="*/ 236 h 260"/>
              <a:gd name="T28" fmla="*/ 252 w 422"/>
              <a:gd name="T29" fmla="*/ 236 h 260"/>
              <a:gd name="T30" fmla="*/ 213 w 422"/>
              <a:gd name="T31" fmla="*/ 247 h 260"/>
              <a:gd name="T32" fmla="*/ 173 w 422"/>
              <a:gd name="T33" fmla="*/ 256 h 260"/>
              <a:gd name="T34" fmla="*/ 152 w 422"/>
              <a:gd name="T35" fmla="*/ 259 h 260"/>
              <a:gd name="T36" fmla="*/ 128 w 422"/>
              <a:gd name="T37" fmla="*/ 260 h 260"/>
              <a:gd name="T38" fmla="*/ 103 w 422"/>
              <a:gd name="T39" fmla="*/ 260 h 260"/>
              <a:gd name="T40" fmla="*/ 74 w 422"/>
              <a:gd name="T41" fmla="*/ 258 h 260"/>
              <a:gd name="T42" fmla="*/ 42 w 422"/>
              <a:gd name="T43" fmla="*/ 254 h 260"/>
              <a:gd name="T44" fmla="*/ 0 w 422"/>
              <a:gd name="T45" fmla="*/ 246 h 260"/>
              <a:gd name="T46" fmla="*/ 0 w 422"/>
              <a:gd name="T47" fmla="*/ 0 h 260"/>
              <a:gd name="T48" fmla="*/ 13 w 422"/>
              <a:gd name="T49" fmla="*/ 241 h 260"/>
              <a:gd name="T50" fmla="*/ 8 w 422"/>
              <a:gd name="T51" fmla="*/ 235 h 260"/>
              <a:gd name="T52" fmla="*/ 44 w 422"/>
              <a:gd name="T53" fmla="*/ 242 h 260"/>
              <a:gd name="T54" fmla="*/ 44 w 422"/>
              <a:gd name="T55" fmla="*/ 242 h 260"/>
              <a:gd name="T56" fmla="*/ 75 w 422"/>
              <a:gd name="T57" fmla="*/ 246 h 260"/>
              <a:gd name="T58" fmla="*/ 75 w 422"/>
              <a:gd name="T59" fmla="*/ 246 h 260"/>
              <a:gd name="T60" fmla="*/ 103 w 422"/>
              <a:gd name="T61" fmla="*/ 248 h 260"/>
              <a:gd name="T62" fmla="*/ 103 w 422"/>
              <a:gd name="T63" fmla="*/ 248 h 260"/>
              <a:gd name="T64" fmla="*/ 128 w 422"/>
              <a:gd name="T65" fmla="*/ 248 h 260"/>
              <a:gd name="T66" fmla="*/ 128 w 422"/>
              <a:gd name="T67" fmla="*/ 248 h 260"/>
              <a:gd name="T68" fmla="*/ 151 w 422"/>
              <a:gd name="T69" fmla="*/ 247 h 260"/>
              <a:gd name="T70" fmla="*/ 150 w 422"/>
              <a:gd name="T71" fmla="*/ 247 h 260"/>
              <a:gd name="T72" fmla="*/ 171 w 422"/>
              <a:gd name="T73" fmla="*/ 244 h 260"/>
              <a:gd name="T74" fmla="*/ 171 w 422"/>
              <a:gd name="T75" fmla="*/ 244 h 260"/>
              <a:gd name="T76" fmla="*/ 210 w 422"/>
              <a:gd name="T77" fmla="*/ 235 h 260"/>
              <a:gd name="T78" fmla="*/ 210 w 422"/>
              <a:gd name="T79" fmla="*/ 235 h 260"/>
              <a:gd name="T80" fmla="*/ 249 w 422"/>
              <a:gd name="T81" fmla="*/ 224 h 260"/>
              <a:gd name="T82" fmla="*/ 270 w 422"/>
              <a:gd name="T83" fmla="*/ 218 h 260"/>
              <a:gd name="T84" fmla="*/ 293 w 422"/>
              <a:gd name="T85" fmla="*/ 213 h 260"/>
              <a:gd name="T86" fmla="*/ 319 w 422"/>
              <a:gd name="T87" fmla="*/ 209 h 260"/>
              <a:gd name="T88" fmla="*/ 347 w 422"/>
              <a:gd name="T89" fmla="*/ 205 h 260"/>
              <a:gd name="T90" fmla="*/ 379 w 422"/>
              <a:gd name="T91" fmla="*/ 203 h 260"/>
              <a:gd name="T92" fmla="*/ 416 w 422"/>
              <a:gd name="T93" fmla="*/ 202 h 260"/>
              <a:gd name="T94" fmla="*/ 410 w 422"/>
              <a:gd name="T95" fmla="*/ 208 h 260"/>
              <a:gd name="T96" fmla="*/ 410 w 422"/>
              <a:gd name="T97" fmla="*/ 6 h 260"/>
              <a:gd name="T98" fmla="*/ 416 w 422"/>
              <a:gd name="T99" fmla="*/ 12 h 260"/>
              <a:gd name="T100" fmla="*/ 7 w 422"/>
              <a:gd name="T101" fmla="*/ 12 h 260"/>
              <a:gd name="T102" fmla="*/ 13 w 422"/>
              <a:gd name="T103" fmla="*/ 6 h 260"/>
              <a:gd name="T104" fmla="*/ 13 w 422"/>
              <a:gd name="T105" fmla="*/ 24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2" h="260">
                <a:moveTo>
                  <a:pt x="0" y="0"/>
                </a:moveTo>
                <a:lnTo>
                  <a:pt x="422" y="0"/>
                </a:lnTo>
                <a:lnTo>
                  <a:pt x="422" y="214"/>
                </a:lnTo>
                <a:lnTo>
                  <a:pt x="380" y="215"/>
                </a:lnTo>
                <a:lnTo>
                  <a:pt x="380" y="215"/>
                </a:lnTo>
                <a:lnTo>
                  <a:pt x="348" y="217"/>
                </a:lnTo>
                <a:lnTo>
                  <a:pt x="349" y="217"/>
                </a:lnTo>
                <a:lnTo>
                  <a:pt x="320" y="221"/>
                </a:lnTo>
                <a:lnTo>
                  <a:pt x="321" y="221"/>
                </a:lnTo>
                <a:lnTo>
                  <a:pt x="295" y="225"/>
                </a:lnTo>
                <a:lnTo>
                  <a:pt x="296" y="225"/>
                </a:lnTo>
                <a:lnTo>
                  <a:pt x="273" y="230"/>
                </a:lnTo>
                <a:lnTo>
                  <a:pt x="273" y="230"/>
                </a:lnTo>
                <a:lnTo>
                  <a:pt x="252" y="236"/>
                </a:lnTo>
                <a:lnTo>
                  <a:pt x="252" y="236"/>
                </a:lnTo>
                <a:lnTo>
                  <a:pt x="213" y="247"/>
                </a:lnTo>
                <a:lnTo>
                  <a:pt x="173" y="256"/>
                </a:lnTo>
                <a:lnTo>
                  <a:pt x="152" y="259"/>
                </a:lnTo>
                <a:lnTo>
                  <a:pt x="128" y="260"/>
                </a:lnTo>
                <a:lnTo>
                  <a:pt x="103" y="260"/>
                </a:lnTo>
                <a:lnTo>
                  <a:pt x="74" y="258"/>
                </a:lnTo>
                <a:lnTo>
                  <a:pt x="42" y="254"/>
                </a:lnTo>
                <a:lnTo>
                  <a:pt x="0" y="246"/>
                </a:lnTo>
                <a:lnTo>
                  <a:pt x="0" y="0"/>
                </a:lnTo>
                <a:close/>
                <a:moveTo>
                  <a:pt x="13" y="241"/>
                </a:moveTo>
                <a:lnTo>
                  <a:pt x="8" y="235"/>
                </a:lnTo>
                <a:lnTo>
                  <a:pt x="44" y="242"/>
                </a:lnTo>
                <a:lnTo>
                  <a:pt x="44" y="242"/>
                </a:lnTo>
                <a:lnTo>
                  <a:pt x="75" y="246"/>
                </a:lnTo>
                <a:lnTo>
                  <a:pt x="75" y="246"/>
                </a:lnTo>
                <a:lnTo>
                  <a:pt x="103" y="248"/>
                </a:lnTo>
                <a:lnTo>
                  <a:pt x="103" y="248"/>
                </a:lnTo>
                <a:lnTo>
                  <a:pt x="128" y="248"/>
                </a:lnTo>
                <a:lnTo>
                  <a:pt x="128" y="248"/>
                </a:lnTo>
                <a:lnTo>
                  <a:pt x="151" y="247"/>
                </a:lnTo>
                <a:lnTo>
                  <a:pt x="150" y="247"/>
                </a:lnTo>
                <a:lnTo>
                  <a:pt x="171" y="244"/>
                </a:lnTo>
                <a:lnTo>
                  <a:pt x="171" y="244"/>
                </a:lnTo>
                <a:lnTo>
                  <a:pt x="210" y="235"/>
                </a:lnTo>
                <a:lnTo>
                  <a:pt x="210" y="235"/>
                </a:lnTo>
                <a:lnTo>
                  <a:pt x="249" y="224"/>
                </a:lnTo>
                <a:lnTo>
                  <a:pt x="270" y="218"/>
                </a:lnTo>
                <a:lnTo>
                  <a:pt x="293" y="213"/>
                </a:lnTo>
                <a:lnTo>
                  <a:pt x="319" y="209"/>
                </a:lnTo>
                <a:lnTo>
                  <a:pt x="347" y="205"/>
                </a:lnTo>
                <a:lnTo>
                  <a:pt x="379" y="203"/>
                </a:lnTo>
                <a:lnTo>
                  <a:pt x="416" y="202"/>
                </a:lnTo>
                <a:lnTo>
                  <a:pt x="410" y="208"/>
                </a:lnTo>
                <a:lnTo>
                  <a:pt x="410" y="6"/>
                </a:lnTo>
                <a:lnTo>
                  <a:pt x="416" y="12"/>
                </a:lnTo>
                <a:lnTo>
                  <a:pt x="7" y="12"/>
                </a:lnTo>
                <a:lnTo>
                  <a:pt x="13" y="6"/>
                </a:lnTo>
                <a:lnTo>
                  <a:pt x="13" y="24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9" name="Rectangle 270"/>
          <p:cNvSpPr>
            <a:spLocks noChangeArrowheads="1"/>
          </p:cNvSpPr>
          <p:nvPr/>
        </p:nvSpPr>
        <p:spPr bwMode="auto">
          <a:xfrm>
            <a:off x="2489950" y="1963561"/>
            <a:ext cx="3349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Appel </a:t>
            </a:r>
            <a:endParaRPr kumimoji="0" lang="fr-FR" sz="1800" b="0" i="0" u="none" strike="noStrike" cap="none" normalizeH="0" baseline="0" dirty="0" smtClean="0">
              <a:ln>
                <a:noFill/>
              </a:ln>
              <a:solidFill>
                <a:schemeClr val="tx1"/>
              </a:solidFill>
              <a:effectLst/>
              <a:latin typeface="Arial" pitchFamily="34" charset="0"/>
            </a:endParaRPr>
          </a:p>
        </p:txBody>
      </p:sp>
      <p:sp>
        <p:nvSpPr>
          <p:cNvPr id="60" name="Rectangle 271"/>
          <p:cNvSpPr>
            <a:spLocks noChangeArrowheads="1"/>
          </p:cNvSpPr>
          <p:nvPr/>
        </p:nvSpPr>
        <p:spPr bwMode="auto">
          <a:xfrm>
            <a:off x="2489950" y="2073099"/>
            <a:ext cx="3667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d’offres</a:t>
            </a:r>
            <a:endParaRPr kumimoji="0" lang="fr-FR" sz="1800" b="0" i="0" u="none" strike="noStrike" cap="none" normalizeH="0" baseline="0" dirty="0" smtClean="0">
              <a:ln>
                <a:noFill/>
              </a:ln>
              <a:solidFill>
                <a:schemeClr val="tx1"/>
              </a:solidFill>
              <a:effectLst/>
              <a:latin typeface="Arial" pitchFamily="34" charset="0"/>
            </a:endParaRPr>
          </a:p>
        </p:txBody>
      </p:sp>
      <p:sp>
        <p:nvSpPr>
          <p:cNvPr id="61" name="Freeform 272"/>
          <p:cNvSpPr>
            <a:spLocks/>
          </p:cNvSpPr>
          <p:nvPr/>
        </p:nvSpPr>
        <p:spPr bwMode="auto">
          <a:xfrm>
            <a:off x="2197850" y="2228674"/>
            <a:ext cx="590550" cy="527050"/>
          </a:xfrm>
          <a:custGeom>
            <a:avLst/>
            <a:gdLst>
              <a:gd name="T0" fmla="*/ 0 w 1472"/>
              <a:gd name="T1" fmla="*/ 0 h 1312"/>
              <a:gd name="T2" fmla="*/ 1472 w 1472"/>
              <a:gd name="T3" fmla="*/ 0 h 1312"/>
              <a:gd name="T4" fmla="*/ 1472 w 1472"/>
              <a:gd name="T5" fmla="*/ 950 h 1312"/>
              <a:gd name="T6" fmla="*/ 0 w 1472"/>
              <a:gd name="T7" fmla="*/ 1106 h 1312"/>
              <a:gd name="T8" fmla="*/ 0 w 1472"/>
              <a:gd name="T9" fmla="*/ 0 h 1312"/>
            </a:gdLst>
            <a:ahLst/>
            <a:cxnLst>
              <a:cxn ang="0">
                <a:pos x="T0" y="T1"/>
              </a:cxn>
              <a:cxn ang="0">
                <a:pos x="T2" y="T3"/>
              </a:cxn>
              <a:cxn ang="0">
                <a:pos x="T4" y="T5"/>
              </a:cxn>
              <a:cxn ang="0">
                <a:pos x="T6" y="T7"/>
              </a:cxn>
              <a:cxn ang="0">
                <a:pos x="T8" y="T9"/>
              </a:cxn>
            </a:cxnLst>
            <a:rect l="0" t="0" r="r" b="b"/>
            <a:pathLst>
              <a:path w="1472" h="1312">
                <a:moveTo>
                  <a:pt x="0" y="0"/>
                </a:moveTo>
                <a:lnTo>
                  <a:pt x="1472" y="0"/>
                </a:lnTo>
                <a:lnTo>
                  <a:pt x="1472" y="950"/>
                </a:lnTo>
                <a:cubicBezTo>
                  <a:pt x="736" y="950"/>
                  <a:pt x="736" y="1312"/>
                  <a:pt x="0" y="1106"/>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2" name="Freeform 273"/>
          <p:cNvSpPr>
            <a:spLocks noEditPoints="1"/>
          </p:cNvSpPr>
          <p:nvPr/>
        </p:nvSpPr>
        <p:spPr bwMode="auto">
          <a:xfrm>
            <a:off x="2188325" y="2219149"/>
            <a:ext cx="609600" cy="488950"/>
          </a:xfrm>
          <a:custGeom>
            <a:avLst/>
            <a:gdLst>
              <a:gd name="T0" fmla="*/ 0 w 384"/>
              <a:gd name="T1" fmla="*/ 0 h 308"/>
              <a:gd name="T2" fmla="*/ 384 w 384"/>
              <a:gd name="T3" fmla="*/ 0 h 308"/>
              <a:gd name="T4" fmla="*/ 384 w 384"/>
              <a:gd name="T5" fmla="*/ 252 h 308"/>
              <a:gd name="T6" fmla="*/ 346 w 384"/>
              <a:gd name="T7" fmla="*/ 253 h 308"/>
              <a:gd name="T8" fmla="*/ 346 w 384"/>
              <a:gd name="T9" fmla="*/ 253 h 308"/>
              <a:gd name="T10" fmla="*/ 317 w 384"/>
              <a:gd name="T11" fmla="*/ 256 h 308"/>
              <a:gd name="T12" fmla="*/ 318 w 384"/>
              <a:gd name="T13" fmla="*/ 256 h 308"/>
              <a:gd name="T14" fmla="*/ 292 w 384"/>
              <a:gd name="T15" fmla="*/ 260 h 308"/>
              <a:gd name="T16" fmla="*/ 292 w 384"/>
              <a:gd name="T17" fmla="*/ 260 h 308"/>
              <a:gd name="T18" fmla="*/ 269 w 384"/>
              <a:gd name="T19" fmla="*/ 266 h 308"/>
              <a:gd name="T20" fmla="*/ 270 w 384"/>
              <a:gd name="T21" fmla="*/ 265 h 308"/>
              <a:gd name="T22" fmla="*/ 249 w 384"/>
              <a:gd name="T23" fmla="*/ 272 h 308"/>
              <a:gd name="T24" fmla="*/ 249 w 384"/>
              <a:gd name="T25" fmla="*/ 272 h 308"/>
              <a:gd name="T26" fmla="*/ 230 w 384"/>
              <a:gd name="T27" fmla="*/ 278 h 308"/>
              <a:gd name="T28" fmla="*/ 230 w 384"/>
              <a:gd name="T29" fmla="*/ 278 h 308"/>
              <a:gd name="T30" fmla="*/ 194 w 384"/>
              <a:gd name="T31" fmla="*/ 291 h 308"/>
              <a:gd name="T32" fmla="*/ 158 w 384"/>
              <a:gd name="T33" fmla="*/ 302 h 308"/>
              <a:gd name="T34" fmla="*/ 138 w 384"/>
              <a:gd name="T35" fmla="*/ 306 h 308"/>
              <a:gd name="T36" fmla="*/ 117 w 384"/>
              <a:gd name="T37" fmla="*/ 308 h 308"/>
              <a:gd name="T38" fmla="*/ 93 w 384"/>
              <a:gd name="T39" fmla="*/ 307 h 308"/>
              <a:gd name="T40" fmla="*/ 67 w 384"/>
              <a:gd name="T41" fmla="*/ 305 h 308"/>
              <a:gd name="T42" fmla="*/ 38 w 384"/>
              <a:gd name="T43" fmla="*/ 300 h 308"/>
              <a:gd name="T44" fmla="*/ 0 w 384"/>
              <a:gd name="T45" fmla="*/ 290 h 308"/>
              <a:gd name="T46" fmla="*/ 0 w 384"/>
              <a:gd name="T47" fmla="*/ 0 h 308"/>
              <a:gd name="T48" fmla="*/ 12 w 384"/>
              <a:gd name="T49" fmla="*/ 286 h 308"/>
              <a:gd name="T50" fmla="*/ 7 w 384"/>
              <a:gd name="T51" fmla="*/ 280 h 308"/>
              <a:gd name="T52" fmla="*/ 40 w 384"/>
              <a:gd name="T53" fmla="*/ 288 h 308"/>
              <a:gd name="T54" fmla="*/ 40 w 384"/>
              <a:gd name="T55" fmla="*/ 288 h 308"/>
              <a:gd name="T56" fmla="*/ 69 w 384"/>
              <a:gd name="T57" fmla="*/ 293 h 308"/>
              <a:gd name="T58" fmla="*/ 68 w 384"/>
              <a:gd name="T59" fmla="*/ 293 h 308"/>
              <a:gd name="T60" fmla="*/ 94 w 384"/>
              <a:gd name="T61" fmla="*/ 295 h 308"/>
              <a:gd name="T62" fmla="*/ 94 w 384"/>
              <a:gd name="T63" fmla="*/ 295 h 308"/>
              <a:gd name="T64" fmla="*/ 117 w 384"/>
              <a:gd name="T65" fmla="*/ 295 h 308"/>
              <a:gd name="T66" fmla="*/ 116 w 384"/>
              <a:gd name="T67" fmla="*/ 296 h 308"/>
              <a:gd name="T68" fmla="*/ 137 w 384"/>
              <a:gd name="T69" fmla="*/ 294 h 308"/>
              <a:gd name="T70" fmla="*/ 136 w 384"/>
              <a:gd name="T71" fmla="*/ 294 h 308"/>
              <a:gd name="T72" fmla="*/ 155 w 384"/>
              <a:gd name="T73" fmla="*/ 290 h 308"/>
              <a:gd name="T74" fmla="*/ 155 w 384"/>
              <a:gd name="T75" fmla="*/ 290 h 308"/>
              <a:gd name="T76" fmla="*/ 191 w 384"/>
              <a:gd name="T77" fmla="*/ 280 h 308"/>
              <a:gd name="T78" fmla="*/ 190 w 384"/>
              <a:gd name="T79" fmla="*/ 280 h 308"/>
              <a:gd name="T80" fmla="*/ 226 w 384"/>
              <a:gd name="T81" fmla="*/ 267 h 308"/>
              <a:gd name="T82" fmla="*/ 245 w 384"/>
              <a:gd name="T83" fmla="*/ 260 h 308"/>
              <a:gd name="T84" fmla="*/ 266 w 384"/>
              <a:gd name="T85" fmla="*/ 254 h 308"/>
              <a:gd name="T86" fmla="*/ 290 w 384"/>
              <a:gd name="T87" fmla="*/ 248 h 308"/>
              <a:gd name="T88" fmla="*/ 316 w 384"/>
              <a:gd name="T89" fmla="*/ 244 h 308"/>
              <a:gd name="T90" fmla="*/ 345 w 384"/>
              <a:gd name="T91" fmla="*/ 241 h 308"/>
              <a:gd name="T92" fmla="*/ 378 w 384"/>
              <a:gd name="T93" fmla="*/ 240 h 308"/>
              <a:gd name="T94" fmla="*/ 372 w 384"/>
              <a:gd name="T95" fmla="*/ 246 h 308"/>
              <a:gd name="T96" fmla="*/ 372 w 384"/>
              <a:gd name="T97" fmla="*/ 6 h 308"/>
              <a:gd name="T98" fmla="*/ 378 w 384"/>
              <a:gd name="T99" fmla="*/ 12 h 308"/>
              <a:gd name="T100" fmla="*/ 6 w 384"/>
              <a:gd name="T101" fmla="*/ 12 h 308"/>
              <a:gd name="T102" fmla="*/ 12 w 384"/>
              <a:gd name="T103" fmla="*/ 6 h 308"/>
              <a:gd name="T104" fmla="*/ 12 w 384"/>
              <a:gd name="T105" fmla="*/ 28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08">
                <a:moveTo>
                  <a:pt x="0" y="0"/>
                </a:moveTo>
                <a:lnTo>
                  <a:pt x="384" y="0"/>
                </a:lnTo>
                <a:lnTo>
                  <a:pt x="384" y="252"/>
                </a:lnTo>
                <a:lnTo>
                  <a:pt x="346" y="253"/>
                </a:lnTo>
                <a:lnTo>
                  <a:pt x="346" y="253"/>
                </a:lnTo>
                <a:lnTo>
                  <a:pt x="317" y="256"/>
                </a:lnTo>
                <a:lnTo>
                  <a:pt x="318" y="256"/>
                </a:lnTo>
                <a:lnTo>
                  <a:pt x="292" y="260"/>
                </a:lnTo>
                <a:lnTo>
                  <a:pt x="292" y="260"/>
                </a:lnTo>
                <a:lnTo>
                  <a:pt x="269" y="266"/>
                </a:lnTo>
                <a:lnTo>
                  <a:pt x="270" y="265"/>
                </a:lnTo>
                <a:lnTo>
                  <a:pt x="249" y="272"/>
                </a:lnTo>
                <a:lnTo>
                  <a:pt x="249" y="272"/>
                </a:lnTo>
                <a:lnTo>
                  <a:pt x="230" y="278"/>
                </a:lnTo>
                <a:lnTo>
                  <a:pt x="230" y="278"/>
                </a:lnTo>
                <a:lnTo>
                  <a:pt x="194" y="291"/>
                </a:lnTo>
                <a:lnTo>
                  <a:pt x="158" y="302"/>
                </a:lnTo>
                <a:lnTo>
                  <a:pt x="138" y="306"/>
                </a:lnTo>
                <a:lnTo>
                  <a:pt x="117" y="308"/>
                </a:lnTo>
                <a:lnTo>
                  <a:pt x="93" y="307"/>
                </a:lnTo>
                <a:lnTo>
                  <a:pt x="67" y="305"/>
                </a:lnTo>
                <a:lnTo>
                  <a:pt x="38" y="300"/>
                </a:lnTo>
                <a:lnTo>
                  <a:pt x="0" y="290"/>
                </a:lnTo>
                <a:lnTo>
                  <a:pt x="0" y="0"/>
                </a:lnTo>
                <a:close/>
                <a:moveTo>
                  <a:pt x="12" y="286"/>
                </a:moveTo>
                <a:lnTo>
                  <a:pt x="7" y="280"/>
                </a:lnTo>
                <a:lnTo>
                  <a:pt x="40" y="288"/>
                </a:lnTo>
                <a:lnTo>
                  <a:pt x="40" y="288"/>
                </a:lnTo>
                <a:lnTo>
                  <a:pt x="69" y="293"/>
                </a:lnTo>
                <a:lnTo>
                  <a:pt x="68" y="293"/>
                </a:lnTo>
                <a:lnTo>
                  <a:pt x="94" y="295"/>
                </a:lnTo>
                <a:lnTo>
                  <a:pt x="94" y="295"/>
                </a:lnTo>
                <a:lnTo>
                  <a:pt x="117" y="295"/>
                </a:lnTo>
                <a:lnTo>
                  <a:pt x="116" y="296"/>
                </a:lnTo>
                <a:lnTo>
                  <a:pt x="137" y="294"/>
                </a:lnTo>
                <a:lnTo>
                  <a:pt x="136" y="294"/>
                </a:lnTo>
                <a:lnTo>
                  <a:pt x="155" y="290"/>
                </a:lnTo>
                <a:lnTo>
                  <a:pt x="155" y="290"/>
                </a:lnTo>
                <a:lnTo>
                  <a:pt x="191" y="280"/>
                </a:lnTo>
                <a:lnTo>
                  <a:pt x="190" y="280"/>
                </a:lnTo>
                <a:lnTo>
                  <a:pt x="226" y="267"/>
                </a:lnTo>
                <a:lnTo>
                  <a:pt x="245" y="260"/>
                </a:lnTo>
                <a:lnTo>
                  <a:pt x="266" y="254"/>
                </a:lnTo>
                <a:lnTo>
                  <a:pt x="290" y="248"/>
                </a:lnTo>
                <a:lnTo>
                  <a:pt x="316" y="244"/>
                </a:lnTo>
                <a:lnTo>
                  <a:pt x="345" y="241"/>
                </a:lnTo>
                <a:lnTo>
                  <a:pt x="378" y="240"/>
                </a:lnTo>
                <a:lnTo>
                  <a:pt x="372" y="246"/>
                </a:lnTo>
                <a:lnTo>
                  <a:pt x="372" y="6"/>
                </a:lnTo>
                <a:lnTo>
                  <a:pt x="378" y="12"/>
                </a:lnTo>
                <a:lnTo>
                  <a:pt x="6" y="12"/>
                </a:lnTo>
                <a:lnTo>
                  <a:pt x="12" y="6"/>
                </a:lnTo>
                <a:lnTo>
                  <a:pt x="12" y="286"/>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3" name="Rectangle 274"/>
          <p:cNvSpPr>
            <a:spLocks noChangeArrowheads="1"/>
          </p:cNvSpPr>
          <p:nvPr/>
        </p:nvSpPr>
        <p:spPr bwMode="auto">
          <a:xfrm>
            <a:off x="2259762" y="2258836"/>
            <a:ext cx="5461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Cahier des </a:t>
            </a:r>
            <a:endParaRPr kumimoji="0" lang="fr-FR" sz="1800" b="0" i="0" u="none" strike="noStrike" cap="none" normalizeH="0" baseline="0" dirty="0" smtClean="0">
              <a:ln>
                <a:noFill/>
              </a:ln>
              <a:solidFill>
                <a:schemeClr val="tx1"/>
              </a:solidFill>
              <a:effectLst/>
              <a:latin typeface="Arial" pitchFamily="34" charset="0"/>
            </a:endParaRPr>
          </a:p>
        </p:txBody>
      </p:sp>
      <p:sp>
        <p:nvSpPr>
          <p:cNvPr id="64" name="Rectangle 275"/>
          <p:cNvSpPr>
            <a:spLocks noChangeArrowheads="1"/>
          </p:cNvSpPr>
          <p:nvPr/>
        </p:nvSpPr>
        <p:spPr bwMode="auto">
          <a:xfrm>
            <a:off x="2259762" y="2368374"/>
            <a:ext cx="4175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Charges</a:t>
            </a:r>
            <a:endParaRPr kumimoji="0" lang="fr-FR" sz="1800" b="0" i="0" u="none" strike="noStrike" cap="none" normalizeH="0" baseline="0" dirty="0" smtClean="0">
              <a:ln>
                <a:noFill/>
              </a:ln>
              <a:solidFill>
                <a:schemeClr val="tx1"/>
              </a:solidFill>
              <a:effectLst/>
              <a:latin typeface="Arial" pitchFamily="34" charset="0"/>
            </a:endParaRPr>
          </a:p>
        </p:txBody>
      </p:sp>
      <p:sp>
        <p:nvSpPr>
          <p:cNvPr id="65" name="Rectangle 276"/>
          <p:cNvSpPr>
            <a:spLocks noChangeArrowheads="1"/>
          </p:cNvSpPr>
          <p:nvPr/>
        </p:nvSpPr>
        <p:spPr bwMode="auto">
          <a:xfrm>
            <a:off x="2547100" y="2796999"/>
            <a:ext cx="290513"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Spécifier</a:t>
            </a:r>
            <a:endParaRPr lang="fr-FR" sz="1000" b="1" dirty="0">
              <a:solidFill>
                <a:srgbClr val="C00000"/>
              </a:solidFill>
            </a:endParaRPr>
          </a:p>
        </p:txBody>
      </p:sp>
      <p:sp>
        <p:nvSpPr>
          <p:cNvPr id="66" name="Freeform 277"/>
          <p:cNvSpPr>
            <a:spLocks noEditPoints="1"/>
          </p:cNvSpPr>
          <p:nvPr/>
        </p:nvSpPr>
        <p:spPr bwMode="auto">
          <a:xfrm>
            <a:off x="2534400" y="2784299"/>
            <a:ext cx="315913" cy="984250"/>
          </a:xfrm>
          <a:custGeom>
            <a:avLst/>
            <a:gdLst>
              <a:gd name="T0" fmla="*/ 0 w 199"/>
              <a:gd name="T1" fmla="*/ 0 h 620"/>
              <a:gd name="T2" fmla="*/ 199 w 199"/>
              <a:gd name="T3" fmla="*/ 0 h 620"/>
              <a:gd name="T4" fmla="*/ 199 w 199"/>
              <a:gd name="T5" fmla="*/ 620 h 620"/>
              <a:gd name="T6" fmla="*/ 0 w 199"/>
              <a:gd name="T7" fmla="*/ 620 h 620"/>
              <a:gd name="T8" fmla="*/ 0 w 199"/>
              <a:gd name="T9" fmla="*/ 0 h 620"/>
              <a:gd name="T10" fmla="*/ 17 w 199"/>
              <a:gd name="T11" fmla="*/ 611 h 620"/>
              <a:gd name="T12" fmla="*/ 8 w 199"/>
              <a:gd name="T13" fmla="*/ 603 h 620"/>
              <a:gd name="T14" fmla="*/ 191 w 199"/>
              <a:gd name="T15" fmla="*/ 603 h 620"/>
              <a:gd name="T16" fmla="*/ 183 w 199"/>
              <a:gd name="T17" fmla="*/ 611 h 620"/>
              <a:gd name="T18" fmla="*/ 183 w 199"/>
              <a:gd name="T19" fmla="*/ 8 h 620"/>
              <a:gd name="T20" fmla="*/ 191 w 199"/>
              <a:gd name="T21" fmla="*/ 16 h 620"/>
              <a:gd name="T22" fmla="*/ 8 w 199"/>
              <a:gd name="T23" fmla="*/ 16 h 620"/>
              <a:gd name="T24" fmla="*/ 17 w 199"/>
              <a:gd name="T25" fmla="*/ 8 h 620"/>
              <a:gd name="T26" fmla="*/ 17 w 199"/>
              <a:gd name="T27" fmla="*/ 61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620">
                <a:moveTo>
                  <a:pt x="0" y="0"/>
                </a:moveTo>
                <a:lnTo>
                  <a:pt x="199" y="0"/>
                </a:lnTo>
                <a:lnTo>
                  <a:pt x="199" y="620"/>
                </a:lnTo>
                <a:lnTo>
                  <a:pt x="0" y="620"/>
                </a:lnTo>
                <a:lnTo>
                  <a:pt x="0" y="0"/>
                </a:lnTo>
                <a:close/>
                <a:moveTo>
                  <a:pt x="17" y="611"/>
                </a:moveTo>
                <a:lnTo>
                  <a:pt x="8" y="603"/>
                </a:lnTo>
                <a:lnTo>
                  <a:pt x="191" y="603"/>
                </a:lnTo>
                <a:lnTo>
                  <a:pt x="183" y="611"/>
                </a:lnTo>
                <a:lnTo>
                  <a:pt x="183" y="8"/>
                </a:lnTo>
                <a:lnTo>
                  <a:pt x="191" y="16"/>
                </a:lnTo>
                <a:lnTo>
                  <a:pt x="8" y="16"/>
                </a:lnTo>
                <a:lnTo>
                  <a:pt x="17" y="8"/>
                </a:lnTo>
                <a:lnTo>
                  <a:pt x="17"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7" name="Rectangle 279"/>
          <p:cNvSpPr>
            <a:spLocks noChangeArrowheads="1"/>
          </p:cNvSpPr>
          <p:nvPr/>
        </p:nvSpPr>
        <p:spPr bwMode="auto">
          <a:xfrm>
            <a:off x="2932862" y="2796999"/>
            <a:ext cx="290513"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Sélectionner</a:t>
            </a:r>
            <a:endParaRPr lang="fr-FR" sz="1000" b="1" dirty="0">
              <a:solidFill>
                <a:srgbClr val="C00000"/>
              </a:solidFill>
            </a:endParaRPr>
          </a:p>
        </p:txBody>
      </p:sp>
      <p:sp>
        <p:nvSpPr>
          <p:cNvPr id="68" name="Freeform 280"/>
          <p:cNvSpPr>
            <a:spLocks noEditPoints="1"/>
          </p:cNvSpPr>
          <p:nvPr/>
        </p:nvSpPr>
        <p:spPr bwMode="auto">
          <a:xfrm>
            <a:off x="2920162" y="2784299"/>
            <a:ext cx="315913" cy="984250"/>
          </a:xfrm>
          <a:custGeom>
            <a:avLst/>
            <a:gdLst>
              <a:gd name="T0" fmla="*/ 0 w 199"/>
              <a:gd name="T1" fmla="*/ 0 h 620"/>
              <a:gd name="T2" fmla="*/ 199 w 199"/>
              <a:gd name="T3" fmla="*/ 0 h 620"/>
              <a:gd name="T4" fmla="*/ 199 w 199"/>
              <a:gd name="T5" fmla="*/ 620 h 620"/>
              <a:gd name="T6" fmla="*/ 0 w 199"/>
              <a:gd name="T7" fmla="*/ 620 h 620"/>
              <a:gd name="T8" fmla="*/ 0 w 199"/>
              <a:gd name="T9" fmla="*/ 0 h 620"/>
              <a:gd name="T10" fmla="*/ 17 w 199"/>
              <a:gd name="T11" fmla="*/ 611 h 620"/>
              <a:gd name="T12" fmla="*/ 8 w 199"/>
              <a:gd name="T13" fmla="*/ 603 h 620"/>
              <a:gd name="T14" fmla="*/ 191 w 199"/>
              <a:gd name="T15" fmla="*/ 603 h 620"/>
              <a:gd name="T16" fmla="*/ 183 w 199"/>
              <a:gd name="T17" fmla="*/ 611 h 620"/>
              <a:gd name="T18" fmla="*/ 183 w 199"/>
              <a:gd name="T19" fmla="*/ 8 h 620"/>
              <a:gd name="T20" fmla="*/ 191 w 199"/>
              <a:gd name="T21" fmla="*/ 16 h 620"/>
              <a:gd name="T22" fmla="*/ 8 w 199"/>
              <a:gd name="T23" fmla="*/ 16 h 620"/>
              <a:gd name="T24" fmla="*/ 17 w 199"/>
              <a:gd name="T25" fmla="*/ 8 h 620"/>
              <a:gd name="T26" fmla="*/ 17 w 199"/>
              <a:gd name="T27" fmla="*/ 611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 h="620">
                <a:moveTo>
                  <a:pt x="0" y="0"/>
                </a:moveTo>
                <a:lnTo>
                  <a:pt x="199" y="0"/>
                </a:lnTo>
                <a:lnTo>
                  <a:pt x="199" y="620"/>
                </a:lnTo>
                <a:lnTo>
                  <a:pt x="0" y="620"/>
                </a:lnTo>
                <a:lnTo>
                  <a:pt x="0" y="0"/>
                </a:lnTo>
                <a:close/>
                <a:moveTo>
                  <a:pt x="17" y="611"/>
                </a:moveTo>
                <a:lnTo>
                  <a:pt x="8" y="603"/>
                </a:lnTo>
                <a:lnTo>
                  <a:pt x="191" y="603"/>
                </a:lnTo>
                <a:lnTo>
                  <a:pt x="183" y="611"/>
                </a:lnTo>
                <a:lnTo>
                  <a:pt x="183" y="8"/>
                </a:lnTo>
                <a:lnTo>
                  <a:pt x="191" y="16"/>
                </a:lnTo>
                <a:lnTo>
                  <a:pt x="8" y="16"/>
                </a:lnTo>
                <a:lnTo>
                  <a:pt x="17" y="8"/>
                </a:lnTo>
                <a:lnTo>
                  <a:pt x="17"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9" name="Rectangle 282"/>
          <p:cNvSpPr>
            <a:spLocks noChangeArrowheads="1"/>
          </p:cNvSpPr>
          <p:nvPr/>
        </p:nvSpPr>
        <p:spPr bwMode="auto">
          <a:xfrm>
            <a:off x="1351712" y="1665111"/>
            <a:ext cx="360363" cy="34210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dirty="0" smtClean="0">
                <a:solidFill>
                  <a:srgbClr val="C00000"/>
                </a:solidFill>
              </a:rPr>
              <a:t>Cadrer le projet</a:t>
            </a:r>
            <a:endParaRPr lang="fr-FR" dirty="0">
              <a:solidFill>
                <a:srgbClr val="C00000"/>
              </a:solidFill>
            </a:endParaRPr>
          </a:p>
        </p:txBody>
      </p:sp>
      <p:sp>
        <p:nvSpPr>
          <p:cNvPr id="70" name="Freeform 283"/>
          <p:cNvSpPr>
            <a:spLocks noEditPoints="1"/>
          </p:cNvSpPr>
          <p:nvPr/>
        </p:nvSpPr>
        <p:spPr bwMode="auto">
          <a:xfrm>
            <a:off x="1339012" y="1652411"/>
            <a:ext cx="385763" cy="3446463"/>
          </a:xfrm>
          <a:custGeom>
            <a:avLst/>
            <a:gdLst>
              <a:gd name="T0" fmla="*/ 0 w 243"/>
              <a:gd name="T1" fmla="*/ 0 h 2171"/>
              <a:gd name="T2" fmla="*/ 243 w 243"/>
              <a:gd name="T3" fmla="*/ 0 h 2171"/>
              <a:gd name="T4" fmla="*/ 243 w 243"/>
              <a:gd name="T5" fmla="*/ 2171 h 2171"/>
              <a:gd name="T6" fmla="*/ 0 w 243"/>
              <a:gd name="T7" fmla="*/ 2171 h 2171"/>
              <a:gd name="T8" fmla="*/ 0 w 243"/>
              <a:gd name="T9" fmla="*/ 0 h 2171"/>
              <a:gd name="T10" fmla="*/ 16 w 243"/>
              <a:gd name="T11" fmla="*/ 2163 h 2171"/>
              <a:gd name="T12" fmla="*/ 8 w 243"/>
              <a:gd name="T13" fmla="*/ 2155 h 2171"/>
              <a:gd name="T14" fmla="*/ 235 w 243"/>
              <a:gd name="T15" fmla="*/ 2155 h 2171"/>
              <a:gd name="T16" fmla="*/ 227 w 243"/>
              <a:gd name="T17" fmla="*/ 2163 h 2171"/>
              <a:gd name="T18" fmla="*/ 227 w 243"/>
              <a:gd name="T19" fmla="*/ 8 h 2171"/>
              <a:gd name="T20" fmla="*/ 235 w 243"/>
              <a:gd name="T21" fmla="*/ 16 h 2171"/>
              <a:gd name="T22" fmla="*/ 8 w 243"/>
              <a:gd name="T23" fmla="*/ 16 h 2171"/>
              <a:gd name="T24" fmla="*/ 16 w 243"/>
              <a:gd name="T25" fmla="*/ 8 h 2171"/>
              <a:gd name="T26" fmla="*/ 16 w 243"/>
              <a:gd name="T27" fmla="*/ 2163 h 2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3" h="2171">
                <a:moveTo>
                  <a:pt x="0" y="0"/>
                </a:moveTo>
                <a:lnTo>
                  <a:pt x="243" y="0"/>
                </a:lnTo>
                <a:lnTo>
                  <a:pt x="243" y="2171"/>
                </a:lnTo>
                <a:lnTo>
                  <a:pt x="0" y="2171"/>
                </a:lnTo>
                <a:lnTo>
                  <a:pt x="0" y="0"/>
                </a:lnTo>
                <a:close/>
                <a:moveTo>
                  <a:pt x="16" y="2163"/>
                </a:moveTo>
                <a:lnTo>
                  <a:pt x="8" y="2155"/>
                </a:lnTo>
                <a:lnTo>
                  <a:pt x="235" y="2155"/>
                </a:lnTo>
                <a:lnTo>
                  <a:pt x="227" y="2163"/>
                </a:lnTo>
                <a:lnTo>
                  <a:pt x="227" y="8"/>
                </a:lnTo>
                <a:lnTo>
                  <a:pt x="235" y="16"/>
                </a:lnTo>
                <a:lnTo>
                  <a:pt x="8" y="16"/>
                </a:lnTo>
                <a:lnTo>
                  <a:pt x="16" y="8"/>
                </a:lnTo>
                <a:lnTo>
                  <a:pt x="16" y="216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1" name="Freeform 285"/>
          <p:cNvSpPr>
            <a:spLocks/>
          </p:cNvSpPr>
          <p:nvPr/>
        </p:nvSpPr>
        <p:spPr bwMode="auto">
          <a:xfrm>
            <a:off x="7849350" y="4176536"/>
            <a:ext cx="514350" cy="320675"/>
          </a:xfrm>
          <a:custGeom>
            <a:avLst/>
            <a:gdLst>
              <a:gd name="T0" fmla="*/ 0 w 1280"/>
              <a:gd name="T1" fmla="*/ 0 h 798"/>
              <a:gd name="T2" fmla="*/ 1280 w 1280"/>
              <a:gd name="T3" fmla="*/ 0 h 798"/>
              <a:gd name="T4" fmla="*/ 1280 w 1280"/>
              <a:gd name="T5" fmla="*/ 578 h 798"/>
              <a:gd name="T6" fmla="*/ 0 w 1280"/>
              <a:gd name="T7" fmla="*/ 673 h 798"/>
              <a:gd name="T8" fmla="*/ 0 w 1280"/>
              <a:gd name="T9" fmla="*/ 0 h 798"/>
            </a:gdLst>
            <a:ahLst/>
            <a:cxnLst>
              <a:cxn ang="0">
                <a:pos x="T0" y="T1"/>
              </a:cxn>
              <a:cxn ang="0">
                <a:pos x="T2" y="T3"/>
              </a:cxn>
              <a:cxn ang="0">
                <a:pos x="T4" y="T5"/>
              </a:cxn>
              <a:cxn ang="0">
                <a:pos x="T6" y="T7"/>
              </a:cxn>
              <a:cxn ang="0">
                <a:pos x="T8" y="T9"/>
              </a:cxn>
            </a:cxnLst>
            <a:rect l="0" t="0" r="r" b="b"/>
            <a:pathLst>
              <a:path w="1280" h="798">
                <a:moveTo>
                  <a:pt x="0" y="0"/>
                </a:moveTo>
                <a:lnTo>
                  <a:pt x="1280" y="0"/>
                </a:lnTo>
                <a:lnTo>
                  <a:pt x="1280" y="578"/>
                </a:lnTo>
                <a:cubicBezTo>
                  <a:pt x="640" y="578"/>
                  <a:pt x="640" y="798"/>
                  <a:pt x="0" y="673"/>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2" name="Freeform 286"/>
          <p:cNvSpPr>
            <a:spLocks noEditPoints="1"/>
          </p:cNvSpPr>
          <p:nvPr/>
        </p:nvSpPr>
        <p:spPr bwMode="auto">
          <a:xfrm>
            <a:off x="7839825" y="4167011"/>
            <a:ext cx="533400" cy="304800"/>
          </a:xfrm>
          <a:custGeom>
            <a:avLst/>
            <a:gdLst>
              <a:gd name="T0" fmla="*/ 0 w 336"/>
              <a:gd name="T1" fmla="*/ 0 h 192"/>
              <a:gd name="T2" fmla="*/ 336 w 336"/>
              <a:gd name="T3" fmla="*/ 0 h 192"/>
              <a:gd name="T4" fmla="*/ 336 w 336"/>
              <a:gd name="T5" fmla="*/ 158 h 192"/>
              <a:gd name="T6" fmla="*/ 301 w 336"/>
              <a:gd name="T7" fmla="*/ 159 h 192"/>
              <a:gd name="T8" fmla="*/ 302 w 336"/>
              <a:gd name="T9" fmla="*/ 159 h 192"/>
              <a:gd name="T10" fmla="*/ 277 w 336"/>
              <a:gd name="T11" fmla="*/ 160 h 192"/>
              <a:gd name="T12" fmla="*/ 277 w 336"/>
              <a:gd name="T13" fmla="*/ 160 h 192"/>
              <a:gd name="T14" fmla="*/ 254 w 336"/>
              <a:gd name="T15" fmla="*/ 163 h 192"/>
              <a:gd name="T16" fmla="*/ 255 w 336"/>
              <a:gd name="T17" fmla="*/ 163 h 192"/>
              <a:gd name="T18" fmla="*/ 235 w 336"/>
              <a:gd name="T19" fmla="*/ 166 h 192"/>
              <a:gd name="T20" fmla="*/ 235 w 336"/>
              <a:gd name="T21" fmla="*/ 166 h 192"/>
              <a:gd name="T22" fmla="*/ 217 w 336"/>
              <a:gd name="T23" fmla="*/ 170 h 192"/>
              <a:gd name="T24" fmla="*/ 217 w 336"/>
              <a:gd name="T25" fmla="*/ 170 h 192"/>
              <a:gd name="T26" fmla="*/ 200 w 336"/>
              <a:gd name="T27" fmla="*/ 174 h 192"/>
              <a:gd name="T28" fmla="*/ 200 w 336"/>
              <a:gd name="T29" fmla="*/ 174 h 192"/>
              <a:gd name="T30" fmla="*/ 169 w 336"/>
              <a:gd name="T31" fmla="*/ 182 h 192"/>
              <a:gd name="T32" fmla="*/ 138 w 336"/>
              <a:gd name="T33" fmla="*/ 188 h 192"/>
              <a:gd name="T34" fmla="*/ 121 w 336"/>
              <a:gd name="T35" fmla="*/ 190 h 192"/>
              <a:gd name="T36" fmla="*/ 102 w 336"/>
              <a:gd name="T37" fmla="*/ 192 h 192"/>
              <a:gd name="T38" fmla="*/ 82 w 336"/>
              <a:gd name="T39" fmla="*/ 192 h 192"/>
              <a:gd name="T40" fmla="*/ 59 w 336"/>
              <a:gd name="T41" fmla="*/ 190 h 192"/>
              <a:gd name="T42" fmla="*/ 34 w 336"/>
              <a:gd name="T43" fmla="*/ 187 h 192"/>
              <a:gd name="T44" fmla="*/ 0 w 336"/>
              <a:gd name="T45" fmla="*/ 181 h 192"/>
              <a:gd name="T46" fmla="*/ 0 w 336"/>
              <a:gd name="T47" fmla="*/ 0 h 192"/>
              <a:gd name="T48" fmla="*/ 12 w 336"/>
              <a:gd name="T49" fmla="*/ 176 h 192"/>
              <a:gd name="T50" fmla="*/ 7 w 336"/>
              <a:gd name="T51" fmla="*/ 170 h 192"/>
              <a:gd name="T52" fmla="*/ 36 w 336"/>
              <a:gd name="T53" fmla="*/ 175 h 192"/>
              <a:gd name="T54" fmla="*/ 35 w 336"/>
              <a:gd name="T55" fmla="*/ 175 h 192"/>
              <a:gd name="T56" fmla="*/ 60 w 336"/>
              <a:gd name="T57" fmla="*/ 178 h 192"/>
              <a:gd name="T58" fmla="*/ 60 w 336"/>
              <a:gd name="T59" fmla="*/ 178 h 192"/>
              <a:gd name="T60" fmla="*/ 82 w 336"/>
              <a:gd name="T61" fmla="*/ 180 h 192"/>
              <a:gd name="T62" fmla="*/ 82 w 336"/>
              <a:gd name="T63" fmla="*/ 180 h 192"/>
              <a:gd name="T64" fmla="*/ 102 w 336"/>
              <a:gd name="T65" fmla="*/ 180 h 192"/>
              <a:gd name="T66" fmla="*/ 102 w 336"/>
              <a:gd name="T67" fmla="*/ 180 h 192"/>
              <a:gd name="T68" fmla="*/ 120 w 336"/>
              <a:gd name="T69" fmla="*/ 179 h 192"/>
              <a:gd name="T70" fmla="*/ 120 w 336"/>
              <a:gd name="T71" fmla="*/ 179 h 192"/>
              <a:gd name="T72" fmla="*/ 136 w 336"/>
              <a:gd name="T73" fmla="*/ 177 h 192"/>
              <a:gd name="T74" fmla="*/ 136 w 336"/>
              <a:gd name="T75" fmla="*/ 177 h 192"/>
              <a:gd name="T76" fmla="*/ 166 w 336"/>
              <a:gd name="T77" fmla="*/ 170 h 192"/>
              <a:gd name="T78" fmla="*/ 166 w 336"/>
              <a:gd name="T79" fmla="*/ 170 h 192"/>
              <a:gd name="T80" fmla="*/ 198 w 336"/>
              <a:gd name="T81" fmla="*/ 162 h 192"/>
              <a:gd name="T82" fmla="*/ 214 w 336"/>
              <a:gd name="T83" fmla="*/ 158 h 192"/>
              <a:gd name="T84" fmla="*/ 232 w 336"/>
              <a:gd name="T85" fmla="*/ 154 h 192"/>
              <a:gd name="T86" fmla="*/ 253 w 336"/>
              <a:gd name="T87" fmla="*/ 151 h 192"/>
              <a:gd name="T88" fmla="*/ 276 w 336"/>
              <a:gd name="T89" fmla="*/ 148 h 192"/>
              <a:gd name="T90" fmla="*/ 301 w 336"/>
              <a:gd name="T91" fmla="*/ 146 h 192"/>
              <a:gd name="T92" fmla="*/ 330 w 336"/>
              <a:gd name="T93" fmla="*/ 146 h 192"/>
              <a:gd name="T94" fmla="*/ 324 w 336"/>
              <a:gd name="T95" fmla="*/ 152 h 192"/>
              <a:gd name="T96" fmla="*/ 324 w 336"/>
              <a:gd name="T97" fmla="*/ 6 h 192"/>
              <a:gd name="T98" fmla="*/ 330 w 336"/>
              <a:gd name="T99" fmla="*/ 12 h 192"/>
              <a:gd name="T100" fmla="*/ 6 w 336"/>
              <a:gd name="T101" fmla="*/ 12 h 192"/>
              <a:gd name="T102" fmla="*/ 12 w 336"/>
              <a:gd name="T103" fmla="*/ 6 h 192"/>
              <a:gd name="T104" fmla="*/ 12 w 336"/>
              <a:gd name="T10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6" h="192">
                <a:moveTo>
                  <a:pt x="0" y="0"/>
                </a:moveTo>
                <a:lnTo>
                  <a:pt x="336" y="0"/>
                </a:lnTo>
                <a:lnTo>
                  <a:pt x="336" y="158"/>
                </a:lnTo>
                <a:lnTo>
                  <a:pt x="301" y="159"/>
                </a:lnTo>
                <a:lnTo>
                  <a:pt x="302" y="159"/>
                </a:lnTo>
                <a:lnTo>
                  <a:pt x="277" y="160"/>
                </a:lnTo>
                <a:lnTo>
                  <a:pt x="277" y="160"/>
                </a:lnTo>
                <a:lnTo>
                  <a:pt x="254" y="163"/>
                </a:lnTo>
                <a:lnTo>
                  <a:pt x="255" y="163"/>
                </a:lnTo>
                <a:lnTo>
                  <a:pt x="235" y="166"/>
                </a:lnTo>
                <a:lnTo>
                  <a:pt x="235" y="166"/>
                </a:lnTo>
                <a:lnTo>
                  <a:pt x="217" y="170"/>
                </a:lnTo>
                <a:lnTo>
                  <a:pt x="217" y="170"/>
                </a:lnTo>
                <a:lnTo>
                  <a:pt x="200" y="174"/>
                </a:lnTo>
                <a:lnTo>
                  <a:pt x="200" y="174"/>
                </a:lnTo>
                <a:lnTo>
                  <a:pt x="169" y="182"/>
                </a:lnTo>
                <a:lnTo>
                  <a:pt x="138" y="188"/>
                </a:lnTo>
                <a:lnTo>
                  <a:pt x="121" y="190"/>
                </a:lnTo>
                <a:lnTo>
                  <a:pt x="102" y="192"/>
                </a:lnTo>
                <a:lnTo>
                  <a:pt x="82" y="192"/>
                </a:lnTo>
                <a:lnTo>
                  <a:pt x="59" y="190"/>
                </a:lnTo>
                <a:lnTo>
                  <a:pt x="34" y="187"/>
                </a:lnTo>
                <a:lnTo>
                  <a:pt x="0" y="181"/>
                </a:lnTo>
                <a:lnTo>
                  <a:pt x="0" y="0"/>
                </a:lnTo>
                <a:close/>
                <a:moveTo>
                  <a:pt x="12" y="176"/>
                </a:moveTo>
                <a:lnTo>
                  <a:pt x="7" y="170"/>
                </a:lnTo>
                <a:lnTo>
                  <a:pt x="36" y="175"/>
                </a:lnTo>
                <a:lnTo>
                  <a:pt x="35" y="175"/>
                </a:lnTo>
                <a:lnTo>
                  <a:pt x="60" y="178"/>
                </a:lnTo>
                <a:lnTo>
                  <a:pt x="60" y="178"/>
                </a:lnTo>
                <a:lnTo>
                  <a:pt x="82" y="180"/>
                </a:lnTo>
                <a:lnTo>
                  <a:pt x="82" y="180"/>
                </a:lnTo>
                <a:lnTo>
                  <a:pt x="102" y="180"/>
                </a:lnTo>
                <a:lnTo>
                  <a:pt x="102" y="180"/>
                </a:lnTo>
                <a:lnTo>
                  <a:pt x="120" y="179"/>
                </a:lnTo>
                <a:lnTo>
                  <a:pt x="120" y="179"/>
                </a:lnTo>
                <a:lnTo>
                  <a:pt x="136" y="177"/>
                </a:lnTo>
                <a:lnTo>
                  <a:pt x="136" y="177"/>
                </a:lnTo>
                <a:lnTo>
                  <a:pt x="166" y="170"/>
                </a:lnTo>
                <a:lnTo>
                  <a:pt x="166" y="170"/>
                </a:lnTo>
                <a:lnTo>
                  <a:pt x="198" y="162"/>
                </a:lnTo>
                <a:lnTo>
                  <a:pt x="214" y="158"/>
                </a:lnTo>
                <a:lnTo>
                  <a:pt x="232" y="154"/>
                </a:lnTo>
                <a:lnTo>
                  <a:pt x="253" y="151"/>
                </a:lnTo>
                <a:lnTo>
                  <a:pt x="276" y="148"/>
                </a:lnTo>
                <a:lnTo>
                  <a:pt x="301" y="146"/>
                </a:lnTo>
                <a:lnTo>
                  <a:pt x="330" y="146"/>
                </a:lnTo>
                <a:lnTo>
                  <a:pt x="324" y="152"/>
                </a:lnTo>
                <a:lnTo>
                  <a:pt x="324" y="6"/>
                </a:lnTo>
                <a:lnTo>
                  <a:pt x="330" y="12"/>
                </a:lnTo>
                <a:lnTo>
                  <a:pt x="6" y="12"/>
                </a:lnTo>
                <a:lnTo>
                  <a:pt x="12" y="6"/>
                </a:lnTo>
                <a:lnTo>
                  <a:pt x="12" y="176"/>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3" name="Rectangle 287"/>
          <p:cNvSpPr>
            <a:spLocks noChangeArrowheads="1"/>
          </p:cNvSpPr>
          <p:nvPr/>
        </p:nvSpPr>
        <p:spPr bwMode="auto">
          <a:xfrm>
            <a:off x="7911262" y="4162249"/>
            <a:ext cx="35877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entury Gothic" pitchFamily="34" charset="0"/>
              </a:rPr>
              <a:t>Bilan</a:t>
            </a:r>
            <a:endParaRPr kumimoji="0" lang="fr-FR" sz="1800" b="0" i="0" u="none" strike="noStrike" cap="none" normalizeH="0" baseline="0" dirty="0" smtClean="0">
              <a:ln>
                <a:noFill/>
              </a:ln>
              <a:solidFill>
                <a:schemeClr val="tx1"/>
              </a:solidFill>
              <a:effectLst/>
              <a:latin typeface="Arial" pitchFamily="34" charset="0"/>
            </a:endParaRPr>
          </a:p>
        </p:txBody>
      </p:sp>
      <p:sp>
        <p:nvSpPr>
          <p:cNvPr id="74" name="Rectangle 288"/>
          <p:cNvSpPr>
            <a:spLocks noChangeArrowheads="1"/>
          </p:cNvSpPr>
          <p:nvPr/>
        </p:nvSpPr>
        <p:spPr bwMode="auto">
          <a:xfrm>
            <a:off x="4142537" y="2784299"/>
            <a:ext cx="295275"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Démarrer</a:t>
            </a:r>
            <a:endParaRPr lang="fr-FR" sz="1000" b="1" dirty="0">
              <a:solidFill>
                <a:srgbClr val="C00000"/>
              </a:solidFill>
            </a:endParaRPr>
          </a:p>
        </p:txBody>
      </p:sp>
      <p:sp>
        <p:nvSpPr>
          <p:cNvPr id="75" name="Freeform 289"/>
          <p:cNvSpPr>
            <a:spLocks noEditPoints="1"/>
          </p:cNvSpPr>
          <p:nvPr/>
        </p:nvSpPr>
        <p:spPr bwMode="auto">
          <a:xfrm>
            <a:off x="4129837" y="2771599"/>
            <a:ext cx="320675" cy="982663"/>
          </a:xfrm>
          <a:custGeom>
            <a:avLst/>
            <a:gdLst>
              <a:gd name="T0" fmla="*/ 0 w 202"/>
              <a:gd name="T1" fmla="*/ 0 h 619"/>
              <a:gd name="T2" fmla="*/ 202 w 202"/>
              <a:gd name="T3" fmla="*/ 0 h 619"/>
              <a:gd name="T4" fmla="*/ 202 w 202"/>
              <a:gd name="T5" fmla="*/ 619 h 619"/>
              <a:gd name="T6" fmla="*/ 0 w 202"/>
              <a:gd name="T7" fmla="*/ 619 h 619"/>
              <a:gd name="T8" fmla="*/ 0 w 202"/>
              <a:gd name="T9" fmla="*/ 0 h 619"/>
              <a:gd name="T10" fmla="*/ 16 w 202"/>
              <a:gd name="T11" fmla="*/ 611 h 619"/>
              <a:gd name="T12" fmla="*/ 8 w 202"/>
              <a:gd name="T13" fmla="*/ 603 h 619"/>
              <a:gd name="T14" fmla="*/ 194 w 202"/>
              <a:gd name="T15" fmla="*/ 603 h 619"/>
              <a:gd name="T16" fmla="*/ 186 w 202"/>
              <a:gd name="T17" fmla="*/ 611 h 619"/>
              <a:gd name="T18" fmla="*/ 186 w 202"/>
              <a:gd name="T19" fmla="*/ 8 h 619"/>
              <a:gd name="T20" fmla="*/ 194 w 202"/>
              <a:gd name="T21" fmla="*/ 16 h 619"/>
              <a:gd name="T22" fmla="*/ 8 w 202"/>
              <a:gd name="T23" fmla="*/ 16 h 619"/>
              <a:gd name="T24" fmla="*/ 16 w 202"/>
              <a:gd name="T25" fmla="*/ 8 h 619"/>
              <a:gd name="T26" fmla="*/ 16 w 202"/>
              <a:gd name="T27"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 h="619">
                <a:moveTo>
                  <a:pt x="0" y="0"/>
                </a:moveTo>
                <a:lnTo>
                  <a:pt x="202" y="0"/>
                </a:lnTo>
                <a:lnTo>
                  <a:pt x="202" y="619"/>
                </a:lnTo>
                <a:lnTo>
                  <a:pt x="0" y="619"/>
                </a:lnTo>
                <a:lnTo>
                  <a:pt x="0" y="0"/>
                </a:lnTo>
                <a:close/>
                <a:moveTo>
                  <a:pt x="16" y="611"/>
                </a:moveTo>
                <a:lnTo>
                  <a:pt x="8" y="603"/>
                </a:lnTo>
                <a:lnTo>
                  <a:pt x="194" y="603"/>
                </a:lnTo>
                <a:lnTo>
                  <a:pt x="186" y="611"/>
                </a:lnTo>
                <a:lnTo>
                  <a:pt x="186" y="8"/>
                </a:lnTo>
                <a:lnTo>
                  <a:pt x="194" y="16"/>
                </a:lnTo>
                <a:lnTo>
                  <a:pt x="8" y="16"/>
                </a:lnTo>
                <a:lnTo>
                  <a:pt x="16" y="8"/>
                </a:lnTo>
                <a:lnTo>
                  <a:pt x="16"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6" name="Rectangle 291"/>
          <p:cNvSpPr>
            <a:spLocks noChangeArrowheads="1"/>
          </p:cNvSpPr>
          <p:nvPr/>
        </p:nvSpPr>
        <p:spPr bwMode="auto">
          <a:xfrm>
            <a:off x="5826875" y="2784299"/>
            <a:ext cx="282575"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77" name="Freeform 292"/>
          <p:cNvSpPr>
            <a:spLocks noEditPoints="1"/>
          </p:cNvSpPr>
          <p:nvPr/>
        </p:nvSpPr>
        <p:spPr bwMode="auto">
          <a:xfrm>
            <a:off x="5814175" y="2771599"/>
            <a:ext cx="307975" cy="982663"/>
          </a:xfrm>
          <a:custGeom>
            <a:avLst/>
            <a:gdLst>
              <a:gd name="T0" fmla="*/ 0 w 194"/>
              <a:gd name="T1" fmla="*/ 0 h 619"/>
              <a:gd name="T2" fmla="*/ 194 w 194"/>
              <a:gd name="T3" fmla="*/ 0 h 619"/>
              <a:gd name="T4" fmla="*/ 194 w 194"/>
              <a:gd name="T5" fmla="*/ 619 h 619"/>
              <a:gd name="T6" fmla="*/ 0 w 194"/>
              <a:gd name="T7" fmla="*/ 619 h 619"/>
              <a:gd name="T8" fmla="*/ 0 w 194"/>
              <a:gd name="T9" fmla="*/ 0 h 619"/>
              <a:gd name="T10" fmla="*/ 16 w 194"/>
              <a:gd name="T11" fmla="*/ 611 h 619"/>
              <a:gd name="T12" fmla="*/ 8 w 194"/>
              <a:gd name="T13" fmla="*/ 603 h 619"/>
              <a:gd name="T14" fmla="*/ 186 w 194"/>
              <a:gd name="T15" fmla="*/ 603 h 619"/>
              <a:gd name="T16" fmla="*/ 178 w 194"/>
              <a:gd name="T17" fmla="*/ 611 h 619"/>
              <a:gd name="T18" fmla="*/ 178 w 194"/>
              <a:gd name="T19" fmla="*/ 8 h 619"/>
              <a:gd name="T20" fmla="*/ 186 w 194"/>
              <a:gd name="T21" fmla="*/ 16 h 619"/>
              <a:gd name="T22" fmla="*/ 8 w 194"/>
              <a:gd name="T23" fmla="*/ 16 h 619"/>
              <a:gd name="T24" fmla="*/ 16 w 194"/>
              <a:gd name="T25" fmla="*/ 8 h 619"/>
              <a:gd name="T26" fmla="*/ 16 w 194"/>
              <a:gd name="T27"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619">
                <a:moveTo>
                  <a:pt x="0" y="0"/>
                </a:moveTo>
                <a:lnTo>
                  <a:pt x="194" y="0"/>
                </a:lnTo>
                <a:lnTo>
                  <a:pt x="194" y="619"/>
                </a:lnTo>
                <a:lnTo>
                  <a:pt x="0" y="619"/>
                </a:lnTo>
                <a:lnTo>
                  <a:pt x="0" y="0"/>
                </a:lnTo>
                <a:close/>
                <a:moveTo>
                  <a:pt x="16" y="611"/>
                </a:moveTo>
                <a:lnTo>
                  <a:pt x="8" y="603"/>
                </a:lnTo>
                <a:lnTo>
                  <a:pt x="186" y="603"/>
                </a:lnTo>
                <a:lnTo>
                  <a:pt x="178" y="611"/>
                </a:lnTo>
                <a:lnTo>
                  <a:pt x="178" y="8"/>
                </a:lnTo>
                <a:lnTo>
                  <a:pt x="186" y="16"/>
                </a:lnTo>
                <a:lnTo>
                  <a:pt x="8" y="16"/>
                </a:lnTo>
                <a:lnTo>
                  <a:pt x="16" y="8"/>
                </a:lnTo>
                <a:lnTo>
                  <a:pt x="16" y="611"/>
                </a:lnTo>
                <a:close/>
              </a:path>
            </a:pathLst>
          </a:custGeom>
          <a:solidFill>
            <a:srgbClr val="993300"/>
          </a:solidFill>
          <a:ln w="0" cap="flat">
            <a:solidFill>
              <a:srgbClr val="993300"/>
            </a:solidFill>
            <a:prstDash val="solid"/>
            <a:round/>
            <a:headEnd/>
            <a:tailEnd/>
          </a:ln>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Tester</a:t>
            </a:r>
            <a:endParaRPr lang="fr-FR" sz="1000" b="1" dirty="0">
              <a:solidFill>
                <a:srgbClr val="C00000"/>
              </a:solidFill>
            </a:endParaRPr>
          </a:p>
        </p:txBody>
      </p:sp>
      <p:sp>
        <p:nvSpPr>
          <p:cNvPr id="78" name="Rectangle 294"/>
          <p:cNvSpPr>
            <a:spLocks noChangeArrowheads="1"/>
          </p:cNvSpPr>
          <p:nvPr/>
        </p:nvSpPr>
        <p:spPr bwMode="auto">
          <a:xfrm>
            <a:off x="5023600" y="2777949"/>
            <a:ext cx="276225" cy="9572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Installer</a:t>
            </a:r>
            <a:endParaRPr lang="fr-FR" sz="1000" b="1" dirty="0">
              <a:solidFill>
                <a:srgbClr val="C00000"/>
              </a:solidFill>
            </a:endParaRPr>
          </a:p>
        </p:txBody>
      </p:sp>
      <p:sp>
        <p:nvSpPr>
          <p:cNvPr id="79" name="Freeform 295"/>
          <p:cNvSpPr>
            <a:spLocks noEditPoints="1"/>
          </p:cNvSpPr>
          <p:nvPr/>
        </p:nvSpPr>
        <p:spPr bwMode="auto">
          <a:xfrm>
            <a:off x="5010900" y="2765249"/>
            <a:ext cx="301625" cy="982663"/>
          </a:xfrm>
          <a:custGeom>
            <a:avLst/>
            <a:gdLst>
              <a:gd name="T0" fmla="*/ 0 w 190"/>
              <a:gd name="T1" fmla="*/ 0 h 619"/>
              <a:gd name="T2" fmla="*/ 190 w 190"/>
              <a:gd name="T3" fmla="*/ 0 h 619"/>
              <a:gd name="T4" fmla="*/ 190 w 190"/>
              <a:gd name="T5" fmla="*/ 619 h 619"/>
              <a:gd name="T6" fmla="*/ 0 w 190"/>
              <a:gd name="T7" fmla="*/ 619 h 619"/>
              <a:gd name="T8" fmla="*/ 0 w 190"/>
              <a:gd name="T9" fmla="*/ 0 h 619"/>
              <a:gd name="T10" fmla="*/ 16 w 190"/>
              <a:gd name="T11" fmla="*/ 611 h 619"/>
              <a:gd name="T12" fmla="*/ 8 w 190"/>
              <a:gd name="T13" fmla="*/ 603 h 619"/>
              <a:gd name="T14" fmla="*/ 182 w 190"/>
              <a:gd name="T15" fmla="*/ 603 h 619"/>
              <a:gd name="T16" fmla="*/ 174 w 190"/>
              <a:gd name="T17" fmla="*/ 611 h 619"/>
              <a:gd name="T18" fmla="*/ 174 w 190"/>
              <a:gd name="T19" fmla="*/ 8 h 619"/>
              <a:gd name="T20" fmla="*/ 182 w 190"/>
              <a:gd name="T21" fmla="*/ 16 h 619"/>
              <a:gd name="T22" fmla="*/ 8 w 190"/>
              <a:gd name="T23" fmla="*/ 16 h 619"/>
              <a:gd name="T24" fmla="*/ 16 w 190"/>
              <a:gd name="T25" fmla="*/ 8 h 619"/>
              <a:gd name="T26" fmla="*/ 16 w 190"/>
              <a:gd name="T27" fmla="*/ 611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619">
                <a:moveTo>
                  <a:pt x="0" y="0"/>
                </a:moveTo>
                <a:lnTo>
                  <a:pt x="190" y="0"/>
                </a:lnTo>
                <a:lnTo>
                  <a:pt x="190" y="619"/>
                </a:lnTo>
                <a:lnTo>
                  <a:pt x="0" y="619"/>
                </a:lnTo>
                <a:lnTo>
                  <a:pt x="0" y="0"/>
                </a:lnTo>
                <a:close/>
                <a:moveTo>
                  <a:pt x="16" y="611"/>
                </a:moveTo>
                <a:lnTo>
                  <a:pt x="8" y="603"/>
                </a:lnTo>
                <a:lnTo>
                  <a:pt x="182" y="603"/>
                </a:lnTo>
                <a:lnTo>
                  <a:pt x="174" y="611"/>
                </a:lnTo>
                <a:lnTo>
                  <a:pt x="174" y="8"/>
                </a:lnTo>
                <a:lnTo>
                  <a:pt x="182" y="16"/>
                </a:lnTo>
                <a:lnTo>
                  <a:pt x="8" y="16"/>
                </a:lnTo>
                <a:lnTo>
                  <a:pt x="16" y="8"/>
                </a:lnTo>
                <a:lnTo>
                  <a:pt x="16" y="61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0" name="Rectangle 297"/>
          <p:cNvSpPr>
            <a:spLocks noChangeArrowheads="1"/>
          </p:cNvSpPr>
          <p:nvPr/>
        </p:nvSpPr>
        <p:spPr bwMode="auto">
          <a:xfrm>
            <a:off x="3332912" y="2816049"/>
            <a:ext cx="250825" cy="96520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900" b="1" dirty="0" smtClean="0">
                <a:solidFill>
                  <a:schemeClr val="bg1"/>
                </a:solidFill>
              </a:rPr>
              <a:t>Contractualiser</a:t>
            </a:r>
            <a:endParaRPr lang="fr-FR" sz="900" b="1" dirty="0">
              <a:solidFill>
                <a:schemeClr val="bg1"/>
              </a:solidFill>
            </a:endParaRPr>
          </a:p>
        </p:txBody>
      </p:sp>
      <p:sp>
        <p:nvSpPr>
          <p:cNvPr id="81" name="Freeform 298"/>
          <p:cNvSpPr>
            <a:spLocks noEditPoints="1"/>
          </p:cNvSpPr>
          <p:nvPr/>
        </p:nvSpPr>
        <p:spPr bwMode="auto">
          <a:xfrm>
            <a:off x="3318625" y="2803349"/>
            <a:ext cx="277813" cy="990600"/>
          </a:xfrm>
          <a:custGeom>
            <a:avLst/>
            <a:gdLst>
              <a:gd name="T0" fmla="*/ 0 w 175"/>
              <a:gd name="T1" fmla="*/ 0 h 624"/>
              <a:gd name="T2" fmla="*/ 175 w 175"/>
              <a:gd name="T3" fmla="*/ 0 h 624"/>
              <a:gd name="T4" fmla="*/ 175 w 175"/>
              <a:gd name="T5" fmla="*/ 624 h 624"/>
              <a:gd name="T6" fmla="*/ 0 w 175"/>
              <a:gd name="T7" fmla="*/ 624 h 624"/>
              <a:gd name="T8" fmla="*/ 0 w 175"/>
              <a:gd name="T9" fmla="*/ 0 h 624"/>
              <a:gd name="T10" fmla="*/ 17 w 175"/>
              <a:gd name="T11" fmla="*/ 616 h 624"/>
              <a:gd name="T12" fmla="*/ 9 w 175"/>
              <a:gd name="T13" fmla="*/ 608 h 624"/>
              <a:gd name="T14" fmla="*/ 167 w 175"/>
              <a:gd name="T15" fmla="*/ 608 h 624"/>
              <a:gd name="T16" fmla="*/ 158 w 175"/>
              <a:gd name="T17" fmla="*/ 616 h 624"/>
              <a:gd name="T18" fmla="*/ 158 w 175"/>
              <a:gd name="T19" fmla="*/ 8 h 624"/>
              <a:gd name="T20" fmla="*/ 167 w 175"/>
              <a:gd name="T21" fmla="*/ 16 h 624"/>
              <a:gd name="T22" fmla="*/ 9 w 175"/>
              <a:gd name="T23" fmla="*/ 16 h 624"/>
              <a:gd name="T24" fmla="*/ 17 w 175"/>
              <a:gd name="T25" fmla="*/ 8 h 624"/>
              <a:gd name="T26" fmla="*/ 17 w 175"/>
              <a:gd name="T27" fmla="*/ 61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5" h="624">
                <a:moveTo>
                  <a:pt x="0" y="0"/>
                </a:moveTo>
                <a:lnTo>
                  <a:pt x="175" y="0"/>
                </a:lnTo>
                <a:lnTo>
                  <a:pt x="175" y="624"/>
                </a:lnTo>
                <a:lnTo>
                  <a:pt x="0" y="624"/>
                </a:lnTo>
                <a:lnTo>
                  <a:pt x="0" y="0"/>
                </a:lnTo>
                <a:close/>
                <a:moveTo>
                  <a:pt x="17" y="616"/>
                </a:moveTo>
                <a:lnTo>
                  <a:pt x="9" y="608"/>
                </a:lnTo>
                <a:lnTo>
                  <a:pt x="167" y="608"/>
                </a:lnTo>
                <a:lnTo>
                  <a:pt x="158" y="616"/>
                </a:lnTo>
                <a:lnTo>
                  <a:pt x="158" y="8"/>
                </a:lnTo>
                <a:lnTo>
                  <a:pt x="167" y="16"/>
                </a:lnTo>
                <a:lnTo>
                  <a:pt x="9" y="16"/>
                </a:lnTo>
                <a:lnTo>
                  <a:pt x="17" y="8"/>
                </a:lnTo>
                <a:lnTo>
                  <a:pt x="17" y="616"/>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2" name="Freeform 300"/>
          <p:cNvSpPr>
            <a:spLocks noEditPoints="1"/>
          </p:cNvSpPr>
          <p:nvPr/>
        </p:nvSpPr>
        <p:spPr bwMode="auto">
          <a:xfrm>
            <a:off x="2355012" y="4205111"/>
            <a:ext cx="5343525" cy="128588"/>
          </a:xfrm>
          <a:custGeom>
            <a:avLst/>
            <a:gdLst>
              <a:gd name="T0" fmla="*/ 32 w 3366"/>
              <a:gd name="T1" fmla="*/ 53 h 81"/>
              <a:gd name="T2" fmla="*/ 113 w 3366"/>
              <a:gd name="T3" fmla="*/ 52 h 81"/>
              <a:gd name="T4" fmla="*/ 178 w 3366"/>
              <a:gd name="T5" fmla="*/ 68 h 81"/>
              <a:gd name="T6" fmla="*/ 227 w 3366"/>
              <a:gd name="T7" fmla="*/ 67 h 81"/>
              <a:gd name="T8" fmla="*/ 259 w 3366"/>
              <a:gd name="T9" fmla="*/ 67 h 81"/>
              <a:gd name="T10" fmla="*/ 324 w 3366"/>
              <a:gd name="T11" fmla="*/ 51 h 81"/>
              <a:gd name="T12" fmla="*/ 405 w 3366"/>
              <a:gd name="T13" fmla="*/ 50 h 81"/>
              <a:gd name="T14" fmla="*/ 470 w 3366"/>
              <a:gd name="T15" fmla="*/ 66 h 81"/>
              <a:gd name="T16" fmla="*/ 519 w 3366"/>
              <a:gd name="T17" fmla="*/ 66 h 81"/>
              <a:gd name="T18" fmla="*/ 551 w 3366"/>
              <a:gd name="T19" fmla="*/ 65 h 81"/>
              <a:gd name="T20" fmla="*/ 616 w 3366"/>
              <a:gd name="T21" fmla="*/ 49 h 81"/>
              <a:gd name="T22" fmla="*/ 697 w 3366"/>
              <a:gd name="T23" fmla="*/ 48 h 81"/>
              <a:gd name="T24" fmla="*/ 762 w 3366"/>
              <a:gd name="T25" fmla="*/ 64 h 81"/>
              <a:gd name="T26" fmla="*/ 810 w 3366"/>
              <a:gd name="T27" fmla="*/ 64 h 81"/>
              <a:gd name="T28" fmla="*/ 843 w 3366"/>
              <a:gd name="T29" fmla="*/ 64 h 81"/>
              <a:gd name="T30" fmla="*/ 907 w 3366"/>
              <a:gd name="T31" fmla="*/ 47 h 81"/>
              <a:gd name="T32" fmla="*/ 988 w 3366"/>
              <a:gd name="T33" fmla="*/ 47 h 81"/>
              <a:gd name="T34" fmla="*/ 1053 w 3366"/>
              <a:gd name="T35" fmla="*/ 62 h 81"/>
              <a:gd name="T36" fmla="*/ 1102 w 3366"/>
              <a:gd name="T37" fmla="*/ 62 h 81"/>
              <a:gd name="T38" fmla="*/ 1134 w 3366"/>
              <a:gd name="T39" fmla="*/ 62 h 81"/>
              <a:gd name="T40" fmla="*/ 1199 w 3366"/>
              <a:gd name="T41" fmla="*/ 45 h 81"/>
              <a:gd name="T42" fmla="*/ 1280 w 3366"/>
              <a:gd name="T43" fmla="*/ 45 h 81"/>
              <a:gd name="T44" fmla="*/ 1345 w 3366"/>
              <a:gd name="T45" fmla="*/ 61 h 81"/>
              <a:gd name="T46" fmla="*/ 1393 w 3366"/>
              <a:gd name="T47" fmla="*/ 60 h 81"/>
              <a:gd name="T48" fmla="*/ 1426 w 3366"/>
              <a:gd name="T49" fmla="*/ 60 h 81"/>
              <a:gd name="T50" fmla="*/ 1490 w 3366"/>
              <a:gd name="T51" fmla="*/ 44 h 81"/>
              <a:gd name="T52" fmla="*/ 1571 w 3366"/>
              <a:gd name="T53" fmla="*/ 43 h 81"/>
              <a:gd name="T54" fmla="*/ 1636 w 3366"/>
              <a:gd name="T55" fmla="*/ 59 h 81"/>
              <a:gd name="T56" fmla="*/ 1685 w 3366"/>
              <a:gd name="T57" fmla="*/ 59 h 81"/>
              <a:gd name="T58" fmla="*/ 1717 w 3366"/>
              <a:gd name="T59" fmla="*/ 59 h 81"/>
              <a:gd name="T60" fmla="*/ 1782 w 3366"/>
              <a:gd name="T61" fmla="*/ 42 h 81"/>
              <a:gd name="T62" fmla="*/ 1863 w 3366"/>
              <a:gd name="T63" fmla="*/ 41 h 81"/>
              <a:gd name="T64" fmla="*/ 1928 w 3366"/>
              <a:gd name="T65" fmla="*/ 57 h 81"/>
              <a:gd name="T66" fmla="*/ 1977 w 3366"/>
              <a:gd name="T67" fmla="*/ 57 h 81"/>
              <a:gd name="T68" fmla="*/ 2009 w 3366"/>
              <a:gd name="T69" fmla="*/ 57 h 81"/>
              <a:gd name="T70" fmla="*/ 2074 w 3366"/>
              <a:gd name="T71" fmla="*/ 40 h 81"/>
              <a:gd name="T72" fmla="*/ 2155 w 3366"/>
              <a:gd name="T73" fmla="*/ 40 h 81"/>
              <a:gd name="T74" fmla="*/ 2219 w 3366"/>
              <a:gd name="T75" fmla="*/ 56 h 81"/>
              <a:gd name="T76" fmla="*/ 2268 w 3366"/>
              <a:gd name="T77" fmla="*/ 55 h 81"/>
              <a:gd name="T78" fmla="*/ 2300 w 3366"/>
              <a:gd name="T79" fmla="*/ 55 h 81"/>
              <a:gd name="T80" fmla="*/ 2365 w 3366"/>
              <a:gd name="T81" fmla="*/ 38 h 81"/>
              <a:gd name="T82" fmla="*/ 2446 w 3366"/>
              <a:gd name="T83" fmla="*/ 38 h 81"/>
              <a:gd name="T84" fmla="*/ 2511 w 3366"/>
              <a:gd name="T85" fmla="*/ 54 h 81"/>
              <a:gd name="T86" fmla="*/ 2560 w 3366"/>
              <a:gd name="T87" fmla="*/ 54 h 81"/>
              <a:gd name="T88" fmla="*/ 2592 w 3366"/>
              <a:gd name="T89" fmla="*/ 53 h 81"/>
              <a:gd name="T90" fmla="*/ 2657 w 3366"/>
              <a:gd name="T91" fmla="*/ 37 h 81"/>
              <a:gd name="T92" fmla="*/ 2738 w 3366"/>
              <a:gd name="T93" fmla="*/ 36 h 81"/>
              <a:gd name="T94" fmla="*/ 2803 w 3366"/>
              <a:gd name="T95" fmla="*/ 52 h 81"/>
              <a:gd name="T96" fmla="*/ 2851 w 3366"/>
              <a:gd name="T97" fmla="*/ 52 h 81"/>
              <a:gd name="T98" fmla="*/ 2884 w 3366"/>
              <a:gd name="T99" fmla="*/ 52 h 81"/>
              <a:gd name="T100" fmla="*/ 2948 w 3366"/>
              <a:gd name="T101" fmla="*/ 35 h 81"/>
              <a:gd name="T102" fmla="*/ 3029 w 3366"/>
              <a:gd name="T103" fmla="*/ 34 h 81"/>
              <a:gd name="T104" fmla="*/ 3094 w 3366"/>
              <a:gd name="T105" fmla="*/ 50 h 81"/>
              <a:gd name="T106" fmla="*/ 3143 w 3366"/>
              <a:gd name="T107" fmla="*/ 50 h 81"/>
              <a:gd name="T108" fmla="*/ 3175 w 3366"/>
              <a:gd name="T109" fmla="*/ 50 h 81"/>
              <a:gd name="T110" fmla="*/ 3240 w 3366"/>
              <a:gd name="T111" fmla="*/ 33 h 81"/>
              <a:gd name="T112" fmla="*/ 3317 w 3366"/>
              <a:gd name="T113"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66" h="81">
                <a:moveTo>
                  <a:pt x="0" y="69"/>
                </a:moveTo>
                <a:lnTo>
                  <a:pt x="16" y="69"/>
                </a:lnTo>
                <a:lnTo>
                  <a:pt x="16" y="53"/>
                </a:lnTo>
                <a:lnTo>
                  <a:pt x="0" y="53"/>
                </a:lnTo>
                <a:lnTo>
                  <a:pt x="0" y="69"/>
                </a:lnTo>
                <a:close/>
                <a:moveTo>
                  <a:pt x="33" y="69"/>
                </a:moveTo>
                <a:lnTo>
                  <a:pt x="49" y="68"/>
                </a:lnTo>
                <a:lnTo>
                  <a:pt x="49" y="52"/>
                </a:lnTo>
                <a:lnTo>
                  <a:pt x="32" y="53"/>
                </a:lnTo>
                <a:lnTo>
                  <a:pt x="33" y="69"/>
                </a:lnTo>
                <a:close/>
                <a:moveTo>
                  <a:pt x="65" y="68"/>
                </a:moveTo>
                <a:lnTo>
                  <a:pt x="81" y="68"/>
                </a:lnTo>
                <a:lnTo>
                  <a:pt x="81" y="52"/>
                </a:lnTo>
                <a:lnTo>
                  <a:pt x="65" y="52"/>
                </a:lnTo>
                <a:lnTo>
                  <a:pt x="65" y="68"/>
                </a:lnTo>
                <a:close/>
                <a:moveTo>
                  <a:pt x="97" y="68"/>
                </a:moveTo>
                <a:lnTo>
                  <a:pt x="114" y="68"/>
                </a:lnTo>
                <a:lnTo>
                  <a:pt x="113" y="52"/>
                </a:lnTo>
                <a:lnTo>
                  <a:pt x="97" y="52"/>
                </a:lnTo>
                <a:lnTo>
                  <a:pt x="97" y="68"/>
                </a:lnTo>
                <a:close/>
                <a:moveTo>
                  <a:pt x="130" y="68"/>
                </a:moveTo>
                <a:lnTo>
                  <a:pt x="146" y="68"/>
                </a:lnTo>
                <a:lnTo>
                  <a:pt x="146" y="52"/>
                </a:lnTo>
                <a:lnTo>
                  <a:pt x="130" y="52"/>
                </a:lnTo>
                <a:lnTo>
                  <a:pt x="130" y="68"/>
                </a:lnTo>
                <a:close/>
                <a:moveTo>
                  <a:pt x="162" y="68"/>
                </a:moveTo>
                <a:lnTo>
                  <a:pt x="178" y="68"/>
                </a:lnTo>
                <a:lnTo>
                  <a:pt x="178" y="52"/>
                </a:lnTo>
                <a:lnTo>
                  <a:pt x="162" y="52"/>
                </a:lnTo>
                <a:lnTo>
                  <a:pt x="162" y="68"/>
                </a:lnTo>
                <a:close/>
                <a:moveTo>
                  <a:pt x="195" y="68"/>
                </a:moveTo>
                <a:lnTo>
                  <a:pt x="211" y="67"/>
                </a:lnTo>
                <a:lnTo>
                  <a:pt x="211" y="51"/>
                </a:lnTo>
                <a:lnTo>
                  <a:pt x="194" y="52"/>
                </a:lnTo>
                <a:lnTo>
                  <a:pt x="195" y="68"/>
                </a:lnTo>
                <a:close/>
                <a:moveTo>
                  <a:pt x="227" y="67"/>
                </a:moveTo>
                <a:lnTo>
                  <a:pt x="243" y="67"/>
                </a:lnTo>
                <a:lnTo>
                  <a:pt x="243" y="51"/>
                </a:lnTo>
                <a:lnTo>
                  <a:pt x="227" y="51"/>
                </a:lnTo>
                <a:lnTo>
                  <a:pt x="227" y="67"/>
                </a:lnTo>
                <a:close/>
                <a:moveTo>
                  <a:pt x="259" y="67"/>
                </a:moveTo>
                <a:lnTo>
                  <a:pt x="276" y="67"/>
                </a:lnTo>
                <a:lnTo>
                  <a:pt x="275" y="51"/>
                </a:lnTo>
                <a:lnTo>
                  <a:pt x="259" y="51"/>
                </a:lnTo>
                <a:lnTo>
                  <a:pt x="259" y="67"/>
                </a:lnTo>
                <a:close/>
                <a:moveTo>
                  <a:pt x="292" y="67"/>
                </a:moveTo>
                <a:lnTo>
                  <a:pt x="308" y="67"/>
                </a:lnTo>
                <a:lnTo>
                  <a:pt x="308" y="51"/>
                </a:lnTo>
                <a:lnTo>
                  <a:pt x="292" y="51"/>
                </a:lnTo>
                <a:lnTo>
                  <a:pt x="292" y="67"/>
                </a:lnTo>
                <a:close/>
                <a:moveTo>
                  <a:pt x="324" y="67"/>
                </a:moveTo>
                <a:lnTo>
                  <a:pt x="340" y="67"/>
                </a:lnTo>
                <a:lnTo>
                  <a:pt x="340" y="51"/>
                </a:lnTo>
                <a:lnTo>
                  <a:pt x="324" y="51"/>
                </a:lnTo>
                <a:lnTo>
                  <a:pt x="324" y="67"/>
                </a:lnTo>
                <a:close/>
                <a:moveTo>
                  <a:pt x="357" y="67"/>
                </a:moveTo>
                <a:lnTo>
                  <a:pt x="373" y="67"/>
                </a:lnTo>
                <a:lnTo>
                  <a:pt x="373" y="51"/>
                </a:lnTo>
                <a:lnTo>
                  <a:pt x="356" y="51"/>
                </a:lnTo>
                <a:lnTo>
                  <a:pt x="357" y="67"/>
                </a:lnTo>
                <a:close/>
                <a:moveTo>
                  <a:pt x="389" y="66"/>
                </a:moveTo>
                <a:lnTo>
                  <a:pt x="405" y="66"/>
                </a:lnTo>
                <a:lnTo>
                  <a:pt x="405" y="50"/>
                </a:lnTo>
                <a:lnTo>
                  <a:pt x="389" y="50"/>
                </a:lnTo>
                <a:lnTo>
                  <a:pt x="389" y="66"/>
                </a:lnTo>
                <a:close/>
                <a:moveTo>
                  <a:pt x="421" y="66"/>
                </a:moveTo>
                <a:lnTo>
                  <a:pt x="438" y="66"/>
                </a:lnTo>
                <a:lnTo>
                  <a:pt x="437" y="50"/>
                </a:lnTo>
                <a:lnTo>
                  <a:pt x="421" y="50"/>
                </a:lnTo>
                <a:lnTo>
                  <a:pt x="421" y="66"/>
                </a:lnTo>
                <a:close/>
                <a:moveTo>
                  <a:pt x="454" y="66"/>
                </a:moveTo>
                <a:lnTo>
                  <a:pt x="470" y="66"/>
                </a:lnTo>
                <a:lnTo>
                  <a:pt x="470" y="50"/>
                </a:lnTo>
                <a:lnTo>
                  <a:pt x="454" y="50"/>
                </a:lnTo>
                <a:lnTo>
                  <a:pt x="454" y="66"/>
                </a:lnTo>
                <a:close/>
                <a:moveTo>
                  <a:pt x="486" y="66"/>
                </a:moveTo>
                <a:lnTo>
                  <a:pt x="502" y="66"/>
                </a:lnTo>
                <a:lnTo>
                  <a:pt x="502" y="50"/>
                </a:lnTo>
                <a:lnTo>
                  <a:pt x="486" y="50"/>
                </a:lnTo>
                <a:lnTo>
                  <a:pt x="486" y="66"/>
                </a:lnTo>
                <a:close/>
                <a:moveTo>
                  <a:pt x="519" y="66"/>
                </a:moveTo>
                <a:lnTo>
                  <a:pt x="535" y="66"/>
                </a:lnTo>
                <a:lnTo>
                  <a:pt x="535" y="49"/>
                </a:lnTo>
                <a:lnTo>
                  <a:pt x="518" y="49"/>
                </a:lnTo>
                <a:lnTo>
                  <a:pt x="519" y="66"/>
                </a:lnTo>
                <a:close/>
                <a:moveTo>
                  <a:pt x="551" y="65"/>
                </a:moveTo>
                <a:lnTo>
                  <a:pt x="567" y="65"/>
                </a:lnTo>
                <a:lnTo>
                  <a:pt x="567" y="49"/>
                </a:lnTo>
                <a:lnTo>
                  <a:pt x="551" y="49"/>
                </a:lnTo>
                <a:lnTo>
                  <a:pt x="551" y="65"/>
                </a:lnTo>
                <a:close/>
                <a:moveTo>
                  <a:pt x="583" y="65"/>
                </a:moveTo>
                <a:lnTo>
                  <a:pt x="600" y="65"/>
                </a:lnTo>
                <a:lnTo>
                  <a:pt x="599" y="49"/>
                </a:lnTo>
                <a:lnTo>
                  <a:pt x="583" y="49"/>
                </a:lnTo>
                <a:lnTo>
                  <a:pt x="583" y="65"/>
                </a:lnTo>
                <a:close/>
                <a:moveTo>
                  <a:pt x="616" y="65"/>
                </a:moveTo>
                <a:lnTo>
                  <a:pt x="632" y="65"/>
                </a:lnTo>
                <a:lnTo>
                  <a:pt x="632" y="49"/>
                </a:lnTo>
                <a:lnTo>
                  <a:pt x="616" y="49"/>
                </a:lnTo>
                <a:lnTo>
                  <a:pt x="616" y="65"/>
                </a:lnTo>
                <a:close/>
                <a:moveTo>
                  <a:pt x="648" y="65"/>
                </a:moveTo>
                <a:lnTo>
                  <a:pt x="664" y="65"/>
                </a:lnTo>
                <a:lnTo>
                  <a:pt x="664" y="49"/>
                </a:lnTo>
                <a:lnTo>
                  <a:pt x="648" y="49"/>
                </a:lnTo>
                <a:lnTo>
                  <a:pt x="648" y="65"/>
                </a:lnTo>
                <a:close/>
                <a:moveTo>
                  <a:pt x="681" y="65"/>
                </a:moveTo>
                <a:lnTo>
                  <a:pt x="697" y="65"/>
                </a:lnTo>
                <a:lnTo>
                  <a:pt x="697" y="48"/>
                </a:lnTo>
                <a:lnTo>
                  <a:pt x="680" y="48"/>
                </a:lnTo>
                <a:lnTo>
                  <a:pt x="681" y="65"/>
                </a:lnTo>
                <a:close/>
                <a:moveTo>
                  <a:pt x="713" y="65"/>
                </a:moveTo>
                <a:lnTo>
                  <a:pt x="729" y="64"/>
                </a:lnTo>
                <a:lnTo>
                  <a:pt x="729" y="48"/>
                </a:lnTo>
                <a:lnTo>
                  <a:pt x="713" y="48"/>
                </a:lnTo>
                <a:lnTo>
                  <a:pt x="713" y="65"/>
                </a:lnTo>
                <a:close/>
                <a:moveTo>
                  <a:pt x="745" y="64"/>
                </a:moveTo>
                <a:lnTo>
                  <a:pt x="762" y="64"/>
                </a:lnTo>
                <a:lnTo>
                  <a:pt x="761" y="48"/>
                </a:lnTo>
                <a:lnTo>
                  <a:pt x="745" y="48"/>
                </a:lnTo>
                <a:lnTo>
                  <a:pt x="745" y="64"/>
                </a:lnTo>
                <a:close/>
                <a:moveTo>
                  <a:pt x="778" y="64"/>
                </a:moveTo>
                <a:lnTo>
                  <a:pt x="794" y="64"/>
                </a:lnTo>
                <a:lnTo>
                  <a:pt x="794" y="48"/>
                </a:lnTo>
                <a:lnTo>
                  <a:pt x="778" y="48"/>
                </a:lnTo>
                <a:lnTo>
                  <a:pt x="778" y="64"/>
                </a:lnTo>
                <a:close/>
                <a:moveTo>
                  <a:pt x="810" y="64"/>
                </a:moveTo>
                <a:lnTo>
                  <a:pt x="826" y="64"/>
                </a:lnTo>
                <a:lnTo>
                  <a:pt x="826" y="48"/>
                </a:lnTo>
                <a:lnTo>
                  <a:pt x="810" y="48"/>
                </a:lnTo>
                <a:lnTo>
                  <a:pt x="810" y="64"/>
                </a:lnTo>
                <a:close/>
                <a:moveTo>
                  <a:pt x="843" y="64"/>
                </a:moveTo>
                <a:lnTo>
                  <a:pt x="859" y="64"/>
                </a:lnTo>
                <a:lnTo>
                  <a:pt x="859" y="47"/>
                </a:lnTo>
                <a:lnTo>
                  <a:pt x="842" y="47"/>
                </a:lnTo>
                <a:lnTo>
                  <a:pt x="843" y="64"/>
                </a:lnTo>
                <a:close/>
                <a:moveTo>
                  <a:pt x="875" y="64"/>
                </a:moveTo>
                <a:lnTo>
                  <a:pt x="891" y="63"/>
                </a:lnTo>
                <a:lnTo>
                  <a:pt x="891" y="47"/>
                </a:lnTo>
                <a:lnTo>
                  <a:pt x="875" y="47"/>
                </a:lnTo>
                <a:lnTo>
                  <a:pt x="875" y="64"/>
                </a:lnTo>
                <a:close/>
                <a:moveTo>
                  <a:pt x="907" y="63"/>
                </a:moveTo>
                <a:lnTo>
                  <a:pt x="924" y="63"/>
                </a:lnTo>
                <a:lnTo>
                  <a:pt x="923" y="47"/>
                </a:lnTo>
                <a:lnTo>
                  <a:pt x="907" y="47"/>
                </a:lnTo>
                <a:lnTo>
                  <a:pt x="907" y="63"/>
                </a:lnTo>
                <a:close/>
                <a:moveTo>
                  <a:pt x="940" y="63"/>
                </a:moveTo>
                <a:lnTo>
                  <a:pt x="956" y="63"/>
                </a:lnTo>
                <a:lnTo>
                  <a:pt x="956" y="47"/>
                </a:lnTo>
                <a:lnTo>
                  <a:pt x="940" y="47"/>
                </a:lnTo>
                <a:lnTo>
                  <a:pt x="940" y="63"/>
                </a:lnTo>
                <a:close/>
                <a:moveTo>
                  <a:pt x="972" y="63"/>
                </a:moveTo>
                <a:lnTo>
                  <a:pt x="988" y="63"/>
                </a:lnTo>
                <a:lnTo>
                  <a:pt x="988" y="47"/>
                </a:lnTo>
                <a:lnTo>
                  <a:pt x="972" y="47"/>
                </a:lnTo>
                <a:lnTo>
                  <a:pt x="972" y="63"/>
                </a:lnTo>
                <a:close/>
                <a:moveTo>
                  <a:pt x="1005" y="63"/>
                </a:moveTo>
                <a:lnTo>
                  <a:pt x="1021" y="63"/>
                </a:lnTo>
                <a:lnTo>
                  <a:pt x="1021" y="46"/>
                </a:lnTo>
                <a:lnTo>
                  <a:pt x="1004" y="47"/>
                </a:lnTo>
                <a:lnTo>
                  <a:pt x="1005" y="63"/>
                </a:lnTo>
                <a:close/>
                <a:moveTo>
                  <a:pt x="1037" y="63"/>
                </a:moveTo>
                <a:lnTo>
                  <a:pt x="1053" y="62"/>
                </a:lnTo>
                <a:lnTo>
                  <a:pt x="1053" y="46"/>
                </a:lnTo>
                <a:lnTo>
                  <a:pt x="1037" y="46"/>
                </a:lnTo>
                <a:lnTo>
                  <a:pt x="1037" y="63"/>
                </a:lnTo>
                <a:close/>
                <a:moveTo>
                  <a:pt x="1069" y="62"/>
                </a:moveTo>
                <a:lnTo>
                  <a:pt x="1086" y="62"/>
                </a:lnTo>
                <a:lnTo>
                  <a:pt x="1085" y="46"/>
                </a:lnTo>
                <a:lnTo>
                  <a:pt x="1069" y="46"/>
                </a:lnTo>
                <a:lnTo>
                  <a:pt x="1069" y="62"/>
                </a:lnTo>
                <a:close/>
                <a:moveTo>
                  <a:pt x="1102" y="62"/>
                </a:moveTo>
                <a:lnTo>
                  <a:pt x="1118" y="62"/>
                </a:lnTo>
                <a:lnTo>
                  <a:pt x="1118" y="46"/>
                </a:lnTo>
                <a:lnTo>
                  <a:pt x="1102" y="46"/>
                </a:lnTo>
                <a:lnTo>
                  <a:pt x="1102" y="62"/>
                </a:lnTo>
                <a:close/>
                <a:moveTo>
                  <a:pt x="1134" y="62"/>
                </a:moveTo>
                <a:lnTo>
                  <a:pt x="1150" y="62"/>
                </a:lnTo>
                <a:lnTo>
                  <a:pt x="1150" y="46"/>
                </a:lnTo>
                <a:lnTo>
                  <a:pt x="1134" y="46"/>
                </a:lnTo>
                <a:lnTo>
                  <a:pt x="1134" y="62"/>
                </a:lnTo>
                <a:close/>
                <a:moveTo>
                  <a:pt x="1167" y="62"/>
                </a:moveTo>
                <a:lnTo>
                  <a:pt x="1183" y="62"/>
                </a:lnTo>
                <a:lnTo>
                  <a:pt x="1183" y="45"/>
                </a:lnTo>
                <a:lnTo>
                  <a:pt x="1166" y="46"/>
                </a:lnTo>
                <a:lnTo>
                  <a:pt x="1167" y="62"/>
                </a:lnTo>
                <a:close/>
                <a:moveTo>
                  <a:pt x="1199" y="62"/>
                </a:moveTo>
                <a:lnTo>
                  <a:pt x="1215" y="62"/>
                </a:lnTo>
                <a:lnTo>
                  <a:pt x="1215" y="45"/>
                </a:lnTo>
                <a:lnTo>
                  <a:pt x="1199" y="45"/>
                </a:lnTo>
                <a:lnTo>
                  <a:pt x="1199" y="62"/>
                </a:lnTo>
                <a:close/>
                <a:moveTo>
                  <a:pt x="1231" y="61"/>
                </a:moveTo>
                <a:lnTo>
                  <a:pt x="1248" y="61"/>
                </a:lnTo>
                <a:lnTo>
                  <a:pt x="1247" y="45"/>
                </a:lnTo>
                <a:lnTo>
                  <a:pt x="1231" y="45"/>
                </a:lnTo>
                <a:lnTo>
                  <a:pt x="1231" y="61"/>
                </a:lnTo>
                <a:close/>
                <a:moveTo>
                  <a:pt x="1264" y="61"/>
                </a:moveTo>
                <a:lnTo>
                  <a:pt x="1280" y="61"/>
                </a:lnTo>
                <a:lnTo>
                  <a:pt x="1280" y="45"/>
                </a:lnTo>
                <a:lnTo>
                  <a:pt x="1264" y="45"/>
                </a:lnTo>
                <a:lnTo>
                  <a:pt x="1264" y="61"/>
                </a:lnTo>
                <a:close/>
                <a:moveTo>
                  <a:pt x="1296" y="61"/>
                </a:moveTo>
                <a:lnTo>
                  <a:pt x="1312" y="61"/>
                </a:lnTo>
                <a:lnTo>
                  <a:pt x="1312" y="45"/>
                </a:lnTo>
                <a:lnTo>
                  <a:pt x="1296" y="45"/>
                </a:lnTo>
                <a:lnTo>
                  <a:pt x="1296" y="61"/>
                </a:lnTo>
                <a:close/>
                <a:moveTo>
                  <a:pt x="1329" y="61"/>
                </a:moveTo>
                <a:lnTo>
                  <a:pt x="1345" y="61"/>
                </a:lnTo>
                <a:lnTo>
                  <a:pt x="1345" y="45"/>
                </a:lnTo>
                <a:lnTo>
                  <a:pt x="1328" y="45"/>
                </a:lnTo>
                <a:lnTo>
                  <a:pt x="1329" y="61"/>
                </a:lnTo>
                <a:close/>
                <a:moveTo>
                  <a:pt x="1361" y="61"/>
                </a:moveTo>
                <a:lnTo>
                  <a:pt x="1377" y="61"/>
                </a:lnTo>
                <a:lnTo>
                  <a:pt x="1377" y="44"/>
                </a:lnTo>
                <a:lnTo>
                  <a:pt x="1361" y="44"/>
                </a:lnTo>
                <a:lnTo>
                  <a:pt x="1361" y="61"/>
                </a:lnTo>
                <a:close/>
                <a:moveTo>
                  <a:pt x="1393" y="60"/>
                </a:moveTo>
                <a:lnTo>
                  <a:pt x="1410" y="60"/>
                </a:lnTo>
                <a:lnTo>
                  <a:pt x="1409" y="44"/>
                </a:lnTo>
                <a:lnTo>
                  <a:pt x="1393" y="44"/>
                </a:lnTo>
                <a:lnTo>
                  <a:pt x="1393" y="60"/>
                </a:lnTo>
                <a:close/>
                <a:moveTo>
                  <a:pt x="1426" y="60"/>
                </a:moveTo>
                <a:lnTo>
                  <a:pt x="1442" y="60"/>
                </a:lnTo>
                <a:lnTo>
                  <a:pt x="1442" y="44"/>
                </a:lnTo>
                <a:lnTo>
                  <a:pt x="1426" y="44"/>
                </a:lnTo>
                <a:lnTo>
                  <a:pt x="1426" y="60"/>
                </a:lnTo>
                <a:close/>
                <a:moveTo>
                  <a:pt x="1458" y="60"/>
                </a:moveTo>
                <a:lnTo>
                  <a:pt x="1474" y="60"/>
                </a:lnTo>
                <a:lnTo>
                  <a:pt x="1474" y="44"/>
                </a:lnTo>
                <a:lnTo>
                  <a:pt x="1458" y="44"/>
                </a:lnTo>
                <a:lnTo>
                  <a:pt x="1458" y="60"/>
                </a:lnTo>
                <a:close/>
                <a:moveTo>
                  <a:pt x="1491" y="60"/>
                </a:moveTo>
                <a:lnTo>
                  <a:pt x="1507" y="60"/>
                </a:lnTo>
                <a:lnTo>
                  <a:pt x="1507" y="44"/>
                </a:lnTo>
                <a:lnTo>
                  <a:pt x="1490" y="44"/>
                </a:lnTo>
                <a:lnTo>
                  <a:pt x="1491" y="60"/>
                </a:lnTo>
                <a:close/>
                <a:moveTo>
                  <a:pt x="1523" y="60"/>
                </a:moveTo>
                <a:lnTo>
                  <a:pt x="1539" y="60"/>
                </a:lnTo>
                <a:lnTo>
                  <a:pt x="1539" y="43"/>
                </a:lnTo>
                <a:lnTo>
                  <a:pt x="1523" y="43"/>
                </a:lnTo>
                <a:lnTo>
                  <a:pt x="1523" y="60"/>
                </a:lnTo>
                <a:close/>
                <a:moveTo>
                  <a:pt x="1555" y="60"/>
                </a:moveTo>
                <a:lnTo>
                  <a:pt x="1572" y="59"/>
                </a:lnTo>
                <a:lnTo>
                  <a:pt x="1571" y="43"/>
                </a:lnTo>
                <a:lnTo>
                  <a:pt x="1555" y="43"/>
                </a:lnTo>
                <a:lnTo>
                  <a:pt x="1555" y="60"/>
                </a:lnTo>
                <a:close/>
                <a:moveTo>
                  <a:pt x="1588" y="59"/>
                </a:moveTo>
                <a:lnTo>
                  <a:pt x="1604" y="59"/>
                </a:lnTo>
                <a:lnTo>
                  <a:pt x="1604" y="43"/>
                </a:lnTo>
                <a:lnTo>
                  <a:pt x="1588" y="43"/>
                </a:lnTo>
                <a:lnTo>
                  <a:pt x="1588" y="59"/>
                </a:lnTo>
                <a:close/>
                <a:moveTo>
                  <a:pt x="1620" y="59"/>
                </a:moveTo>
                <a:lnTo>
                  <a:pt x="1636" y="59"/>
                </a:lnTo>
                <a:lnTo>
                  <a:pt x="1636" y="43"/>
                </a:lnTo>
                <a:lnTo>
                  <a:pt x="1620" y="43"/>
                </a:lnTo>
                <a:lnTo>
                  <a:pt x="1620" y="59"/>
                </a:lnTo>
                <a:close/>
                <a:moveTo>
                  <a:pt x="1653" y="59"/>
                </a:moveTo>
                <a:lnTo>
                  <a:pt x="1669" y="59"/>
                </a:lnTo>
                <a:lnTo>
                  <a:pt x="1669" y="43"/>
                </a:lnTo>
                <a:lnTo>
                  <a:pt x="1652" y="43"/>
                </a:lnTo>
                <a:lnTo>
                  <a:pt x="1653" y="59"/>
                </a:lnTo>
                <a:close/>
                <a:moveTo>
                  <a:pt x="1685" y="59"/>
                </a:moveTo>
                <a:lnTo>
                  <a:pt x="1701" y="59"/>
                </a:lnTo>
                <a:lnTo>
                  <a:pt x="1701" y="42"/>
                </a:lnTo>
                <a:lnTo>
                  <a:pt x="1685" y="42"/>
                </a:lnTo>
                <a:lnTo>
                  <a:pt x="1685" y="59"/>
                </a:lnTo>
                <a:close/>
                <a:moveTo>
                  <a:pt x="1717" y="59"/>
                </a:moveTo>
                <a:lnTo>
                  <a:pt x="1734" y="58"/>
                </a:lnTo>
                <a:lnTo>
                  <a:pt x="1733" y="42"/>
                </a:lnTo>
                <a:lnTo>
                  <a:pt x="1717" y="42"/>
                </a:lnTo>
                <a:lnTo>
                  <a:pt x="1717" y="59"/>
                </a:lnTo>
                <a:close/>
                <a:moveTo>
                  <a:pt x="1750" y="58"/>
                </a:moveTo>
                <a:lnTo>
                  <a:pt x="1766" y="58"/>
                </a:lnTo>
                <a:lnTo>
                  <a:pt x="1766" y="42"/>
                </a:lnTo>
                <a:lnTo>
                  <a:pt x="1750" y="42"/>
                </a:lnTo>
                <a:lnTo>
                  <a:pt x="1750" y="58"/>
                </a:lnTo>
                <a:close/>
                <a:moveTo>
                  <a:pt x="1782" y="58"/>
                </a:moveTo>
                <a:lnTo>
                  <a:pt x="1798" y="58"/>
                </a:lnTo>
                <a:lnTo>
                  <a:pt x="1798" y="42"/>
                </a:lnTo>
                <a:lnTo>
                  <a:pt x="1782" y="42"/>
                </a:lnTo>
                <a:lnTo>
                  <a:pt x="1782" y="58"/>
                </a:lnTo>
                <a:close/>
                <a:moveTo>
                  <a:pt x="1815" y="58"/>
                </a:moveTo>
                <a:lnTo>
                  <a:pt x="1831" y="58"/>
                </a:lnTo>
                <a:lnTo>
                  <a:pt x="1831" y="42"/>
                </a:lnTo>
                <a:lnTo>
                  <a:pt x="1814" y="42"/>
                </a:lnTo>
                <a:lnTo>
                  <a:pt x="1815" y="58"/>
                </a:lnTo>
                <a:close/>
                <a:moveTo>
                  <a:pt x="1847" y="58"/>
                </a:moveTo>
                <a:lnTo>
                  <a:pt x="1863" y="58"/>
                </a:lnTo>
                <a:lnTo>
                  <a:pt x="1863" y="41"/>
                </a:lnTo>
                <a:lnTo>
                  <a:pt x="1847" y="42"/>
                </a:lnTo>
                <a:lnTo>
                  <a:pt x="1847" y="58"/>
                </a:lnTo>
                <a:close/>
                <a:moveTo>
                  <a:pt x="1879" y="58"/>
                </a:moveTo>
                <a:lnTo>
                  <a:pt x="1896" y="57"/>
                </a:lnTo>
                <a:lnTo>
                  <a:pt x="1895" y="41"/>
                </a:lnTo>
                <a:lnTo>
                  <a:pt x="1879" y="41"/>
                </a:lnTo>
                <a:lnTo>
                  <a:pt x="1879" y="58"/>
                </a:lnTo>
                <a:close/>
                <a:moveTo>
                  <a:pt x="1912" y="57"/>
                </a:moveTo>
                <a:lnTo>
                  <a:pt x="1928" y="57"/>
                </a:lnTo>
                <a:lnTo>
                  <a:pt x="1928" y="41"/>
                </a:lnTo>
                <a:lnTo>
                  <a:pt x="1912" y="41"/>
                </a:lnTo>
                <a:lnTo>
                  <a:pt x="1912" y="57"/>
                </a:lnTo>
                <a:close/>
                <a:moveTo>
                  <a:pt x="1944" y="57"/>
                </a:moveTo>
                <a:lnTo>
                  <a:pt x="1960" y="57"/>
                </a:lnTo>
                <a:lnTo>
                  <a:pt x="1960" y="41"/>
                </a:lnTo>
                <a:lnTo>
                  <a:pt x="1944" y="41"/>
                </a:lnTo>
                <a:lnTo>
                  <a:pt x="1944" y="57"/>
                </a:lnTo>
                <a:close/>
                <a:moveTo>
                  <a:pt x="1977" y="57"/>
                </a:moveTo>
                <a:lnTo>
                  <a:pt x="1993" y="57"/>
                </a:lnTo>
                <a:lnTo>
                  <a:pt x="1993" y="41"/>
                </a:lnTo>
                <a:lnTo>
                  <a:pt x="1976" y="41"/>
                </a:lnTo>
                <a:lnTo>
                  <a:pt x="1977" y="57"/>
                </a:lnTo>
                <a:close/>
                <a:moveTo>
                  <a:pt x="2009" y="57"/>
                </a:moveTo>
                <a:lnTo>
                  <a:pt x="2025" y="57"/>
                </a:lnTo>
                <a:lnTo>
                  <a:pt x="2025" y="40"/>
                </a:lnTo>
                <a:lnTo>
                  <a:pt x="2009" y="41"/>
                </a:lnTo>
                <a:lnTo>
                  <a:pt x="2009" y="57"/>
                </a:lnTo>
                <a:close/>
                <a:moveTo>
                  <a:pt x="2041" y="57"/>
                </a:moveTo>
                <a:lnTo>
                  <a:pt x="2057" y="57"/>
                </a:lnTo>
                <a:lnTo>
                  <a:pt x="2057" y="40"/>
                </a:lnTo>
                <a:lnTo>
                  <a:pt x="2041" y="40"/>
                </a:lnTo>
                <a:lnTo>
                  <a:pt x="2041" y="57"/>
                </a:lnTo>
                <a:close/>
                <a:moveTo>
                  <a:pt x="2074" y="56"/>
                </a:moveTo>
                <a:lnTo>
                  <a:pt x="2090" y="56"/>
                </a:lnTo>
                <a:lnTo>
                  <a:pt x="2090" y="40"/>
                </a:lnTo>
                <a:lnTo>
                  <a:pt x="2074" y="40"/>
                </a:lnTo>
                <a:lnTo>
                  <a:pt x="2074" y="56"/>
                </a:lnTo>
                <a:close/>
                <a:moveTo>
                  <a:pt x="2106" y="56"/>
                </a:moveTo>
                <a:lnTo>
                  <a:pt x="2122" y="56"/>
                </a:lnTo>
                <a:lnTo>
                  <a:pt x="2122" y="40"/>
                </a:lnTo>
                <a:lnTo>
                  <a:pt x="2106" y="40"/>
                </a:lnTo>
                <a:lnTo>
                  <a:pt x="2106" y="56"/>
                </a:lnTo>
                <a:close/>
                <a:moveTo>
                  <a:pt x="2138" y="56"/>
                </a:moveTo>
                <a:lnTo>
                  <a:pt x="2155" y="56"/>
                </a:lnTo>
                <a:lnTo>
                  <a:pt x="2155" y="40"/>
                </a:lnTo>
                <a:lnTo>
                  <a:pt x="2138" y="40"/>
                </a:lnTo>
                <a:lnTo>
                  <a:pt x="2138" y="56"/>
                </a:lnTo>
                <a:close/>
                <a:moveTo>
                  <a:pt x="2171" y="56"/>
                </a:moveTo>
                <a:lnTo>
                  <a:pt x="2187" y="56"/>
                </a:lnTo>
                <a:lnTo>
                  <a:pt x="2187" y="39"/>
                </a:lnTo>
                <a:lnTo>
                  <a:pt x="2171" y="40"/>
                </a:lnTo>
                <a:lnTo>
                  <a:pt x="2171" y="56"/>
                </a:lnTo>
                <a:close/>
                <a:moveTo>
                  <a:pt x="2203" y="56"/>
                </a:moveTo>
                <a:lnTo>
                  <a:pt x="2219" y="56"/>
                </a:lnTo>
                <a:lnTo>
                  <a:pt x="2219" y="39"/>
                </a:lnTo>
                <a:lnTo>
                  <a:pt x="2203" y="39"/>
                </a:lnTo>
                <a:lnTo>
                  <a:pt x="2203" y="56"/>
                </a:lnTo>
                <a:close/>
                <a:moveTo>
                  <a:pt x="2236" y="55"/>
                </a:moveTo>
                <a:lnTo>
                  <a:pt x="2252" y="55"/>
                </a:lnTo>
                <a:lnTo>
                  <a:pt x="2252" y="39"/>
                </a:lnTo>
                <a:lnTo>
                  <a:pt x="2236" y="39"/>
                </a:lnTo>
                <a:lnTo>
                  <a:pt x="2236" y="55"/>
                </a:lnTo>
                <a:close/>
                <a:moveTo>
                  <a:pt x="2268" y="55"/>
                </a:moveTo>
                <a:lnTo>
                  <a:pt x="2284" y="55"/>
                </a:lnTo>
                <a:lnTo>
                  <a:pt x="2284" y="39"/>
                </a:lnTo>
                <a:lnTo>
                  <a:pt x="2268" y="39"/>
                </a:lnTo>
                <a:lnTo>
                  <a:pt x="2268" y="55"/>
                </a:lnTo>
                <a:close/>
                <a:moveTo>
                  <a:pt x="2300" y="55"/>
                </a:moveTo>
                <a:lnTo>
                  <a:pt x="2317" y="55"/>
                </a:lnTo>
                <a:lnTo>
                  <a:pt x="2317" y="39"/>
                </a:lnTo>
                <a:lnTo>
                  <a:pt x="2300" y="39"/>
                </a:lnTo>
                <a:lnTo>
                  <a:pt x="2300" y="55"/>
                </a:lnTo>
                <a:close/>
                <a:moveTo>
                  <a:pt x="2333" y="55"/>
                </a:moveTo>
                <a:lnTo>
                  <a:pt x="2349" y="55"/>
                </a:lnTo>
                <a:lnTo>
                  <a:pt x="2349" y="39"/>
                </a:lnTo>
                <a:lnTo>
                  <a:pt x="2333" y="39"/>
                </a:lnTo>
                <a:lnTo>
                  <a:pt x="2333" y="55"/>
                </a:lnTo>
                <a:close/>
                <a:moveTo>
                  <a:pt x="2365" y="55"/>
                </a:moveTo>
                <a:lnTo>
                  <a:pt x="2381" y="55"/>
                </a:lnTo>
                <a:lnTo>
                  <a:pt x="2381" y="38"/>
                </a:lnTo>
                <a:lnTo>
                  <a:pt x="2365" y="38"/>
                </a:lnTo>
                <a:lnTo>
                  <a:pt x="2365" y="55"/>
                </a:lnTo>
                <a:close/>
                <a:moveTo>
                  <a:pt x="2398" y="54"/>
                </a:moveTo>
                <a:lnTo>
                  <a:pt x="2414" y="54"/>
                </a:lnTo>
                <a:lnTo>
                  <a:pt x="2414" y="38"/>
                </a:lnTo>
                <a:lnTo>
                  <a:pt x="2398" y="38"/>
                </a:lnTo>
                <a:lnTo>
                  <a:pt x="2398" y="54"/>
                </a:lnTo>
                <a:close/>
                <a:moveTo>
                  <a:pt x="2430" y="54"/>
                </a:moveTo>
                <a:lnTo>
                  <a:pt x="2446" y="54"/>
                </a:lnTo>
                <a:lnTo>
                  <a:pt x="2446" y="38"/>
                </a:lnTo>
                <a:lnTo>
                  <a:pt x="2430" y="38"/>
                </a:lnTo>
                <a:lnTo>
                  <a:pt x="2430" y="54"/>
                </a:lnTo>
                <a:close/>
                <a:moveTo>
                  <a:pt x="2462" y="54"/>
                </a:moveTo>
                <a:lnTo>
                  <a:pt x="2479" y="54"/>
                </a:lnTo>
                <a:lnTo>
                  <a:pt x="2479" y="38"/>
                </a:lnTo>
                <a:lnTo>
                  <a:pt x="2462" y="38"/>
                </a:lnTo>
                <a:lnTo>
                  <a:pt x="2462" y="54"/>
                </a:lnTo>
                <a:close/>
                <a:moveTo>
                  <a:pt x="2495" y="54"/>
                </a:moveTo>
                <a:lnTo>
                  <a:pt x="2511" y="54"/>
                </a:lnTo>
                <a:lnTo>
                  <a:pt x="2511" y="38"/>
                </a:lnTo>
                <a:lnTo>
                  <a:pt x="2495" y="38"/>
                </a:lnTo>
                <a:lnTo>
                  <a:pt x="2495" y="54"/>
                </a:lnTo>
                <a:close/>
                <a:moveTo>
                  <a:pt x="2527" y="54"/>
                </a:moveTo>
                <a:lnTo>
                  <a:pt x="2543" y="54"/>
                </a:lnTo>
                <a:lnTo>
                  <a:pt x="2543" y="37"/>
                </a:lnTo>
                <a:lnTo>
                  <a:pt x="2527" y="37"/>
                </a:lnTo>
                <a:lnTo>
                  <a:pt x="2527" y="54"/>
                </a:lnTo>
                <a:close/>
                <a:moveTo>
                  <a:pt x="2560" y="54"/>
                </a:moveTo>
                <a:lnTo>
                  <a:pt x="2576" y="53"/>
                </a:lnTo>
                <a:lnTo>
                  <a:pt x="2576" y="37"/>
                </a:lnTo>
                <a:lnTo>
                  <a:pt x="2560" y="37"/>
                </a:lnTo>
                <a:lnTo>
                  <a:pt x="2560" y="54"/>
                </a:lnTo>
                <a:close/>
                <a:moveTo>
                  <a:pt x="2592" y="53"/>
                </a:moveTo>
                <a:lnTo>
                  <a:pt x="2608" y="53"/>
                </a:lnTo>
                <a:lnTo>
                  <a:pt x="2608" y="37"/>
                </a:lnTo>
                <a:lnTo>
                  <a:pt x="2592" y="37"/>
                </a:lnTo>
                <a:lnTo>
                  <a:pt x="2592" y="53"/>
                </a:lnTo>
                <a:close/>
                <a:moveTo>
                  <a:pt x="2624" y="53"/>
                </a:moveTo>
                <a:lnTo>
                  <a:pt x="2641" y="53"/>
                </a:lnTo>
                <a:lnTo>
                  <a:pt x="2641" y="37"/>
                </a:lnTo>
                <a:lnTo>
                  <a:pt x="2624" y="37"/>
                </a:lnTo>
                <a:lnTo>
                  <a:pt x="2624" y="53"/>
                </a:lnTo>
                <a:close/>
                <a:moveTo>
                  <a:pt x="2657" y="53"/>
                </a:moveTo>
                <a:lnTo>
                  <a:pt x="2673" y="53"/>
                </a:lnTo>
                <a:lnTo>
                  <a:pt x="2673" y="37"/>
                </a:lnTo>
                <a:lnTo>
                  <a:pt x="2657" y="37"/>
                </a:lnTo>
                <a:lnTo>
                  <a:pt x="2657" y="53"/>
                </a:lnTo>
                <a:close/>
                <a:moveTo>
                  <a:pt x="2689" y="53"/>
                </a:moveTo>
                <a:lnTo>
                  <a:pt x="2705" y="53"/>
                </a:lnTo>
                <a:lnTo>
                  <a:pt x="2705" y="36"/>
                </a:lnTo>
                <a:lnTo>
                  <a:pt x="2689" y="37"/>
                </a:lnTo>
                <a:lnTo>
                  <a:pt x="2689" y="53"/>
                </a:lnTo>
                <a:close/>
                <a:moveTo>
                  <a:pt x="2722" y="53"/>
                </a:moveTo>
                <a:lnTo>
                  <a:pt x="2738" y="52"/>
                </a:lnTo>
                <a:lnTo>
                  <a:pt x="2738" y="36"/>
                </a:lnTo>
                <a:lnTo>
                  <a:pt x="2722" y="36"/>
                </a:lnTo>
                <a:lnTo>
                  <a:pt x="2722" y="53"/>
                </a:lnTo>
                <a:close/>
                <a:moveTo>
                  <a:pt x="2754" y="52"/>
                </a:moveTo>
                <a:lnTo>
                  <a:pt x="2770" y="52"/>
                </a:lnTo>
                <a:lnTo>
                  <a:pt x="2770" y="36"/>
                </a:lnTo>
                <a:lnTo>
                  <a:pt x="2754" y="36"/>
                </a:lnTo>
                <a:lnTo>
                  <a:pt x="2754" y="52"/>
                </a:lnTo>
                <a:close/>
                <a:moveTo>
                  <a:pt x="2786" y="52"/>
                </a:moveTo>
                <a:lnTo>
                  <a:pt x="2803" y="52"/>
                </a:lnTo>
                <a:lnTo>
                  <a:pt x="2803" y="36"/>
                </a:lnTo>
                <a:lnTo>
                  <a:pt x="2786" y="36"/>
                </a:lnTo>
                <a:lnTo>
                  <a:pt x="2786" y="52"/>
                </a:lnTo>
                <a:close/>
                <a:moveTo>
                  <a:pt x="2819" y="52"/>
                </a:moveTo>
                <a:lnTo>
                  <a:pt x="2835" y="52"/>
                </a:lnTo>
                <a:lnTo>
                  <a:pt x="2835" y="36"/>
                </a:lnTo>
                <a:lnTo>
                  <a:pt x="2819" y="36"/>
                </a:lnTo>
                <a:lnTo>
                  <a:pt x="2819" y="52"/>
                </a:lnTo>
                <a:close/>
                <a:moveTo>
                  <a:pt x="2851" y="52"/>
                </a:moveTo>
                <a:lnTo>
                  <a:pt x="2867" y="52"/>
                </a:lnTo>
                <a:lnTo>
                  <a:pt x="2867" y="35"/>
                </a:lnTo>
                <a:lnTo>
                  <a:pt x="2851" y="36"/>
                </a:lnTo>
                <a:lnTo>
                  <a:pt x="2851" y="52"/>
                </a:lnTo>
                <a:close/>
                <a:moveTo>
                  <a:pt x="2884" y="52"/>
                </a:moveTo>
                <a:lnTo>
                  <a:pt x="2900" y="52"/>
                </a:lnTo>
                <a:lnTo>
                  <a:pt x="2900" y="35"/>
                </a:lnTo>
                <a:lnTo>
                  <a:pt x="2884" y="35"/>
                </a:lnTo>
                <a:lnTo>
                  <a:pt x="2884" y="52"/>
                </a:lnTo>
                <a:close/>
                <a:moveTo>
                  <a:pt x="2916" y="51"/>
                </a:moveTo>
                <a:lnTo>
                  <a:pt x="2932" y="51"/>
                </a:lnTo>
                <a:lnTo>
                  <a:pt x="2932" y="35"/>
                </a:lnTo>
                <a:lnTo>
                  <a:pt x="2916" y="35"/>
                </a:lnTo>
                <a:lnTo>
                  <a:pt x="2916" y="51"/>
                </a:lnTo>
                <a:close/>
                <a:moveTo>
                  <a:pt x="2948" y="51"/>
                </a:moveTo>
                <a:lnTo>
                  <a:pt x="2965" y="51"/>
                </a:lnTo>
                <a:lnTo>
                  <a:pt x="2965" y="35"/>
                </a:lnTo>
                <a:lnTo>
                  <a:pt x="2948" y="35"/>
                </a:lnTo>
                <a:lnTo>
                  <a:pt x="2948" y="51"/>
                </a:lnTo>
                <a:close/>
                <a:moveTo>
                  <a:pt x="2981" y="51"/>
                </a:moveTo>
                <a:lnTo>
                  <a:pt x="2997" y="51"/>
                </a:lnTo>
                <a:lnTo>
                  <a:pt x="2997" y="35"/>
                </a:lnTo>
                <a:lnTo>
                  <a:pt x="2981" y="35"/>
                </a:lnTo>
                <a:lnTo>
                  <a:pt x="2981" y="51"/>
                </a:lnTo>
                <a:close/>
                <a:moveTo>
                  <a:pt x="3013" y="51"/>
                </a:moveTo>
                <a:lnTo>
                  <a:pt x="3029" y="51"/>
                </a:lnTo>
                <a:lnTo>
                  <a:pt x="3029" y="34"/>
                </a:lnTo>
                <a:lnTo>
                  <a:pt x="3013" y="35"/>
                </a:lnTo>
                <a:lnTo>
                  <a:pt x="3013" y="51"/>
                </a:lnTo>
                <a:close/>
                <a:moveTo>
                  <a:pt x="3046" y="51"/>
                </a:moveTo>
                <a:lnTo>
                  <a:pt x="3062" y="51"/>
                </a:lnTo>
                <a:lnTo>
                  <a:pt x="3062" y="34"/>
                </a:lnTo>
                <a:lnTo>
                  <a:pt x="3046" y="34"/>
                </a:lnTo>
                <a:lnTo>
                  <a:pt x="3046" y="51"/>
                </a:lnTo>
                <a:close/>
                <a:moveTo>
                  <a:pt x="3078" y="50"/>
                </a:moveTo>
                <a:lnTo>
                  <a:pt x="3094" y="50"/>
                </a:lnTo>
                <a:lnTo>
                  <a:pt x="3094" y="34"/>
                </a:lnTo>
                <a:lnTo>
                  <a:pt x="3078" y="34"/>
                </a:lnTo>
                <a:lnTo>
                  <a:pt x="3078" y="50"/>
                </a:lnTo>
                <a:close/>
                <a:moveTo>
                  <a:pt x="3110" y="50"/>
                </a:moveTo>
                <a:lnTo>
                  <a:pt x="3127" y="50"/>
                </a:lnTo>
                <a:lnTo>
                  <a:pt x="3127" y="34"/>
                </a:lnTo>
                <a:lnTo>
                  <a:pt x="3110" y="34"/>
                </a:lnTo>
                <a:lnTo>
                  <a:pt x="3110" y="50"/>
                </a:lnTo>
                <a:close/>
                <a:moveTo>
                  <a:pt x="3143" y="50"/>
                </a:moveTo>
                <a:lnTo>
                  <a:pt x="3159" y="50"/>
                </a:lnTo>
                <a:lnTo>
                  <a:pt x="3159" y="34"/>
                </a:lnTo>
                <a:lnTo>
                  <a:pt x="3143" y="34"/>
                </a:lnTo>
                <a:lnTo>
                  <a:pt x="3143" y="50"/>
                </a:lnTo>
                <a:close/>
                <a:moveTo>
                  <a:pt x="3175" y="50"/>
                </a:moveTo>
                <a:lnTo>
                  <a:pt x="3191" y="50"/>
                </a:lnTo>
                <a:lnTo>
                  <a:pt x="3191" y="34"/>
                </a:lnTo>
                <a:lnTo>
                  <a:pt x="3175" y="34"/>
                </a:lnTo>
                <a:lnTo>
                  <a:pt x="3175" y="50"/>
                </a:lnTo>
                <a:close/>
                <a:moveTo>
                  <a:pt x="3208" y="49"/>
                </a:moveTo>
                <a:lnTo>
                  <a:pt x="3224" y="49"/>
                </a:lnTo>
                <a:lnTo>
                  <a:pt x="3224" y="33"/>
                </a:lnTo>
                <a:lnTo>
                  <a:pt x="3208" y="33"/>
                </a:lnTo>
                <a:lnTo>
                  <a:pt x="3208" y="49"/>
                </a:lnTo>
                <a:close/>
                <a:moveTo>
                  <a:pt x="3240" y="49"/>
                </a:moveTo>
                <a:lnTo>
                  <a:pt x="3256" y="49"/>
                </a:lnTo>
                <a:lnTo>
                  <a:pt x="3256" y="33"/>
                </a:lnTo>
                <a:lnTo>
                  <a:pt x="3240" y="33"/>
                </a:lnTo>
                <a:lnTo>
                  <a:pt x="3240" y="49"/>
                </a:lnTo>
                <a:close/>
                <a:moveTo>
                  <a:pt x="3272" y="49"/>
                </a:moveTo>
                <a:lnTo>
                  <a:pt x="3289" y="49"/>
                </a:lnTo>
                <a:lnTo>
                  <a:pt x="3289" y="33"/>
                </a:lnTo>
                <a:lnTo>
                  <a:pt x="3272" y="33"/>
                </a:lnTo>
                <a:lnTo>
                  <a:pt x="3272" y="49"/>
                </a:lnTo>
                <a:close/>
                <a:moveTo>
                  <a:pt x="3305" y="49"/>
                </a:moveTo>
                <a:lnTo>
                  <a:pt x="3317" y="49"/>
                </a:lnTo>
                <a:lnTo>
                  <a:pt x="3317" y="33"/>
                </a:lnTo>
                <a:lnTo>
                  <a:pt x="3305" y="33"/>
                </a:lnTo>
                <a:lnTo>
                  <a:pt x="3305" y="49"/>
                </a:lnTo>
                <a:close/>
                <a:moveTo>
                  <a:pt x="3317" y="41"/>
                </a:moveTo>
                <a:lnTo>
                  <a:pt x="3285" y="81"/>
                </a:lnTo>
                <a:lnTo>
                  <a:pt x="3366" y="40"/>
                </a:lnTo>
                <a:lnTo>
                  <a:pt x="3285" y="0"/>
                </a:lnTo>
                <a:lnTo>
                  <a:pt x="3317" y="41"/>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3" name="Rectangle 301"/>
          <p:cNvSpPr>
            <a:spLocks noChangeArrowheads="1"/>
          </p:cNvSpPr>
          <p:nvPr/>
        </p:nvSpPr>
        <p:spPr bwMode="auto">
          <a:xfrm>
            <a:off x="3867900" y="4136849"/>
            <a:ext cx="9588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1" u="none" strike="noStrike" cap="none" normalizeH="0" baseline="0" dirty="0" smtClean="0">
                <a:ln>
                  <a:noFill/>
                </a:ln>
                <a:solidFill>
                  <a:srgbClr val="000000"/>
                </a:solidFill>
                <a:effectLst/>
                <a:latin typeface="Century Gothic" pitchFamily="34" charset="0"/>
              </a:rPr>
              <a:t>Actualisation</a:t>
            </a:r>
            <a:endParaRPr kumimoji="0" lang="fr-FR" sz="1800" b="0" i="0" u="none" strike="noStrike" cap="none" normalizeH="0" baseline="0" dirty="0" smtClean="0">
              <a:ln>
                <a:noFill/>
              </a:ln>
              <a:solidFill>
                <a:schemeClr val="tx1"/>
              </a:solidFill>
              <a:effectLst/>
              <a:latin typeface="Arial" pitchFamily="34" charset="0"/>
            </a:endParaRPr>
          </a:p>
        </p:txBody>
      </p:sp>
      <p:pic>
        <p:nvPicPr>
          <p:cNvPr id="84" name="Picture 30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637" y="3160536"/>
            <a:ext cx="7905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Freeform 303"/>
          <p:cNvSpPr>
            <a:spLocks noEditPoints="1"/>
          </p:cNvSpPr>
          <p:nvPr/>
        </p:nvSpPr>
        <p:spPr bwMode="auto">
          <a:xfrm>
            <a:off x="240462" y="3157361"/>
            <a:ext cx="803275" cy="719138"/>
          </a:xfrm>
          <a:custGeom>
            <a:avLst/>
            <a:gdLst>
              <a:gd name="T0" fmla="*/ 0 w 506"/>
              <a:gd name="T1" fmla="*/ 0 h 453"/>
              <a:gd name="T2" fmla="*/ 506 w 506"/>
              <a:gd name="T3" fmla="*/ 0 h 453"/>
              <a:gd name="T4" fmla="*/ 506 w 506"/>
              <a:gd name="T5" fmla="*/ 453 h 453"/>
              <a:gd name="T6" fmla="*/ 0 w 506"/>
              <a:gd name="T7" fmla="*/ 453 h 453"/>
              <a:gd name="T8" fmla="*/ 0 w 506"/>
              <a:gd name="T9" fmla="*/ 0 h 453"/>
              <a:gd name="T10" fmla="*/ 8 w 506"/>
              <a:gd name="T11" fmla="*/ 449 h 453"/>
              <a:gd name="T12" fmla="*/ 4 w 506"/>
              <a:gd name="T13" fmla="*/ 445 h 453"/>
              <a:gd name="T14" fmla="*/ 502 w 506"/>
              <a:gd name="T15" fmla="*/ 445 h 453"/>
              <a:gd name="T16" fmla="*/ 498 w 506"/>
              <a:gd name="T17" fmla="*/ 449 h 453"/>
              <a:gd name="T18" fmla="*/ 498 w 506"/>
              <a:gd name="T19" fmla="*/ 4 h 453"/>
              <a:gd name="T20" fmla="*/ 502 w 506"/>
              <a:gd name="T21" fmla="*/ 8 h 453"/>
              <a:gd name="T22" fmla="*/ 4 w 506"/>
              <a:gd name="T23" fmla="*/ 8 h 453"/>
              <a:gd name="T24" fmla="*/ 8 w 506"/>
              <a:gd name="T25" fmla="*/ 4 h 453"/>
              <a:gd name="T26" fmla="*/ 8 w 506"/>
              <a:gd name="T27" fmla="*/ 44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6" h="453">
                <a:moveTo>
                  <a:pt x="0" y="0"/>
                </a:moveTo>
                <a:lnTo>
                  <a:pt x="506" y="0"/>
                </a:lnTo>
                <a:lnTo>
                  <a:pt x="506" y="453"/>
                </a:lnTo>
                <a:lnTo>
                  <a:pt x="0" y="453"/>
                </a:lnTo>
                <a:lnTo>
                  <a:pt x="0" y="0"/>
                </a:lnTo>
                <a:close/>
                <a:moveTo>
                  <a:pt x="8" y="449"/>
                </a:moveTo>
                <a:lnTo>
                  <a:pt x="4" y="445"/>
                </a:lnTo>
                <a:lnTo>
                  <a:pt x="502" y="445"/>
                </a:lnTo>
                <a:lnTo>
                  <a:pt x="498" y="449"/>
                </a:lnTo>
                <a:lnTo>
                  <a:pt x="498" y="4"/>
                </a:lnTo>
                <a:lnTo>
                  <a:pt x="502" y="8"/>
                </a:lnTo>
                <a:lnTo>
                  <a:pt x="4" y="8"/>
                </a:lnTo>
                <a:lnTo>
                  <a:pt x="8" y="4"/>
                </a:lnTo>
                <a:lnTo>
                  <a:pt x="8" y="449"/>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6" name="Rectangle 304"/>
          <p:cNvSpPr>
            <a:spLocks noChangeArrowheads="1"/>
          </p:cNvSpPr>
          <p:nvPr/>
        </p:nvSpPr>
        <p:spPr bwMode="auto">
          <a:xfrm>
            <a:off x="435725" y="3198636"/>
            <a:ext cx="5080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FFFFFF"/>
                </a:solidFill>
                <a:effectLst/>
                <a:latin typeface="Century Gothic" pitchFamily="34" charset="0"/>
              </a:rPr>
              <a:t>P0 : Avant </a:t>
            </a:r>
            <a:endParaRPr kumimoji="0" lang="fr-FR" sz="1800" b="0" i="0" u="none" strike="noStrike" cap="none" normalizeH="0" baseline="0" dirty="0" smtClean="0">
              <a:ln>
                <a:noFill/>
              </a:ln>
              <a:solidFill>
                <a:schemeClr val="tx1"/>
              </a:solidFill>
              <a:effectLst/>
              <a:latin typeface="Arial" pitchFamily="34" charset="0"/>
            </a:endParaRPr>
          </a:p>
        </p:txBody>
      </p:sp>
      <p:sp>
        <p:nvSpPr>
          <p:cNvPr id="87" name="Rectangle 305"/>
          <p:cNvSpPr>
            <a:spLocks noChangeArrowheads="1"/>
          </p:cNvSpPr>
          <p:nvPr/>
        </p:nvSpPr>
        <p:spPr bwMode="auto">
          <a:xfrm>
            <a:off x="526212" y="3308174"/>
            <a:ext cx="28892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FFFFFF"/>
                </a:solidFill>
                <a:effectLst/>
                <a:latin typeface="Century Gothic" pitchFamily="34" charset="0"/>
              </a:rPr>
              <a:t>Projet</a:t>
            </a:r>
            <a:endParaRPr kumimoji="0" lang="fr-FR" sz="1800" b="0" i="0" u="none" strike="noStrike" cap="none" normalizeH="0" baseline="0" dirty="0" smtClean="0">
              <a:ln>
                <a:noFill/>
              </a:ln>
              <a:solidFill>
                <a:schemeClr val="tx1"/>
              </a:solidFill>
              <a:effectLst/>
              <a:latin typeface="Arial" pitchFamily="34" charset="0"/>
            </a:endParaRPr>
          </a:p>
        </p:txBody>
      </p:sp>
      <p:sp>
        <p:nvSpPr>
          <p:cNvPr id="88" name="Freeform 306"/>
          <p:cNvSpPr>
            <a:spLocks/>
          </p:cNvSpPr>
          <p:nvPr/>
        </p:nvSpPr>
        <p:spPr bwMode="auto">
          <a:xfrm>
            <a:off x="43612" y="3970161"/>
            <a:ext cx="520700" cy="604838"/>
          </a:xfrm>
          <a:custGeom>
            <a:avLst/>
            <a:gdLst>
              <a:gd name="T0" fmla="*/ 0 w 1296"/>
              <a:gd name="T1" fmla="*/ 0 h 1507"/>
              <a:gd name="T2" fmla="*/ 1296 w 1296"/>
              <a:gd name="T3" fmla="*/ 0 h 1507"/>
              <a:gd name="T4" fmla="*/ 1296 w 1296"/>
              <a:gd name="T5" fmla="*/ 1091 h 1507"/>
              <a:gd name="T6" fmla="*/ 0 w 1296"/>
              <a:gd name="T7" fmla="*/ 1271 h 1507"/>
              <a:gd name="T8" fmla="*/ 0 w 1296"/>
              <a:gd name="T9" fmla="*/ 0 h 1507"/>
            </a:gdLst>
            <a:ahLst/>
            <a:cxnLst>
              <a:cxn ang="0">
                <a:pos x="T0" y="T1"/>
              </a:cxn>
              <a:cxn ang="0">
                <a:pos x="T2" y="T3"/>
              </a:cxn>
              <a:cxn ang="0">
                <a:pos x="T4" y="T5"/>
              </a:cxn>
              <a:cxn ang="0">
                <a:pos x="T6" y="T7"/>
              </a:cxn>
              <a:cxn ang="0">
                <a:pos x="T8" y="T9"/>
              </a:cxn>
            </a:cxnLst>
            <a:rect l="0" t="0" r="r" b="b"/>
            <a:pathLst>
              <a:path w="1296" h="1507">
                <a:moveTo>
                  <a:pt x="0" y="0"/>
                </a:moveTo>
                <a:lnTo>
                  <a:pt x="1296" y="0"/>
                </a:lnTo>
                <a:lnTo>
                  <a:pt x="1296" y="1091"/>
                </a:lnTo>
                <a:cubicBezTo>
                  <a:pt x="648" y="1091"/>
                  <a:pt x="648" y="1507"/>
                  <a:pt x="0" y="1271"/>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9" name="Freeform 307"/>
          <p:cNvSpPr>
            <a:spLocks noEditPoints="1"/>
          </p:cNvSpPr>
          <p:nvPr/>
        </p:nvSpPr>
        <p:spPr bwMode="auto">
          <a:xfrm>
            <a:off x="34087" y="3960636"/>
            <a:ext cx="539750" cy="558800"/>
          </a:xfrm>
          <a:custGeom>
            <a:avLst/>
            <a:gdLst>
              <a:gd name="T0" fmla="*/ 0 w 340"/>
              <a:gd name="T1" fmla="*/ 0 h 352"/>
              <a:gd name="T2" fmla="*/ 340 w 340"/>
              <a:gd name="T3" fmla="*/ 0 h 352"/>
              <a:gd name="T4" fmla="*/ 340 w 340"/>
              <a:gd name="T5" fmla="*/ 288 h 352"/>
              <a:gd name="T6" fmla="*/ 306 w 340"/>
              <a:gd name="T7" fmla="*/ 290 h 352"/>
              <a:gd name="T8" fmla="*/ 306 w 340"/>
              <a:gd name="T9" fmla="*/ 290 h 352"/>
              <a:gd name="T10" fmla="*/ 280 w 340"/>
              <a:gd name="T11" fmla="*/ 293 h 352"/>
              <a:gd name="T12" fmla="*/ 281 w 340"/>
              <a:gd name="T13" fmla="*/ 293 h 352"/>
              <a:gd name="T14" fmla="*/ 258 w 340"/>
              <a:gd name="T15" fmla="*/ 298 h 352"/>
              <a:gd name="T16" fmla="*/ 259 w 340"/>
              <a:gd name="T17" fmla="*/ 297 h 352"/>
              <a:gd name="T18" fmla="*/ 238 w 340"/>
              <a:gd name="T19" fmla="*/ 303 h 352"/>
              <a:gd name="T20" fmla="*/ 239 w 340"/>
              <a:gd name="T21" fmla="*/ 303 h 352"/>
              <a:gd name="T22" fmla="*/ 221 w 340"/>
              <a:gd name="T23" fmla="*/ 311 h 352"/>
              <a:gd name="T24" fmla="*/ 221 w 340"/>
              <a:gd name="T25" fmla="*/ 310 h 352"/>
              <a:gd name="T26" fmla="*/ 204 w 340"/>
              <a:gd name="T27" fmla="*/ 318 h 352"/>
              <a:gd name="T28" fmla="*/ 204 w 340"/>
              <a:gd name="T29" fmla="*/ 318 h 352"/>
              <a:gd name="T30" fmla="*/ 173 w 340"/>
              <a:gd name="T31" fmla="*/ 333 h 352"/>
              <a:gd name="T32" fmla="*/ 141 w 340"/>
              <a:gd name="T33" fmla="*/ 345 h 352"/>
              <a:gd name="T34" fmla="*/ 123 w 340"/>
              <a:gd name="T35" fmla="*/ 350 h 352"/>
              <a:gd name="T36" fmla="*/ 104 w 340"/>
              <a:gd name="T37" fmla="*/ 352 h 352"/>
              <a:gd name="T38" fmla="*/ 83 w 340"/>
              <a:gd name="T39" fmla="*/ 352 h 352"/>
              <a:gd name="T40" fmla="*/ 59 w 340"/>
              <a:gd name="T41" fmla="*/ 349 h 352"/>
              <a:gd name="T42" fmla="*/ 33 w 340"/>
              <a:gd name="T43" fmla="*/ 343 h 352"/>
              <a:gd name="T44" fmla="*/ 0 w 340"/>
              <a:gd name="T45" fmla="*/ 332 h 352"/>
              <a:gd name="T46" fmla="*/ 0 w 340"/>
              <a:gd name="T47" fmla="*/ 0 h 352"/>
              <a:gd name="T48" fmla="*/ 12 w 340"/>
              <a:gd name="T49" fmla="*/ 328 h 352"/>
              <a:gd name="T50" fmla="*/ 8 w 340"/>
              <a:gd name="T51" fmla="*/ 322 h 352"/>
              <a:gd name="T52" fmla="*/ 37 w 340"/>
              <a:gd name="T53" fmla="*/ 332 h 352"/>
              <a:gd name="T54" fmla="*/ 36 w 340"/>
              <a:gd name="T55" fmla="*/ 331 h 352"/>
              <a:gd name="T56" fmla="*/ 62 w 340"/>
              <a:gd name="T57" fmla="*/ 337 h 352"/>
              <a:gd name="T58" fmla="*/ 61 w 340"/>
              <a:gd name="T59" fmla="*/ 337 h 352"/>
              <a:gd name="T60" fmla="*/ 84 w 340"/>
              <a:gd name="T61" fmla="*/ 340 h 352"/>
              <a:gd name="T62" fmla="*/ 83 w 340"/>
              <a:gd name="T63" fmla="*/ 340 h 352"/>
              <a:gd name="T64" fmla="*/ 103 w 340"/>
              <a:gd name="T65" fmla="*/ 340 h 352"/>
              <a:gd name="T66" fmla="*/ 103 w 340"/>
              <a:gd name="T67" fmla="*/ 340 h 352"/>
              <a:gd name="T68" fmla="*/ 121 w 340"/>
              <a:gd name="T69" fmla="*/ 338 h 352"/>
              <a:gd name="T70" fmla="*/ 120 w 340"/>
              <a:gd name="T71" fmla="*/ 338 h 352"/>
              <a:gd name="T72" fmla="*/ 137 w 340"/>
              <a:gd name="T73" fmla="*/ 334 h 352"/>
              <a:gd name="T74" fmla="*/ 137 w 340"/>
              <a:gd name="T75" fmla="*/ 334 h 352"/>
              <a:gd name="T76" fmla="*/ 168 w 340"/>
              <a:gd name="T77" fmla="*/ 322 h 352"/>
              <a:gd name="T78" fmla="*/ 167 w 340"/>
              <a:gd name="T79" fmla="*/ 322 h 352"/>
              <a:gd name="T80" fmla="*/ 199 w 340"/>
              <a:gd name="T81" fmla="*/ 307 h 352"/>
              <a:gd name="T82" fmla="*/ 216 w 340"/>
              <a:gd name="T83" fmla="*/ 299 h 352"/>
              <a:gd name="T84" fmla="*/ 235 w 340"/>
              <a:gd name="T85" fmla="*/ 292 h 352"/>
              <a:gd name="T86" fmla="*/ 255 w 340"/>
              <a:gd name="T87" fmla="*/ 286 h 352"/>
              <a:gd name="T88" fmla="*/ 279 w 340"/>
              <a:gd name="T89" fmla="*/ 281 h 352"/>
              <a:gd name="T90" fmla="*/ 305 w 340"/>
              <a:gd name="T91" fmla="*/ 278 h 352"/>
              <a:gd name="T92" fmla="*/ 334 w 340"/>
              <a:gd name="T93" fmla="*/ 276 h 352"/>
              <a:gd name="T94" fmla="*/ 328 w 340"/>
              <a:gd name="T95" fmla="*/ 282 h 352"/>
              <a:gd name="T96" fmla="*/ 328 w 340"/>
              <a:gd name="T97" fmla="*/ 6 h 352"/>
              <a:gd name="T98" fmla="*/ 334 w 340"/>
              <a:gd name="T99" fmla="*/ 12 h 352"/>
              <a:gd name="T100" fmla="*/ 6 w 340"/>
              <a:gd name="T101" fmla="*/ 12 h 352"/>
              <a:gd name="T102" fmla="*/ 12 w 340"/>
              <a:gd name="T103" fmla="*/ 6 h 352"/>
              <a:gd name="T104" fmla="*/ 12 w 340"/>
              <a:gd name="T105" fmla="*/ 3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0" h="352">
                <a:moveTo>
                  <a:pt x="0" y="0"/>
                </a:moveTo>
                <a:lnTo>
                  <a:pt x="340" y="0"/>
                </a:lnTo>
                <a:lnTo>
                  <a:pt x="340" y="288"/>
                </a:lnTo>
                <a:lnTo>
                  <a:pt x="306" y="290"/>
                </a:lnTo>
                <a:lnTo>
                  <a:pt x="306" y="290"/>
                </a:lnTo>
                <a:lnTo>
                  <a:pt x="280" y="293"/>
                </a:lnTo>
                <a:lnTo>
                  <a:pt x="281" y="293"/>
                </a:lnTo>
                <a:lnTo>
                  <a:pt x="258" y="298"/>
                </a:lnTo>
                <a:lnTo>
                  <a:pt x="259" y="297"/>
                </a:lnTo>
                <a:lnTo>
                  <a:pt x="238" y="303"/>
                </a:lnTo>
                <a:lnTo>
                  <a:pt x="239" y="303"/>
                </a:lnTo>
                <a:lnTo>
                  <a:pt x="221" y="311"/>
                </a:lnTo>
                <a:lnTo>
                  <a:pt x="221" y="310"/>
                </a:lnTo>
                <a:lnTo>
                  <a:pt x="204" y="318"/>
                </a:lnTo>
                <a:lnTo>
                  <a:pt x="204" y="318"/>
                </a:lnTo>
                <a:lnTo>
                  <a:pt x="173" y="333"/>
                </a:lnTo>
                <a:lnTo>
                  <a:pt x="141" y="345"/>
                </a:lnTo>
                <a:lnTo>
                  <a:pt x="123" y="350"/>
                </a:lnTo>
                <a:lnTo>
                  <a:pt x="104" y="352"/>
                </a:lnTo>
                <a:lnTo>
                  <a:pt x="83" y="352"/>
                </a:lnTo>
                <a:lnTo>
                  <a:pt x="59" y="349"/>
                </a:lnTo>
                <a:lnTo>
                  <a:pt x="33" y="343"/>
                </a:lnTo>
                <a:lnTo>
                  <a:pt x="0" y="332"/>
                </a:lnTo>
                <a:lnTo>
                  <a:pt x="0" y="0"/>
                </a:lnTo>
                <a:close/>
                <a:moveTo>
                  <a:pt x="12" y="328"/>
                </a:moveTo>
                <a:lnTo>
                  <a:pt x="8" y="322"/>
                </a:lnTo>
                <a:lnTo>
                  <a:pt x="37" y="332"/>
                </a:lnTo>
                <a:lnTo>
                  <a:pt x="36" y="331"/>
                </a:lnTo>
                <a:lnTo>
                  <a:pt x="62" y="337"/>
                </a:lnTo>
                <a:lnTo>
                  <a:pt x="61" y="337"/>
                </a:lnTo>
                <a:lnTo>
                  <a:pt x="84" y="340"/>
                </a:lnTo>
                <a:lnTo>
                  <a:pt x="83" y="340"/>
                </a:lnTo>
                <a:lnTo>
                  <a:pt x="103" y="340"/>
                </a:lnTo>
                <a:lnTo>
                  <a:pt x="103" y="340"/>
                </a:lnTo>
                <a:lnTo>
                  <a:pt x="121" y="338"/>
                </a:lnTo>
                <a:lnTo>
                  <a:pt x="120" y="338"/>
                </a:lnTo>
                <a:lnTo>
                  <a:pt x="137" y="334"/>
                </a:lnTo>
                <a:lnTo>
                  <a:pt x="137" y="334"/>
                </a:lnTo>
                <a:lnTo>
                  <a:pt x="168" y="322"/>
                </a:lnTo>
                <a:lnTo>
                  <a:pt x="167" y="322"/>
                </a:lnTo>
                <a:lnTo>
                  <a:pt x="199" y="307"/>
                </a:lnTo>
                <a:lnTo>
                  <a:pt x="216" y="299"/>
                </a:lnTo>
                <a:lnTo>
                  <a:pt x="235" y="292"/>
                </a:lnTo>
                <a:lnTo>
                  <a:pt x="255" y="286"/>
                </a:lnTo>
                <a:lnTo>
                  <a:pt x="279" y="281"/>
                </a:lnTo>
                <a:lnTo>
                  <a:pt x="305" y="278"/>
                </a:lnTo>
                <a:lnTo>
                  <a:pt x="334" y="276"/>
                </a:lnTo>
                <a:lnTo>
                  <a:pt x="328" y="282"/>
                </a:lnTo>
                <a:lnTo>
                  <a:pt x="328" y="6"/>
                </a:lnTo>
                <a:lnTo>
                  <a:pt x="334" y="12"/>
                </a:lnTo>
                <a:lnTo>
                  <a:pt x="6" y="12"/>
                </a:lnTo>
                <a:lnTo>
                  <a:pt x="12" y="6"/>
                </a:lnTo>
                <a:lnTo>
                  <a:pt x="12" y="32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0" name="Rectangle 308"/>
          <p:cNvSpPr>
            <a:spLocks noChangeArrowheads="1"/>
          </p:cNvSpPr>
          <p:nvPr/>
        </p:nvSpPr>
        <p:spPr bwMode="auto">
          <a:xfrm>
            <a:off x="105525" y="4001911"/>
            <a:ext cx="20478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DSP</a:t>
            </a:r>
            <a:endParaRPr kumimoji="0" lang="fr-FR" sz="1800" b="0" i="0" u="none" strike="noStrike" cap="none" normalizeH="0" baseline="0" dirty="0" smtClean="0">
              <a:ln>
                <a:noFill/>
              </a:ln>
              <a:solidFill>
                <a:schemeClr val="tx1"/>
              </a:solidFill>
              <a:effectLst/>
              <a:latin typeface="Arial" pitchFamily="34" charset="0"/>
            </a:endParaRPr>
          </a:p>
        </p:txBody>
      </p:sp>
      <p:sp>
        <p:nvSpPr>
          <p:cNvPr id="91" name="Freeform 309"/>
          <p:cNvSpPr>
            <a:spLocks noEditPoints="1"/>
          </p:cNvSpPr>
          <p:nvPr/>
        </p:nvSpPr>
        <p:spPr bwMode="auto">
          <a:xfrm>
            <a:off x="618287" y="3063699"/>
            <a:ext cx="95250" cy="971550"/>
          </a:xfrm>
          <a:custGeom>
            <a:avLst/>
            <a:gdLst>
              <a:gd name="T0" fmla="*/ 29 w 60"/>
              <a:gd name="T1" fmla="*/ 0 h 612"/>
              <a:gd name="T2" fmla="*/ 37 w 60"/>
              <a:gd name="T3" fmla="*/ 575 h 612"/>
              <a:gd name="T4" fmla="*/ 25 w 60"/>
              <a:gd name="T5" fmla="*/ 575 h 612"/>
              <a:gd name="T6" fmla="*/ 17 w 60"/>
              <a:gd name="T7" fmla="*/ 0 h 612"/>
              <a:gd name="T8" fmla="*/ 29 w 60"/>
              <a:gd name="T9" fmla="*/ 0 h 612"/>
              <a:gd name="T10" fmla="*/ 31 w 60"/>
              <a:gd name="T11" fmla="*/ 575 h 612"/>
              <a:gd name="T12" fmla="*/ 60 w 60"/>
              <a:gd name="T13" fmla="*/ 551 h 612"/>
              <a:gd name="T14" fmla="*/ 31 w 60"/>
              <a:gd name="T15" fmla="*/ 612 h 612"/>
              <a:gd name="T16" fmla="*/ 0 w 60"/>
              <a:gd name="T17" fmla="*/ 551 h 612"/>
              <a:gd name="T18" fmla="*/ 31 w 60"/>
              <a:gd name="T19" fmla="*/ 57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12">
                <a:moveTo>
                  <a:pt x="29" y="0"/>
                </a:moveTo>
                <a:lnTo>
                  <a:pt x="37" y="575"/>
                </a:lnTo>
                <a:lnTo>
                  <a:pt x="25" y="575"/>
                </a:lnTo>
                <a:lnTo>
                  <a:pt x="17" y="0"/>
                </a:lnTo>
                <a:lnTo>
                  <a:pt x="29" y="0"/>
                </a:lnTo>
                <a:close/>
                <a:moveTo>
                  <a:pt x="31" y="575"/>
                </a:moveTo>
                <a:lnTo>
                  <a:pt x="60" y="551"/>
                </a:lnTo>
                <a:lnTo>
                  <a:pt x="31" y="612"/>
                </a:lnTo>
                <a:lnTo>
                  <a:pt x="0" y="551"/>
                </a:lnTo>
                <a:lnTo>
                  <a:pt x="31" y="575"/>
                </a:lnTo>
                <a:close/>
              </a:path>
            </a:pathLst>
          </a:custGeom>
          <a:solidFill>
            <a:srgbClr val="800000"/>
          </a:solidFill>
          <a:ln w="0" cap="flat">
            <a:solidFill>
              <a:srgbClr val="8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2" name="Freeform 310"/>
          <p:cNvSpPr>
            <a:spLocks noEditPoints="1"/>
          </p:cNvSpPr>
          <p:nvPr/>
        </p:nvSpPr>
        <p:spPr bwMode="auto">
          <a:xfrm>
            <a:off x="780212" y="3509786"/>
            <a:ext cx="404813" cy="119063"/>
          </a:xfrm>
          <a:custGeom>
            <a:avLst/>
            <a:gdLst>
              <a:gd name="T0" fmla="*/ 0 w 1009"/>
              <a:gd name="T1" fmla="*/ 116 h 297"/>
              <a:gd name="T2" fmla="*/ 945 w 1009"/>
              <a:gd name="T3" fmla="*/ 116 h 297"/>
              <a:gd name="T4" fmla="*/ 945 w 1009"/>
              <a:gd name="T5" fmla="*/ 180 h 297"/>
              <a:gd name="T6" fmla="*/ 0 w 1009"/>
              <a:gd name="T7" fmla="*/ 180 h 297"/>
              <a:gd name="T8" fmla="*/ 0 w 1009"/>
              <a:gd name="T9" fmla="*/ 116 h 297"/>
              <a:gd name="T10" fmla="*/ 769 w 1009"/>
              <a:gd name="T11" fmla="*/ 9 h 297"/>
              <a:gd name="T12" fmla="*/ 1009 w 1009"/>
              <a:gd name="T13" fmla="*/ 148 h 297"/>
              <a:gd name="T14" fmla="*/ 769 w 1009"/>
              <a:gd name="T15" fmla="*/ 288 h 297"/>
              <a:gd name="T16" fmla="*/ 725 w 1009"/>
              <a:gd name="T17" fmla="*/ 277 h 297"/>
              <a:gd name="T18" fmla="*/ 737 w 1009"/>
              <a:gd name="T19" fmla="*/ 233 h 297"/>
              <a:gd name="T20" fmla="*/ 929 w 1009"/>
              <a:gd name="T21" fmla="*/ 121 h 297"/>
              <a:gd name="T22" fmla="*/ 929 w 1009"/>
              <a:gd name="T23" fmla="*/ 176 h 297"/>
              <a:gd name="T24" fmla="*/ 737 w 1009"/>
              <a:gd name="T25" fmla="*/ 64 h 297"/>
              <a:gd name="T26" fmla="*/ 725 w 1009"/>
              <a:gd name="T27" fmla="*/ 20 h 297"/>
              <a:gd name="T28" fmla="*/ 769 w 1009"/>
              <a:gd name="T29" fmla="*/ 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9" h="297">
                <a:moveTo>
                  <a:pt x="0" y="116"/>
                </a:moveTo>
                <a:lnTo>
                  <a:pt x="945" y="116"/>
                </a:lnTo>
                <a:lnTo>
                  <a:pt x="945" y="180"/>
                </a:lnTo>
                <a:lnTo>
                  <a:pt x="0" y="180"/>
                </a:lnTo>
                <a:lnTo>
                  <a:pt x="0" y="116"/>
                </a:lnTo>
                <a:close/>
                <a:moveTo>
                  <a:pt x="769" y="9"/>
                </a:moveTo>
                <a:lnTo>
                  <a:pt x="1009" y="148"/>
                </a:lnTo>
                <a:lnTo>
                  <a:pt x="769" y="288"/>
                </a:lnTo>
                <a:cubicBezTo>
                  <a:pt x="754" y="297"/>
                  <a:pt x="734" y="292"/>
                  <a:pt x="725" y="277"/>
                </a:cubicBezTo>
                <a:cubicBezTo>
                  <a:pt x="717" y="261"/>
                  <a:pt x="722" y="242"/>
                  <a:pt x="737" y="233"/>
                </a:cubicBezTo>
                <a:lnTo>
                  <a:pt x="929" y="121"/>
                </a:lnTo>
                <a:lnTo>
                  <a:pt x="929" y="176"/>
                </a:lnTo>
                <a:lnTo>
                  <a:pt x="737" y="64"/>
                </a:lnTo>
                <a:cubicBezTo>
                  <a:pt x="722" y="55"/>
                  <a:pt x="717" y="36"/>
                  <a:pt x="725" y="20"/>
                </a:cubicBezTo>
                <a:cubicBezTo>
                  <a:pt x="734" y="5"/>
                  <a:pt x="754" y="0"/>
                  <a:pt x="769" y="9"/>
                </a:cubicBezTo>
                <a:close/>
              </a:path>
            </a:pathLst>
          </a:custGeom>
          <a:solidFill>
            <a:srgbClr val="339966"/>
          </a:solidFill>
          <a:ln w="0" cap="flat">
            <a:solidFill>
              <a:srgbClr val="33996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3" name="Freeform 311"/>
          <p:cNvSpPr>
            <a:spLocks noEditPoints="1"/>
          </p:cNvSpPr>
          <p:nvPr/>
        </p:nvSpPr>
        <p:spPr bwMode="auto">
          <a:xfrm>
            <a:off x="378575" y="3552649"/>
            <a:ext cx="160338" cy="57150"/>
          </a:xfrm>
          <a:custGeom>
            <a:avLst/>
            <a:gdLst>
              <a:gd name="T0" fmla="*/ 101 w 101"/>
              <a:gd name="T1" fmla="*/ 10 h 36"/>
              <a:gd name="T2" fmla="*/ 36 w 101"/>
              <a:gd name="T3" fmla="*/ 13 h 36"/>
              <a:gd name="T4" fmla="*/ 36 w 101"/>
              <a:gd name="T5" fmla="*/ 25 h 36"/>
              <a:gd name="T6" fmla="*/ 101 w 101"/>
              <a:gd name="T7" fmla="*/ 22 h 36"/>
              <a:gd name="T8" fmla="*/ 101 w 101"/>
              <a:gd name="T9" fmla="*/ 10 h 36"/>
              <a:gd name="T10" fmla="*/ 36 w 101"/>
              <a:gd name="T11" fmla="*/ 19 h 36"/>
              <a:gd name="T12" fmla="*/ 60 w 101"/>
              <a:gd name="T13" fmla="*/ 0 h 36"/>
              <a:gd name="T14" fmla="*/ 0 w 101"/>
              <a:gd name="T15" fmla="*/ 20 h 36"/>
              <a:gd name="T16" fmla="*/ 61 w 101"/>
              <a:gd name="T17" fmla="*/ 36 h 36"/>
              <a:gd name="T18" fmla="*/ 36 w 101"/>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6">
                <a:moveTo>
                  <a:pt x="101" y="10"/>
                </a:moveTo>
                <a:lnTo>
                  <a:pt x="36" y="13"/>
                </a:lnTo>
                <a:lnTo>
                  <a:pt x="36" y="25"/>
                </a:lnTo>
                <a:lnTo>
                  <a:pt x="101" y="22"/>
                </a:lnTo>
                <a:lnTo>
                  <a:pt x="101" y="10"/>
                </a:lnTo>
                <a:close/>
                <a:moveTo>
                  <a:pt x="36" y="19"/>
                </a:moveTo>
                <a:lnTo>
                  <a:pt x="60" y="0"/>
                </a:lnTo>
                <a:lnTo>
                  <a:pt x="0" y="20"/>
                </a:lnTo>
                <a:lnTo>
                  <a:pt x="61" y="36"/>
                </a:lnTo>
                <a:lnTo>
                  <a:pt x="36" y="19"/>
                </a:lnTo>
                <a:close/>
              </a:path>
            </a:pathLst>
          </a:custGeom>
          <a:solidFill>
            <a:srgbClr val="FF6600"/>
          </a:solidFill>
          <a:ln w="0" cap="flat">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4" name="Freeform 312"/>
          <p:cNvSpPr>
            <a:spLocks/>
          </p:cNvSpPr>
          <p:nvPr/>
        </p:nvSpPr>
        <p:spPr bwMode="auto">
          <a:xfrm>
            <a:off x="523037" y="3446286"/>
            <a:ext cx="282575" cy="231775"/>
          </a:xfrm>
          <a:custGeom>
            <a:avLst/>
            <a:gdLst>
              <a:gd name="T0" fmla="*/ 0 w 178"/>
              <a:gd name="T1" fmla="*/ 73 h 146"/>
              <a:gd name="T2" fmla="*/ 89 w 178"/>
              <a:gd name="T3" fmla="*/ 0 h 146"/>
              <a:gd name="T4" fmla="*/ 178 w 178"/>
              <a:gd name="T5" fmla="*/ 73 h 146"/>
              <a:gd name="T6" fmla="*/ 89 w 178"/>
              <a:gd name="T7" fmla="*/ 146 h 146"/>
              <a:gd name="T8" fmla="*/ 0 w 178"/>
              <a:gd name="T9" fmla="*/ 73 h 146"/>
            </a:gdLst>
            <a:ahLst/>
            <a:cxnLst>
              <a:cxn ang="0">
                <a:pos x="T0" y="T1"/>
              </a:cxn>
              <a:cxn ang="0">
                <a:pos x="T2" y="T3"/>
              </a:cxn>
              <a:cxn ang="0">
                <a:pos x="T4" y="T5"/>
              </a:cxn>
              <a:cxn ang="0">
                <a:pos x="T6" y="T7"/>
              </a:cxn>
              <a:cxn ang="0">
                <a:pos x="T8" y="T9"/>
              </a:cxn>
            </a:cxnLst>
            <a:rect l="0" t="0" r="r" b="b"/>
            <a:pathLst>
              <a:path w="178" h="146">
                <a:moveTo>
                  <a:pt x="0" y="73"/>
                </a:moveTo>
                <a:lnTo>
                  <a:pt x="89" y="0"/>
                </a:lnTo>
                <a:lnTo>
                  <a:pt x="178" y="73"/>
                </a:lnTo>
                <a:lnTo>
                  <a:pt x="89" y="146"/>
                </a:lnTo>
                <a:lnTo>
                  <a:pt x="0" y="7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95" name="Freeform 313"/>
          <p:cNvSpPr>
            <a:spLocks noEditPoints="1"/>
          </p:cNvSpPr>
          <p:nvPr/>
        </p:nvSpPr>
        <p:spPr bwMode="auto">
          <a:xfrm>
            <a:off x="502400" y="3430411"/>
            <a:ext cx="323850" cy="263525"/>
          </a:xfrm>
          <a:custGeom>
            <a:avLst/>
            <a:gdLst>
              <a:gd name="T0" fmla="*/ 0 w 204"/>
              <a:gd name="T1" fmla="*/ 83 h 166"/>
              <a:gd name="T2" fmla="*/ 102 w 204"/>
              <a:gd name="T3" fmla="*/ 0 h 166"/>
              <a:gd name="T4" fmla="*/ 204 w 204"/>
              <a:gd name="T5" fmla="*/ 83 h 166"/>
              <a:gd name="T6" fmla="*/ 102 w 204"/>
              <a:gd name="T7" fmla="*/ 166 h 166"/>
              <a:gd name="T8" fmla="*/ 0 w 204"/>
              <a:gd name="T9" fmla="*/ 83 h 166"/>
              <a:gd name="T10" fmla="*/ 107 w 204"/>
              <a:gd name="T11" fmla="*/ 150 h 166"/>
              <a:gd name="T12" fmla="*/ 97 w 204"/>
              <a:gd name="T13" fmla="*/ 150 h 166"/>
              <a:gd name="T14" fmla="*/ 186 w 204"/>
              <a:gd name="T15" fmla="*/ 77 h 166"/>
              <a:gd name="T16" fmla="*/ 186 w 204"/>
              <a:gd name="T17" fmla="*/ 89 h 166"/>
              <a:gd name="T18" fmla="*/ 97 w 204"/>
              <a:gd name="T19" fmla="*/ 16 h 166"/>
              <a:gd name="T20" fmla="*/ 107 w 204"/>
              <a:gd name="T21" fmla="*/ 16 h 166"/>
              <a:gd name="T22" fmla="*/ 18 w 204"/>
              <a:gd name="T23" fmla="*/ 89 h 166"/>
              <a:gd name="T24" fmla="*/ 18 w 204"/>
              <a:gd name="T25" fmla="*/ 77 h 166"/>
              <a:gd name="T26" fmla="*/ 107 w 204"/>
              <a:gd name="T27" fmla="*/ 1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166">
                <a:moveTo>
                  <a:pt x="0" y="83"/>
                </a:moveTo>
                <a:lnTo>
                  <a:pt x="102" y="0"/>
                </a:lnTo>
                <a:lnTo>
                  <a:pt x="204" y="83"/>
                </a:lnTo>
                <a:lnTo>
                  <a:pt x="102" y="166"/>
                </a:lnTo>
                <a:lnTo>
                  <a:pt x="0" y="83"/>
                </a:lnTo>
                <a:close/>
                <a:moveTo>
                  <a:pt x="107" y="150"/>
                </a:moveTo>
                <a:lnTo>
                  <a:pt x="97" y="150"/>
                </a:lnTo>
                <a:lnTo>
                  <a:pt x="186" y="77"/>
                </a:lnTo>
                <a:lnTo>
                  <a:pt x="186" y="89"/>
                </a:lnTo>
                <a:lnTo>
                  <a:pt x="97" y="16"/>
                </a:lnTo>
                <a:lnTo>
                  <a:pt x="107" y="16"/>
                </a:lnTo>
                <a:lnTo>
                  <a:pt x="18" y="89"/>
                </a:lnTo>
                <a:lnTo>
                  <a:pt x="18" y="77"/>
                </a:lnTo>
                <a:lnTo>
                  <a:pt x="107" y="150"/>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6" name="Rectangle 314"/>
          <p:cNvSpPr>
            <a:spLocks noChangeArrowheads="1"/>
          </p:cNvSpPr>
          <p:nvPr/>
        </p:nvSpPr>
        <p:spPr bwMode="auto">
          <a:xfrm>
            <a:off x="643687" y="3506611"/>
            <a:ext cx="109538"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a:t>
            </a:r>
            <a:endParaRPr kumimoji="0" lang="fr-FR" sz="1800" b="0" i="0" u="none" strike="noStrike" cap="none" normalizeH="0" baseline="0" dirty="0" smtClean="0">
              <a:ln>
                <a:noFill/>
              </a:ln>
              <a:solidFill>
                <a:schemeClr val="tx1"/>
              </a:solidFill>
              <a:effectLst/>
              <a:latin typeface="Arial" pitchFamily="34" charset="0"/>
            </a:endParaRPr>
          </a:p>
        </p:txBody>
      </p:sp>
      <p:sp>
        <p:nvSpPr>
          <p:cNvPr id="97" name="Oval 315"/>
          <p:cNvSpPr>
            <a:spLocks noChangeArrowheads="1"/>
          </p:cNvSpPr>
          <p:nvPr/>
        </p:nvSpPr>
        <p:spPr bwMode="auto">
          <a:xfrm>
            <a:off x="249987" y="3539949"/>
            <a:ext cx="114300" cy="96838"/>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8" name="Freeform 316"/>
          <p:cNvSpPr>
            <a:spLocks noEditPoints="1"/>
          </p:cNvSpPr>
          <p:nvPr/>
        </p:nvSpPr>
        <p:spPr bwMode="auto">
          <a:xfrm>
            <a:off x="246812" y="3536774"/>
            <a:ext cx="122238" cy="103188"/>
          </a:xfrm>
          <a:custGeom>
            <a:avLst/>
            <a:gdLst>
              <a:gd name="T0" fmla="*/ 1 w 305"/>
              <a:gd name="T1" fmla="*/ 127 h 257"/>
              <a:gd name="T2" fmla="*/ 4 w 305"/>
              <a:gd name="T3" fmla="*/ 102 h 257"/>
              <a:gd name="T4" fmla="*/ 13 w 305"/>
              <a:gd name="T5" fmla="*/ 76 h 257"/>
              <a:gd name="T6" fmla="*/ 47 w 305"/>
              <a:gd name="T7" fmla="*/ 36 h 257"/>
              <a:gd name="T8" fmla="*/ 95 w 305"/>
              <a:gd name="T9" fmla="*/ 10 h 257"/>
              <a:gd name="T10" fmla="*/ 154 w 305"/>
              <a:gd name="T11" fmla="*/ 1 h 257"/>
              <a:gd name="T12" fmla="*/ 212 w 305"/>
              <a:gd name="T13" fmla="*/ 10 h 257"/>
              <a:gd name="T14" fmla="*/ 261 w 305"/>
              <a:gd name="T15" fmla="*/ 38 h 257"/>
              <a:gd name="T16" fmla="*/ 293 w 305"/>
              <a:gd name="T17" fmla="*/ 80 h 257"/>
              <a:gd name="T18" fmla="*/ 304 w 305"/>
              <a:gd name="T19" fmla="*/ 130 h 257"/>
              <a:gd name="T20" fmla="*/ 292 w 305"/>
              <a:gd name="T21" fmla="*/ 181 h 257"/>
              <a:gd name="T22" fmla="*/ 258 w 305"/>
              <a:gd name="T23" fmla="*/ 220 h 257"/>
              <a:gd name="T24" fmla="*/ 210 w 305"/>
              <a:gd name="T25" fmla="*/ 247 h 257"/>
              <a:gd name="T26" fmla="*/ 151 w 305"/>
              <a:gd name="T27" fmla="*/ 256 h 257"/>
              <a:gd name="T28" fmla="*/ 93 w 305"/>
              <a:gd name="T29" fmla="*/ 246 h 257"/>
              <a:gd name="T30" fmla="*/ 44 w 305"/>
              <a:gd name="T31" fmla="*/ 219 h 257"/>
              <a:gd name="T32" fmla="*/ 12 w 305"/>
              <a:gd name="T33" fmla="*/ 178 h 257"/>
              <a:gd name="T34" fmla="*/ 4 w 305"/>
              <a:gd name="T35" fmla="*/ 153 h 257"/>
              <a:gd name="T36" fmla="*/ 19 w 305"/>
              <a:gd name="T37" fmla="*/ 151 h 257"/>
              <a:gd name="T38" fmla="*/ 27 w 305"/>
              <a:gd name="T39" fmla="*/ 173 h 257"/>
              <a:gd name="T40" fmla="*/ 57 w 305"/>
              <a:gd name="T41" fmla="*/ 208 h 257"/>
              <a:gd name="T42" fmla="*/ 100 w 305"/>
              <a:gd name="T43" fmla="*/ 232 h 257"/>
              <a:gd name="T44" fmla="*/ 154 w 305"/>
              <a:gd name="T45" fmla="*/ 241 h 257"/>
              <a:gd name="T46" fmla="*/ 207 w 305"/>
              <a:gd name="T47" fmla="*/ 232 h 257"/>
              <a:gd name="T48" fmla="*/ 251 w 305"/>
              <a:gd name="T49" fmla="*/ 206 h 257"/>
              <a:gd name="T50" fmla="*/ 279 w 305"/>
              <a:gd name="T51" fmla="*/ 170 h 257"/>
              <a:gd name="T52" fmla="*/ 289 w 305"/>
              <a:gd name="T53" fmla="*/ 127 h 257"/>
              <a:gd name="T54" fmla="*/ 278 w 305"/>
              <a:gd name="T55" fmla="*/ 83 h 257"/>
              <a:gd name="T56" fmla="*/ 248 w 305"/>
              <a:gd name="T57" fmla="*/ 49 h 257"/>
              <a:gd name="T58" fmla="*/ 205 w 305"/>
              <a:gd name="T59" fmla="*/ 24 h 257"/>
              <a:gd name="T60" fmla="*/ 151 w 305"/>
              <a:gd name="T61" fmla="*/ 16 h 257"/>
              <a:gd name="T62" fmla="*/ 98 w 305"/>
              <a:gd name="T63" fmla="*/ 25 h 257"/>
              <a:gd name="T64" fmla="*/ 54 w 305"/>
              <a:gd name="T65" fmla="*/ 50 h 257"/>
              <a:gd name="T66" fmla="*/ 26 w 305"/>
              <a:gd name="T67" fmla="*/ 87 h 257"/>
              <a:gd name="T68" fmla="*/ 19 w 305"/>
              <a:gd name="T69" fmla="*/ 107 h 257"/>
              <a:gd name="T70" fmla="*/ 16 w 305"/>
              <a:gd name="T71" fmla="*/ 129 h 257"/>
              <a:gd name="T72" fmla="*/ 19 w 305"/>
              <a:gd name="T73" fmla="*/ 15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 h="257">
                <a:moveTo>
                  <a:pt x="1" y="129"/>
                </a:moveTo>
                <a:cubicBezTo>
                  <a:pt x="0" y="129"/>
                  <a:pt x="0" y="128"/>
                  <a:pt x="1" y="127"/>
                </a:cubicBezTo>
                <a:lnTo>
                  <a:pt x="4" y="103"/>
                </a:lnTo>
                <a:cubicBezTo>
                  <a:pt x="4" y="103"/>
                  <a:pt x="4" y="102"/>
                  <a:pt x="4" y="102"/>
                </a:cubicBezTo>
                <a:lnTo>
                  <a:pt x="12" y="79"/>
                </a:lnTo>
                <a:cubicBezTo>
                  <a:pt x="12" y="78"/>
                  <a:pt x="13" y="77"/>
                  <a:pt x="13" y="76"/>
                </a:cubicBezTo>
                <a:lnTo>
                  <a:pt x="44" y="38"/>
                </a:lnTo>
                <a:cubicBezTo>
                  <a:pt x="45" y="38"/>
                  <a:pt x="46" y="37"/>
                  <a:pt x="47" y="36"/>
                </a:cubicBezTo>
                <a:lnTo>
                  <a:pt x="93" y="10"/>
                </a:lnTo>
                <a:cubicBezTo>
                  <a:pt x="93" y="10"/>
                  <a:pt x="94" y="10"/>
                  <a:pt x="95" y="10"/>
                </a:cubicBezTo>
                <a:lnTo>
                  <a:pt x="151" y="1"/>
                </a:lnTo>
                <a:cubicBezTo>
                  <a:pt x="152" y="0"/>
                  <a:pt x="153" y="0"/>
                  <a:pt x="154" y="1"/>
                </a:cubicBezTo>
                <a:lnTo>
                  <a:pt x="210" y="10"/>
                </a:lnTo>
                <a:cubicBezTo>
                  <a:pt x="211" y="10"/>
                  <a:pt x="212" y="10"/>
                  <a:pt x="212" y="10"/>
                </a:cubicBezTo>
                <a:lnTo>
                  <a:pt x="258" y="36"/>
                </a:lnTo>
                <a:cubicBezTo>
                  <a:pt x="259" y="37"/>
                  <a:pt x="260" y="38"/>
                  <a:pt x="261" y="38"/>
                </a:cubicBezTo>
                <a:lnTo>
                  <a:pt x="292" y="76"/>
                </a:lnTo>
                <a:cubicBezTo>
                  <a:pt x="292" y="77"/>
                  <a:pt x="293" y="78"/>
                  <a:pt x="293" y="80"/>
                </a:cubicBezTo>
                <a:lnTo>
                  <a:pt x="304" y="127"/>
                </a:lnTo>
                <a:cubicBezTo>
                  <a:pt x="305" y="128"/>
                  <a:pt x="305" y="129"/>
                  <a:pt x="304" y="130"/>
                </a:cubicBezTo>
                <a:lnTo>
                  <a:pt x="293" y="177"/>
                </a:lnTo>
                <a:cubicBezTo>
                  <a:pt x="293" y="178"/>
                  <a:pt x="292" y="180"/>
                  <a:pt x="292" y="181"/>
                </a:cubicBezTo>
                <a:lnTo>
                  <a:pt x="261" y="219"/>
                </a:lnTo>
                <a:cubicBezTo>
                  <a:pt x="260" y="219"/>
                  <a:pt x="259" y="220"/>
                  <a:pt x="258" y="220"/>
                </a:cubicBezTo>
                <a:lnTo>
                  <a:pt x="212" y="246"/>
                </a:lnTo>
                <a:cubicBezTo>
                  <a:pt x="212" y="247"/>
                  <a:pt x="211" y="247"/>
                  <a:pt x="210" y="247"/>
                </a:cubicBezTo>
                <a:lnTo>
                  <a:pt x="154" y="256"/>
                </a:lnTo>
                <a:cubicBezTo>
                  <a:pt x="153" y="257"/>
                  <a:pt x="152" y="257"/>
                  <a:pt x="151" y="256"/>
                </a:cubicBezTo>
                <a:lnTo>
                  <a:pt x="95" y="247"/>
                </a:lnTo>
                <a:cubicBezTo>
                  <a:pt x="94" y="247"/>
                  <a:pt x="93" y="247"/>
                  <a:pt x="93" y="246"/>
                </a:cubicBezTo>
                <a:lnTo>
                  <a:pt x="47" y="220"/>
                </a:lnTo>
                <a:cubicBezTo>
                  <a:pt x="46" y="220"/>
                  <a:pt x="45" y="219"/>
                  <a:pt x="44" y="219"/>
                </a:cubicBezTo>
                <a:lnTo>
                  <a:pt x="13" y="181"/>
                </a:lnTo>
                <a:cubicBezTo>
                  <a:pt x="13" y="180"/>
                  <a:pt x="12" y="179"/>
                  <a:pt x="12" y="178"/>
                </a:cubicBezTo>
                <a:lnTo>
                  <a:pt x="4" y="155"/>
                </a:lnTo>
                <a:cubicBezTo>
                  <a:pt x="4" y="155"/>
                  <a:pt x="4" y="154"/>
                  <a:pt x="4" y="153"/>
                </a:cubicBezTo>
                <a:lnTo>
                  <a:pt x="1" y="129"/>
                </a:lnTo>
                <a:close/>
                <a:moveTo>
                  <a:pt x="19" y="151"/>
                </a:moveTo>
                <a:lnTo>
                  <a:pt x="19" y="150"/>
                </a:lnTo>
                <a:lnTo>
                  <a:pt x="27" y="173"/>
                </a:lnTo>
                <a:lnTo>
                  <a:pt x="26" y="170"/>
                </a:lnTo>
                <a:lnTo>
                  <a:pt x="57" y="208"/>
                </a:lnTo>
                <a:lnTo>
                  <a:pt x="54" y="206"/>
                </a:lnTo>
                <a:lnTo>
                  <a:pt x="100" y="232"/>
                </a:lnTo>
                <a:lnTo>
                  <a:pt x="98" y="232"/>
                </a:lnTo>
                <a:lnTo>
                  <a:pt x="154" y="241"/>
                </a:lnTo>
                <a:lnTo>
                  <a:pt x="151" y="241"/>
                </a:lnTo>
                <a:lnTo>
                  <a:pt x="207" y="232"/>
                </a:lnTo>
                <a:lnTo>
                  <a:pt x="205" y="232"/>
                </a:lnTo>
                <a:lnTo>
                  <a:pt x="251" y="206"/>
                </a:lnTo>
                <a:lnTo>
                  <a:pt x="248" y="208"/>
                </a:lnTo>
                <a:lnTo>
                  <a:pt x="279" y="170"/>
                </a:lnTo>
                <a:lnTo>
                  <a:pt x="278" y="174"/>
                </a:lnTo>
                <a:lnTo>
                  <a:pt x="289" y="127"/>
                </a:lnTo>
                <a:lnTo>
                  <a:pt x="289" y="130"/>
                </a:lnTo>
                <a:lnTo>
                  <a:pt x="278" y="83"/>
                </a:lnTo>
                <a:lnTo>
                  <a:pt x="279" y="87"/>
                </a:lnTo>
                <a:lnTo>
                  <a:pt x="248" y="49"/>
                </a:lnTo>
                <a:lnTo>
                  <a:pt x="251" y="50"/>
                </a:lnTo>
                <a:lnTo>
                  <a:pt x="205" y="24"/>
                </a:lnTo>
                <a:lnTo>
                  <a:pt x="207" y="25"/>
                </a:lnTo>
                <a:lnTo>
                  <a:pt x="151" y="16"/>
                </a:lnTo>
                <a:lnTo>
                  <a:pt x="154" y="16"/>
                </a:lnTo>
                <a:lnTo>
                  <a:pt x="98" y="25"/>
                </a:lnTo>
                <a:lnTo>
                  <a:pt x="100" y="24"/>
                </a:lnTo>
                <a:lnTo>
                  <a:pt x="54" y="50"/>
                </a:lnTo>
                <a:lnTo>
                  <a:pt x="57" y="49"/>
                </a:lnTo>
                <a:lnTo>
                  <a:pt x="26" y="87"/>
                </a:lnTo>
                <a:lnTo>
                  <a:pt x="27" y="84"/>
                </a:lnTo>
                <a:lnTo>
                  <a:pt x="19" y="107"/>
                </a:lnTo>
                <a:lnTo>
                  <a:pt x="19" y="105"/>
                </a:lnTo>
                <a:lnTo>
                  <a:pt x="16" y="129"/>
                </a:lnTo>
                <a:lnTo>
                  <a:pt x="16" y="127"/>
                </a:lnTo>
                <a:lnTo>
                  <a:pt x="19" y="151"/>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9" name="Rectangle 317"/>
          <p:cNvSpPr>
            <a:spLocks noChangeArrowheads="1"/>
          </p:cNvSpPr>
          <p:nvPr/>
        </p:nvSpPr>
        <p:spPr bwMode="auto">
          <a:xfrm>
            <a:off x="265862" y="3574874"/>
            <a:ext cx="69850" cy="25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0" name="Rectangle 318"/>
          <p:cNvSpPr>
            <a:spLocks noChangeArrowheads="1"/>
          </p:cNvSpPr>
          <p:nvPr/>
        </p:nvSpPr>
        <p:spPr bwMode="auto">
          <a:xfrm>
            <a:off x="259512" y="2912886"/>
            <a:ext cx="765175" cy="1857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1" name="Freeform 319"/>
          <p:cNvSpPr>
            <a:spLocks noEditPoints="1"/>
          </p:cNvSpPr>
          <p:nvPr/>
        </p:nvSpPr>
        <p:spPr bwMode="auto">
          <a:xfrm>
            <a:off x="246812" y="2900186"/>
            <a:ext cx="790575" cy="211138"/>
          </a:xfrm>
          <a:custGeom>
            <a:avLst/>
            <a:gdLst>
              <a:gd name="T0" fmla="*/ 0 w 498"/>
              <a:gd name="T1" fmla="*/ 0 h 133"/>
              <a:gd name="T2" fmla="*/ 498 w 498"/>
              <a:gd name="T3" fmla="*/ 0 h 133"/>
              <a:gd name="T4" fmla="*/ 498 w 498"/>
              <a:gd name="T5" fmla="*/ 133 h 133"/>
              <a:gd name="T6" fmla="*/ 0 w 498"/>
              <a:gd name="T7" fmla="*/ 133 h 133"/>
              <a:gd name="T8" fmla="*/ 0 w 498"/>
              <a:gd name="T9" fmla="*/ 0 h 133"/>
              <a:gd name="T10" fmla="*/ 16 w 498"/>
              <a:gd name="T11" fmla="*/ 125 h 133"/>
              <a:gd name="T12" fmla="*/ 8 w 498"/>
              <a:gd name="T13" fmla="*/ 117 h 133"/>
              <a:gd name="T14" fmla="*/ 490 w 498"/>
              <a:gd name="T15" fmla="*/ 117 h 133"/>
              <a:gd name="T16" fmla="*/ 482 w 498"/>
              <a:gd name="T17" fmla="*/ 125 h 133"/>
              <a:gd name="T18" fmla="*/ 482 w 498"/>
              <a:gd name="T19" fmla="*/ 8 h 133"/>
              <a:gd name="T20" fmla="*/ 490 w 498"/>
              <a:gd name="T21" fmla="*/ 16 h 133"/>
              <a:gd name="T22" fmla="*/ 8 w 498"/>
              <a:gd name="T23" fmla="*/ 16 h 133"/>
              <a:gd name="T24" fmla="*/ 16 w 498"/>
              <a:gd name="T25" fmla="*/ 8 h 133"/>
              <a:gd name="T26" fmla="*/ 16 w 498"/>
              <a:gd name="T27" fmla="*/ 12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8" h="133">
                <a:moveTo>
                  <a:pt x="0" y="0"/>
                </a:moveTo>
                <a:lnTo>
                  <a:pt x="498" y="0"/>
                </a:lnTo>
                <a:lnTo>
                  <a:pt x="498" y="133"/>
                </a:lnTo>
                <a:lnTo>
                  <a:pt x="0" y="133"/>
                </a:lnTo>
                <a:lnTo>
                  <a:pt x="0" y="0"/>
                </a:lnTo>
                <a:close/>
                <a:moveTo>
                  <a:pt x="16" y="125"/>
                </a:moveTo>
                <a:lnTo>
                  <a:pt x="8" y="117"/>
                </a:lnTo>
                <a:lnTo>
                  <a:pt x="490" y="117"/>
                </a:lnTo>
                <a:lnTo>
                  <a:pt x="482" y="125"/>
                </a:lnTo>
                <a:lnTo>
                  <a:pt x="482" y="8"/>
                </a:lnTo>
                <a:lnTo>
                  <a:pt x="490" y="16"/>
                </a:lnTo>
                <a:lnTo>
                  <a:pt x="8" y="16"/>
                </a:lnTo>
                <a:lnTo>
                  <a:pt x="16" y="8"/>
                </a:lnTo>
                <a:lnTo>
                  <a:pt x="16" y="125"/>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2" name="Rectangle 320"/>
          <p:cNvSpPr>
            <a:spLocks noChangeArrowheads="1"/>
          </p:cNvSpPr>
          <p:nvPr/>
        </p:nvSpPr>
        <p:spPr bwMode="auto">
          <a:xfrm>
            <a:off x="470650" y="2952574"/>
            <a:ext cx="419100"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Évaluer</a:t>
            </a:r>
            <a:endParaRPr kumimoji="0" lang="fr-FR" sz="1800" b="0" i="0" u="none" strike="noStrike" cap="none" normalizeH="0" baseline="0" dirty="0" smtClean="0">
              <a:ln>
                <a:noFill/>
              </a:ln>
              <a:solidFill>
                <a:schemeClr val="tx1"/>
              </a:solidFill>
              <a:effectLst/>
              <a:latin typeface="Arial" pitchFamily="34" charset="0"/>
            </a:endParaRPr>
          </a:p>
        </p:txBody>
      </p:sp>
      <p:sp>
        <p:nvSpPr>
          <p:cNvPr id="103" name="Freeform 321"/>
          <p:cNvSpPr>
            <a:spLocks/>
          </p:cNvSpPr>
          <p:nvPr/>
        </p:nvSpPr>
        <p:spPr bwMode="auto">
          <a:xfrm>
            <a:off x="269037" y="4130499"/>
            <a:ext cx="719138" cy="841375"/>
          </a:xfrm>
          <a:custGeom>
            <a:avLst/>
            <a:gdLst>
              <a:gd name="T0" fmla="*/ 0 w 1792"/>
              <a:gd name="T1" fmla="*/ 0 h 2091"/>
              <a:gd name="T2" fmla="*/ 1792 w 1792"/>
              <a:gd name="T3" fmla="*/ 0 h 2091"/>
              <a:gd name="T4" fmla="*/ 1792 w 1792"/>
              <a:gd name="T5" fmla="*/ 1515 h 2091"/>
              <a:gd name="T6" fmla="*/ 0 w 1792"/>
              <a:gd name="T7" fmla="*/ 1764 h 2091"/>
              <a:gd name="T8" fmla="*/ 0 w 1792"/>
              <a:gd name="T9" fmla="*/ 0 h 2091"/>
            </a:gdLst>
            <a:ahLst/>
            <a:cxnLst>
              <a:cxn ang="0">
                <a:pos x="T0" y="T1"/>
              </a:cxn>
              <a:cxn ang="0">
                <a:pos x="T2" y="T3"/>
              </a:cxn>
              <a:cxn ang="0">
                <a:pos x="T4" y="T5"/>
              </a:cxn>
              <a:cxn ang="0">
                <a:pos x="T6" y="T7"/>
              </a:cxn>
              <a:cxn ang="0">
                <a:pos x="T8" y="T9"/>
              </a:cxn>
            </a:cxnLst>
            <a:rect l="0" t="0" r="r" b="b"/>
            <a:pathLst>
              <a:path w="1792" h="2091">
                <a:moveTo>
                  <a:pt x="0" y="0"/>
                </a:moveTo>
                <a:lnTo>
                  <a:pt x="1792" y="0"/>
                </a:lnTo>
                <a:lnTo>
                  <a:pt x="1792" y="1515"/>
                </a:lnTo>
                <a:cubicBezTo>
                  <a:pt x="896" y="1515"/>
                  <a:pt x="896" y="2091"/>
                  <a:pt x="0" y="1764"/>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4" name="Freeform 322"/>
          <p:cNvSpPr>
            <a:spLocks noEditPoints="1"/>
          </p:cNvSpPr>
          <p:nvPr/>
        </p:nvSpPr>
        <p:spPr bwMode="auto">
          <a:xfrm>
            <a:off x="259512" y="4120974"/>
            <a:ext cx="738188" cy="768350"/>
          </a:xfrm>
          <a:custGeom>
            <a:avLst/>
            <a:gdLst>
              <a:gd name="T0" fmla="*/ 0 w 465"/>
              <a:gd name="T1" fmla="*/ 0 h 484"/>
              <a:gd name="T2" fmla="*/ 465 w 465"/>
              <a:gd name="T3" fmla="*/ 0 h 484"/>
              <a:gd name="T4" fmla="*/ 465 w 465"/>
              <a:gd name="T5" fmla="*/ 396 h 484"/>
              <a:gd name="T6" fmla="*/ 420 w 465"/>
              <a:gd name="T7" fmla="*/ 397 h 484"/>
              <a:gd name="T8" fmla="*/ 420 w 465"/>
              <a:gd name="T9" fmla="*/ 397 h 484"/>
              <a:gd name="T10" fmla="*/ 385 w 465"/>
              <a:gd name="T11" fmla="*/ 402 h 484"/>
              <a:gd name="T12" fmla="*/ 386 w 465"/>
              <a:gd name="T13" fmla="*/ 402 h 484"/>
              <a:gd name="T14" fmla="*/ 354 w 465"/>
              <a:gd name="T15" fmla="*/ 409 h 484"/>
              <a:gd name="T16" fmla="*/ 355 w 465"/>
              <a:gd name="T17" fmla="*/ 408 h 484"/>
              <a:gd name="T18" fmla="*/ 326 w 465"/>
              <a:gd name="T19" fmla="*/ 417 h 484"/>
              <a:gd name="T20" fmla="*/ 327 w 465"/>
              <a:gd name="T21" fmla="*/ 417 h 484"/>
              <a:gd name="T22" fmla="*/ 302 w 465"/>
              <a:gd name="T23" fmla="*/ 427 h 484"/>
              <a:gd name="T24" fmla="*/ 302 w 465"/>
              <a:gd name="T25" fmla="*/ 427 h 484"/>
              <a:gd name="T26" fmla="*/ 279 w 465"/>
              <a:gd name="T27" fmla="*/ 437 h 484"/>
              <a:gd name="T28" fmla="*/ 279 w 465"/>
              <a:gd name="T29" fmla="*/ 437 h 484"/>
              <a:gd name="T30" fmla="*/ 235 w 465"/>
              <a:gd name="T31" fmla="*/ 458 h 484"/>
              <a:gd name="T32" fmla="*/ 214 w 465"/>
              <a:gd name="T33" fmla="*/ 467 h 484"/>
              <a:gd name="T34" fmla="*/ 191 w 465"/>
              <a:gd name="T35" fmla="*/ 475 h 484"/>
              <a:gd name="T36" fmla="*/ 167 w 465"/>
              <a:gd name="T37" fmla="*/ 481 h 484"/>
              <a:gd name="T38" fmla="*/ 141 w 465"/>
              <a:gd name="T39" fmla="*/ 484 h 484"/>
              <a:gd name="T40" fmla="*/ 112 w 465"/>
              <a:gd name="T41" fmla="*/ 484 h 484"/>
              <a:gd name="T42" fmla="*/ 80 w 465"/>
              <a:gd name="T43" fmla="*/ 480 h 484"/>
              <a:gd name="T44" fmla="*/ 44 w 465"/>
              <a:gd name="T45" fmla="*/ 472 h 484"/>
              <a:gd name="T46" fmla="*/ 0 w 465"/>
              <a:gd name="T47" fmla="*/ 457 h 484"/>
              <a:gd name="T48" fmla="*/ 0 w 465"/>
              <a:gd name="T49" fmla="*/ 0 h 484"/>
              <a:gd name="T50" fmla="*/ 12 w 465"/>
              <a:gd name="T51" fmla="*/ 453 h 484"/>
              <a:gd name="T52" fmla="*/ 8 w 465"/>
              <a:gd name="T53" fmla="*/ 447 h 484"/>
              <a:gd name="T54" fmla="*/ 48 w 465"/>
              <a:gd name="T55" fmla="*/ 460 h 484"/>
              <a:gd name="T56" fmla="*/ 47 w 465"/>
              <a:gd name="T57" fmla="*/ 460 h 484"/>
              <a:gd name="T58" fmla="*/ 83 w 465"/>
              <a:gd name="T59" fmla="*/ 468 h 484"/>
              <a:gd name="T60" fmla="*/ 82 w 465"/>
              <a:gd name="T61" fmla="*/ 468 h 484"/>
              <a:gd name="T62" fmla="*/ 113 w 465"/>
              <a:gd name="T63" fmla="*/ 472 h 484"/>
              <a:gd name="T64" fmla="*/ 113 w 465"/>
              <a:gd name="T65" fmla="*/ 472 h 484"/>
              <a:gd name="T66" fmla="*/ 141 w 465"/>
              <a:gd name="T67" fmla="*/ 472 h 484"/>
              <a:gd name="T68" fmla="*/ 140 w 465"/>
              <a:gd name="T69" fmla="*/ 472 h 484"/>
              <a:gd name="T70" fmla="*/ 165 w 465"/>
              <a:gd name="T71" fmla="*/ 469 h 484"/>
              <a:gd name="T72" fmla="*/ 164 w 465"/>
              <a:gd name="T73" fmla="*/ 469 h 484"/>
              <a:gd name="T74" fmla="*/ 188 w 465"/>
              <a:gd name="T75" fmla="*/ 463 h 484"/>
              <a:gd name="T76" fmla="*/ 187 w 465"/>
              <a:gd name="T77" fmla="*/ 464 h 484"/>
              <a:gd name="T78" fmla="*/ 210 w 465"/>
              <a:gd name="T79" fmla="*/ 456 h 484"/>
              <a:gd name="T80" fmla="*/ 209 w 465"/>
              <a:gd name="T81" fmla="*/ 456 h 484"/>
              <a:gd name="T82" fmla="*/ 230 w 465"/>
              <a:gd name="T83" fmla="*/ 447 h 484"/>
              <a:gd name="T84" fmla="*/ 230 w 465"/>
              <a:gd name="T85" fmla="*/ 447 h 484"/>
              <a:gd name="T86" fmla="*/ 274 w 465"/>
              <a:gd name="T87" fmla="*/ 426 h 484"/>
              <a:gd name="T88" fmla="*/ 297 w 465"/>
              <a:gd name="T89" fmla="*/ 416 h 484"/>
              <a:gd name="T90" fmla="*/ 323 w 465"/>
              <a:gd name="T91" fmla="*/ 406 h 484"/>
              <a:gd name="T92" fmla="*/ 351 w 465"/>
              <a:gd name="T93" fmla="*/ 397 h 484"/>
              <a:gd name="T94" fmla="*/ 383 w 465"/>
              <a:gd name="T95" fmla="*/ 390 h 484"/>
              <a:gd name="T96" fmla="*/ 419 w 465"/>
              <a:gd name="T97" fmla="*/ 385 h 484"/>
              <a:gd name="T98" fmla="*/ 459 w 465"/>
              <a:gd name="T99" fmla="*/ 384 h 484"/>
              <a:gd name="T100" fmla="*/ 453 w 465"/>
              <a:gd name="T101" fmla="*/ 390 h 484"/>
              <a:gd name="T102" fmla="*/ 453 w 465"/>
              <a:gd name="T103" fmla="*/ 6 h 484"/>
              <a:gd name="T104" fmla="*/ 459 w 465"/>
              <a:gd name="T105" fmla="*/ 12 h 484"/>
              <a:gd name="T106" fmla="*/ 6 w 465"/>
              <a:gd name="T107" fmla="*/ 12 h 484"/>
              <a:gd name="T108" fmla="*/ 12 w 465"/>
              <a:gd name="T109" fmla="*/ 6 h 484"/>
              <a:gd name="T110" fmla="*/ 12 w 465"/>
              <a:gd name="T111" fmla="*/ 45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5" h="484">
                <a:moveTo>
                  <a:pt x="0" y="0"/>
                </a:moveTo>
                <a:lnTo>
                  <a:pt x="465" y="0"/>
                </a:lnTo>
                <a:lnTo>
                  <a:pt x="465" y="396"/>
                </a:lnTo>
                <a:lnTo>
                  <a:pt x="420" y="397"/>
                </a:lnTo>
                <a:lnTo>
                  <a:pt x="420" y="397"/>
                </a:lnTo>
                <a:lnTo>
                  <a:pt x="385" y="402"/>
                </a:lnTo>
                <a:lnTo>
                  <a:pt x="386" y="402"/>
                </a:lnTo>
                <a:lnTo>
                  <a:pt x="354" y="409"/>
                </a:lnTo>
                <a:lnTo>
                  <a:pt x="355" y="408"/>
                </a:lnTo>
                <a:lnTo>
                  <a:pt x="326" y="417"/>
                </a:lnTo>
                <a:lnTo>
                  <a:pt x="327" y="417"/>
                </a:lnTo>
                <a:lnTo>
                  <a:pt x="302" y="427"/>
                </a:lnTo>
                <a:lnTo>
                  <a:pt x="302" y="427"/>
                </a:lnTo>
                <a:lnTo>
                  <a:pt x="279" y="437"/>
                </a:lnTo>
                <a:lnTo>
                  <a:pt x="279" y="437"/>
                </a:lnTo>
                <a:lnTo>
                  <a:pt x="235" y="458"/>
                </a:lnTo>
                <a:lnTo>
                  <a:pt x="214" y="467"/>
                </a:lnTo>
                <a:lnTo>
                  <a:pt x="191" y="475"/>
                </a:lnTo>
                <a:lnTo>
                  <a:pt x="167" y="481"/>
                </a:lnTo>
                <a:lnTo>
                  <a:pt x="141" y="484"/>
                </a:lnTo>
                <a:lnTo>
                  <a:pt x="112" y="484"/>
                </a:lnTo>
                <a:lnTo>
                  <a:pt x="80" y="480"/>
                </a:lnTo>
                <a:lnTo>
                  <a:pt x="44" y="472"/>
                </a:lnTo>
                <a:lnTo>
                  <a:pt x="0" y="457"/>
                </a:lnTo>
                <a:lnTo>
                  <a:pt x="0" y="0"/>
                </a:lnTo>
                <a:close/>
                <a:moveTo>
                  <a:pt x="12" y="453"/>
                </a:moveTo>
                <a:lnTo>
                  <a:pt x="8" y="447"/>
                </a:lnTo>
                <a:lnTo>
                  <a:pt x="48" y="460"/>
                </a:lnTo>
                <a:lnTo>
                  <a:pt x="47" y="460"/>
                </a:lnTo>
                <a:lnTo>
                  <a:pt x="83" y="468"/>
                </a:lnTo>
                <a:lnTo>
                  <a:pt x="82" y="468"/>
                </a:lnTo>
                <a:lnTo>
                  <a:pt x="113" y="472"/>
                </a:lnTo>
                <a:lnTo>
                  <a:pt x="113" y="472"/>
                </a:lnTo>
                <a:lnTo>
                  <a:pt x="141" y="472"/>
                </a:lnTo>
                <a:lnTo>
                  <a:pt x="140" y="472"/>
                </a:lnTo>
                <a:lnTo>
                  <a:pt x="165" y="469"/>
                </a:lnTo>
                <a:lnTo>
                  <a:pt x="164" y="469"/>
                </a:lnTo>
                <a:lnTo>
                  <a:pt x="188" y="463"/>
                </a:lnTo>
                <a:lnTo>
                  <a:pt x="187" y="464"/>
                </a:lnTo>
                <a:lnTo>
                  <a:pt x="210" y="456"/>
                </a:lnTo>
                <a:lnTo>
                  <a:pt x="209" y="456"/>
                </a:lnTo>
                <a:lnTo>
                  <a:pt x="230" y="447"/>
                </a:lnTo>
                <a:lnTo>
                  <a:pt x="230" y="447"/>
                </a:lnTo>
                <a:lnTo>
                  <a:pt x="274" y="426"/>
                </a:lnTo>
                <a:lnTo>
                  <a:pt x="297" y="416"/>
                </a:lnTo>
                <a:lnTo>
                  <a:pt x="323" y="406"/>
                </a:lnTo>
                <a:lnTo>
                  <a:pt x="351" y="397"/>
                </a:lnTo>
                <a:lnTo>
                  <a:pt x="383" y="390"/>
                </a:lnTo>
                <a:lnTo>
                  <a:pt x="419" y="385"/>
                </a:lnTo>
                <a:lnTo>
                  <a:pt x="459" y="384"/>
                </a:lnTo>
                <a:lnTo>
                  <a:pt x="453" y="390"/>
                </a:lnTo>
                <a:lnTo>
                  <a:pt x="453" y="6"/>
                </a:lnTo>
                <a:lnTo>
                  <a:pt x="459" y="12"/>
                </a:lnTo>
                <a:lnTo>
                  <a:pt x="6" y="12"/>
                </a:lnTo>
                <a:lnTo>
                  <a:pt x="12" y="6"/>
                </a:lnTo>
                <a:lnTo>
                  <a:pt x="12" y="45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5" name="Rectangle 323"/>
          <p:cNvSpPr>
            <a:spLocks noChangeArrowheads="1"/>
          </p:cNvSpPr>
          <p:nvPr/>
        </p:nvSpPr>
        <p:spPr bwMode="auto">
          <a:xfrm>
            <a:off x="332537" y="4154311"/>
            <a:ext cx="3159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Étude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6" name="Rectangle 324"/>
          <p:cNvSpPr>
            <a:spLocks noChangeArrowheads="1"/>
          </p:cNvSpPr>
          <p:nvPr/>
        </p:nvSpPr>
        <p:spPr bwMode="auto">
          <a:xfrm>
            <a:off x="332537" y="4246386"/>
            <a:ext cx="6889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d’opportunité: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7" name="Rectangle 325"/>
          <p:cNvSpPr>
            <a:spLocks noChangeArrowheads="1"/>
          </p:cNvSpPr>
          <p:nvPr/>
        </p:nvSpPr>
        <p:spPr bwMode="auto">
          <a:xfrm>
            <a:off x="332537" y="4341636"/>
            <a:ext cx="4508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stratégie,</a:t>
            </a:r>
            <a:endParaRPr kumimoji="0" lang="fr-FR" sz="1800" b="0" i="0" u="none" strike="noStrike" cap="none" normalizeH="0" baseline="0" dirty="0" smtClean="0">
              <a:ln>
                <a:noFill/>
              </a:ln>
              <a:solidFill>
                <a:schemeClr val="tx1"/>
              </a:solidFill>
              <a:effectLst/>
              <a:latin typeface="Arial" pitchFamily="34" charset="0"/>
            </a:endParaRPr>
          </a:p>
        </p:txBody>
      </p:sp>
      <p:sp>
        <p:nvSpPr>
          <p:cNvPr id="108" name="Rectangle 326"/>
          <p:cNvSpPr>
            <a:spLocks noChangeArrowheads="1"/>
          </p:cNvSpPr>
          <p:nvPr/>
        </p:nvSpPr>
        <p:spPr bwMode="auto">
          <a:xfrm>
            <a:off x="332537" y="4438474"/>
            <a:ext cx="3413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valeur </a:t>
            </a:r>
            <a:endParaRPr kumimoji="0" lang="fr-FR" sz="1800" b="0" i="0" u="none" strike="noStrike" cap="none" normalizeH="0" baseline="0" dirty="0" smtClean="0">
              <a:ln>
                <a:noFill/>
              </a:ln>
              <a:solidFill>
                <a:schemeClr val="tx1"/>
              </a:solidFill>
              <a:effectLst/>
              <a:latin typeface="Arial" pitchFamily="34" charset="0"/>
            </a:endParaRPr>
          </a:p>
        </p:txBody>
      </p:sp>
      <p:sp>
        <p:nvSpPr>
          <p:cNvPr id="109" name="Rectangle 327"/>
          <p:cNvSpPr>
            <a:spLocks noChangeArrowheads="1"/>
          </p:cNvSpPr>
          <p:nvPr/>
        </p:nvSpPr>
        <p:spPr bwMode="auto">
          <a:xfrm>
            <a:off x="332537" y="4528961"/>
            <a:ext cx="3794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ajoutée</a:t>
            </a:r>
            <a:endParaRPr kumimoji="0" lang="fr-FR" sz="1800" b="0" i="0" u="none" strike="noStrike" cap="none" normalizeH="0" baseline="0" dirty="0" smtClean="0">
              <a:ln>
                <a:noFill/>
              </a:ln>
              <a:solidFill>
                <a:schemeClr val="tx1"/>
              </a:solidFill>
              <a:effectLst/>
              <a:latin typeface="Arial" pitchFamily="34" charset="0"/>
            </a:endParaRPr>
          </a:p>
        </p:txBody>
      </p:sp>
      <p:sp>
        <p:nvSpPr>
          <p:cNvPr id="110" name="Freeform 328"/>
          <p:cNvSpPr>
            <a:spLocks/>
          </p:cNvSpPr>
          <p:nvPr/>
        </p:nvSpPr>
        <p:spPr bwMode="auto">
          <a:xfrm>
            <a:off x="3769475" y="2301699"/>
            <a:ext cx="430213" cy="292100"/>
          </a:xfrm>
          <a:custGeom>
            <a:avLst/>
            <a:gdLst>
              <a:gd name="T0" fmla="*/ 0 w 1072"/>
              <a:gd name="T1" fmla="*/ 0 h 727"/>
              <a:gd name="T2" fmla="*/ 1072 w 1072"/>
              <a:gd name="T3" fmla="*/ 0 h 727"/>
              <a:gd name="T4" fmla="*/ 1072 w 1072"/>
              <a:gd name="T5" fmla="*/ 527 h 727"/>
              <a:gd name="T6" fmla="*/ 0 w 1072"/>
              <a:gd name="T7" fmla="*/ 613 h 727"/>
              <a:gd name="T8" fmla="*/ 0 w 1072"/>
              <a:gd name="T9" fmla="*/ 0 h 727"/>
            </a:gdLst>
            <a:ahLst/>
            <a:cxnLst>
              <a:cxn ang="0">
                <a:pos x="T0" y="T1"/>
              </a:cxn>
              <a:cxn ang="0">
                <a:pos x="T2" y="T3"/>
              </a:cxn>
              <a:cxn ang="0">
                <a:pos x="T4" y="T5"/>
              </a:cxn>
              <a:cxn ang="0">
                <a:pos x="T6" y="T7"/>
              </a:cxn>
              <a:cxn ang="0">
                <a:pos x="T8" y="T9"/>
              </a:cxn>
            </a:cxnLst>
            <a:rect l="0" t="0" r="r" b="b"/>
            <a:pathLst>
              <a:path w="1072" h="727">
                <a:moveTo>
                  <a:pt x="0" y="0"/>
                </a:moveTo>
                <a:lnTo>
                  <a:pt x="1072" y="0"/>
                </a:lnTo>
                <a:lnTo>
                  <a:pt x="1072" y="527"/>
                </a:lnTo>
                <a:cubicBezTo>
                  <a:pt x="536" y="527"/>
                  <a:pt x="536" y="727"/>
                  <a:pt x="0" y="613"/>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1" name="Freeform 329"/>
          <p:cNvSpPr>
            <a:spLocks noEditPoints="1"/>
          </p:cNvSpPr>
          <p:nvPr/>
        </p:nvSpPr>
        <p:spPr bwMode="auto">
          <a:xfrm>
            <a:off x="3756775" y="2288999"/>
            <a:ext cx="455613" cy="285750"/>
          </a:xfrm>
          <a:custGeom>
            <a:avLst/>
            <a:gdLst>
              <a:gd name="T0" fmla="*/ 0 w 287"/>
              <a:gd name="T1" fmla="*/ 0 h 180"/>
              <a:gd name="T2" fmla="*/ 287 w 287"/>
              <a:gd name="T3" fmla="*/ 0 h 180"/>
              <a:gd name="T4" fmla="*/ 287 w 287"/>
              <a:gd name="T5" fmla="*/ 150 h 180"/>
              <a:gd name="T6" fmla="*/ 256 w 287"/>
              <a:gd name="T7" fmla="*/ 150 h 180"/>
              <a:gd name="T8" fmla="*/ 256 w 287"/>
              <a:gd name="T9" fmla="*/ 150 h 180"/>
              <a:gd name="T10" fmla="*/ 235 w 287"/>
              <a:gd name="T11" fmla="*/ 152 h 180"/>
              <a:gd name="T12" fmla="*/ 236 w 287"/>
              <a:gd name="T13" fmla="*/ 152 h 180"/>
              <a:gd name="T14" fmla="*/ 217 w 287"/>
              <a:gd name="T15" fmla="*/ 154 h 180"/>
              <a:gd name="T16" fmla="*/ 217 w 287"/>
              <a:gd name="T17" fmla="*/ 154 h 180"/>
              <a:gd name="T18" fmla="*/ 200 w 287"/>
              <a:gd name="T19" fmla="*/ 157 h 180"/>
              <a:gd name="T20" fmla="*/ 201 w 287"/>
              <a:gd name="T21" fmla="*/ 157 h 180"/>
              <a:gd name="T22" fmla="*/ 186 w 287"/>
              <a:gd name="T23" fmla="*/ 161 h 180"/>
              <a:gd name="T24" fmla="*/ 186 w 287"/>
              <a:gd name="T25" fmla="*/ 160 h 180"/>
              <a:gd name="T26" fmla="*/ 172 w 287"/>
              <a:gd name="T27" fmla="*/ 164 h 180"/>
              <a:gd name="T28" fmla="*/ 172 w 287"/>
              <a:gd name="T29" fmla="*/ 164 h 180"/>
              <a:gd name="T30" fmla="*/ 146 w 287"/>
              <a:gd name="T31" fmla="*/ 171 h 180"/>
              <a:gd name="T32" fmla="*/ 119 w 287"/>
              <a:gd name="T33" fmla="*/ 177 h 180"/>
              <a:gd name="T34" fmla="*/ 105 w 287"/>
              <a:gd name="T35" fmla="*/ 179 h 180"/>
              <a:gd name="T36" fmla="*/ 89 w 287"/>
              <a:gd name="T37" fmla="*/ 180 h 180"/>
              <a:gd name="T38" fmla="*/ 72 w 287"/>
              <a:gd name="T39" fmla="*/ 180 h 180"/>
              <a:gd name="T40" fmla="*/ 52 w 287"/>
              <a:gd name="T41" fmla="*/ 179 h 180"/>
              <a:gd name="T42" fmla="*/ 31 w 287"/>
              <a:gd name="T43" fmla="*/ 176 h 180"/>
              <a:gd name="T44" fmla="*/ 0 w 287"/>
              <a:gd name="T45" fmla="*/ 170 h 180"/>
              <a:gd name="T46" fmla="*/ 0 w 287"/>
              <a:gd name="T47" fmla="*/ 0 h 180"/>
              <a:gd name="T48" fmla="*/ 16 w 287"/>
              <a:gd name="T49" fmla="*/ 163 h 180"/>
              <a:gd name="T50" fmla="*/ 9 w 287"/>
              <a:gd name="T51" fmla="*/ 156 h 180"/>
              <a:gd name="T52" fmla="*/ 33 w 287"/>
              <a:gd name="T53" fmla="*/ 160 h 180"/>
              <a:gd name="T54" fmla="*/ 33 w 287"/>
              <a:gd name="T55" fmla="*/ 160 h 180"/>
              <a:gd name="T56" fmla="*/ 54 w 287"/>
              <a:gd name="T57" fmla="*/ 163 h 180"/>
              <a:gd name="T58" fmla="*/ 54 w 287"/>
              <a:gd name="T59" fmla="*/ 163 h 180"/>
              <a:gd name="T60" fmla="*/ 73 w 287"/>
              <a:gd name="T61" fmla="*/ 164 h 180"/>
              <a:gd name="T62" fmla="*/ 72 w 287"/>
              <a:gd name="T63" fmla="*/ 164 h 180"/>
              <a:gd name="T64" fmla="*/ 89 w 287"/>
              <a:gd name="T65" fmla="*/ 164 h 180"/>
              <a:gd name="T66" fmla="*/ 88 w 287"/>
              <a:gd name="T67" fmla="*/ 164 h 180"/>
              <a:gd name="T68" fmla="*/ 103 w 287"/>
              <a:gd name="T69" fmla="*/ 163 h 180"/>
              <a:gd name="T70" fmla="*/ 103 w 287"/>
              <a:gd name="T71" fmla="*/ 163 h 180"/>
              <a:gd name="T72" fmla="*/ 117 w 287"/>
              <a:gd name="T73" fmla="*/ 161 h 180"/>
              <a:gd name="T74" fmla="*/ 116 w 287"/>
              <a:gd name="T75" fmla="*/ 161 h 180"/>
              <a:gd name="T76" fmla="*/ 142 w 287"/>
              <a:gd name="T77" fmla="*/ 156 h 180"/>
              <a:gd name="T78" fmla="*/ 142 w 287"/>
              <a:gd name="T79" fmla="*/ 156 h 180"/>
              <a:gd name="T80" fmla="*/ 168 w 287"/>
              <a:gd name="T81" fmla="*/ 148 h 180"/>
              <a:gd name="T82" fmla="*/ 182 w 287"/>
              <a:gd name="T83" fmla="*/ 145 h 180"/>
              <a:gd name="T84" fmla="*/ 197 w 287"/>
              <a:gd name="T85" fmla="*/ 141 h 180"/>
              <a:gd name="T86" fmla="*/ 215 w 287"/>
              <a:gd name="T87" fmla="*/ 138 h 180"/>
              <a:gd name="T88" fmla="*/ 234 w 287"/>
              <a:gd name="T89" fmla="*/ 136 h 180"/>
              <a:gd name="T90" fmla="*/ 255 w 287"/>
              <a:gd name="T91" fmla="*/ 134 h 180"/>
              <a:gd name="T92" fmla="*/ 279 w 287"/>
              <a:gd name="T93" fmla="*/ 134 h 180"/>
              <a:gd name="T94" fmla="*/ 271 w 287"/>
              <a:gd name="T95" fmla="*/ 142 h 180"/>
              <a:gd name="T96" fmla="*/ 271 w 287"/>
              <a:gd name="T97" fmla="*/ 8 h 180"/>
              <a:gd name="T98" fmla="*/ 279 w 287"/>
              <a:gd name="T99" fmla="*/ 16 h 180"/>
              <a:gd name="T100" fmla="*/ 8 w 287"/>
              <a:gd name="T101" fmla="*/ 16 h 180"/>
              <a:gd name="T102" fmla="*/ 16 w 287"/>
              <a:gd name="T103" fmla="*/ 8 h 180"/>
              <a:gd name="T104" fmla="*/ 16 w 287"/>
              <a:gd name="T105" fmla="*/ 163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7" h="180">
                <a:moveTo>
                  <a:pt x="0" y="0"/>
                </a:moveTo>
                <a:lnTo>
                  <a:pt x="287" y="0"/>
                </a:lnTo>
                <a:lnTo>
                  <a:pt x="287" y="150"/>
                </a:lnTo>
                <a:lnTo>
                  <a:pt x="256" y="150"/>
                </a:lnTo>
                <a:lnTo>
                  <a:pt x="256" y="150"/>
                </a:lnTo>
                <a:lnTo>
                  <a:pt x="235" y="152"/>
                </a:lnTo>
                <a:lnTo>
                  <a:pt x="236" y="152"/>
                </a:lnTo>
                <a:lnTo>
                  <a:pt x="217" y="154"/>
                </a:lnTo>
                <a:lnTo>
                  <a:pt x="217" y="154"/>
                </a:lnTo>
                <a:lnTo>
                  <a:pt x="200" y="157"/>
                </a:lnTo>
                <a:lnTo>
                  <a:pt x="201" y="157"/>
                </a:lnTo>
                <a:lnTo>
                  <a:pt x="186" y="161"/>
                </a:lnTo>
                <a:lnTo>
                  <a:pt x="186" y="160"/>
                </a:lnTo>
                <a:lnTo>
                  <a:pt x="172" y="164"/>
                </a:lnTo>
                <a:lnTo>
                  <a:pt x="172" y="164"/>
                </a:lnTo>
                <a:lnTo>
                  <a:pt x="146" y="171"/>
                </a:lnTo>
                <a:lnTo>
                  <a:pt x="119" y="177"/>
                </a:lnTo>
                <a:lnTo>
                  <a:pt x="105" y="179"/>
                </a:lnTo>
                <a:lnTo>
                  <a:pt x="89" y="180"/>
                </a:lnTo>
                <a:lnTo>
                  <a:pt x="72" y="180"/>
                </a:lnTo>
                <a:lnTo>
                  <a:pt x="52" y="179"/>
                </a:lnTo>
                <a:lnTo>
                  <a:pt x="31" y="176"/>
                </a:lnTo>
                <a:lnTo>
                  <a:pt x="0" y="170"/>
                </a:lnTo>
                <a:lnTo>
                  <a:pt x="0" y="0"/>
                </a:lnTo>
                <a:close/>
                <a:moveTo>
                  <a:pt x="16" y="163"/>
                </a:moveTo>
                <a:lnTo>
                  <a:pt x="9" y="156"/>
                </a:lnTo>
                <a:lnTo>
                  <a:pt x="33" y="160"/>
                </a:lnTo>
                <a:lnTo>
                  <a:pt x="33" y="160"/>
                </a:lnTo>
                <a:lnTo>
                  <a:pt x="54" y="163"/>
                </a:lnTo>
                <a:lnTo>
                  <a:pt x="54" y="163"/>
                </a:lnTo>
                <a:lnTo>
                  <a:pt x="73" y="164"/>
                </a:lnTo>
                <a:lnTo>
                  <a:pt x="72" y="164"/>
                </a:lnTo>
                <a:lnTo>
                  <a:pt x="89" y="164"/>
                </a:lnTo>
                <a:lnTo>
                  <a:pt x="88" y="164"/>
                </a:lnTo>
                <a:lnTo>
                  <a:pt x="103" y="163"/>
                </a:lnTo>
                <a:lnTo>
                  <a:pt x="103" y="163"/>
                </a:lnTo>
                <a:lnTo>
                  <a:pt x="117" y="161"/>
                </a:lnTo>
                <a:lnTo>
                  <a:pt x="116" y="161"/>
                </a:lnTo>
                <a:lnTo>
                  <a:pt x="142" y="156"/>
                </a:lnTo>
                <a:lnTo>
                  <a:pt x="142" y="156"/>
                </a:lnTo>
                <a:lnTo>
                  <a:pt x="168" y="148"/>
                </a:lnTo>
                <a:lnTo>
                  <a:pt x="182" y="145"/>
                </a:lnTo>
                <a:lnTo>
                  <a:pt x="197" y="141"/>
                </a:lnTo>
                <a:lnTo>
                  <a:pt x="215" y="138"/>
                </a:lnTo>
                <a:lnTo>
                  <a:pt x="234" y="136"/>
                </a:lnTo>
                <a:lnTo>
                  <a:pt x="255" y="134"/>
                </a:lnTo>
                <a:lnTo>
                  <a:pt x="279" y="134"/>
                </a:lnTo>
                <a:lnTo>
                  <a:pt x="271" y="142"/>
                </a:lnTo>
                <a:lnTo>
                  <a:pt x="271" y="8"/>
                </a:lnTo>
                <a:lnTo>
                  <a:pt x="279" y="16"/>
                </a:lnTo>
                <a:lnTo>
                  <a:pt x="8" y="16"/>
                </a:lnTo>
                <a:lnTo>
                  <a:pt x="16" y="8"/>
                </a:lnTo>
                <a:lnTo>
                  <a:pt x="16" y="163"/>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2" name="Rectangle 330"/>
          <p:cNvSpPr>
            <a:spLocks noChangeArrowheads="1"/>
          </p:cNvSpPr>
          <p:nvPr/>
        </p:nvSpPr>
        <p:spPr bwMode="auto">
          <a:xfrm>
            <a:off x="3863137" y="2368374"/>
            <a:ext cx="314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PQP</a:t>
            </a:r>
            <a:endParaRPr kumimoji="0" lang="fr-FR" sz="1800" b="0" i="0" u="none" strike="noStrike" cap="none" normalizeH="0" baseline="0" dirty="0" smtClean="0">
              <a:ln>
                <a:noFill/>
              </a:ln>
              <a:solidFill>
                <a:schemeClr val="tx1"/>
              </a:solidFill>
              <a:effectLst/>
              <a:latin typeface="Arial" pitchFamily="34" charset="0"/>
            </a:endParaRPr>
          </a:p>
        </p:txBody>
      </p:sp>
      <p:sp>
        <p:nvSpPr>
          <p:cNvPr id="113" name="Freeform 331"/>
          <p:cNvSpPr>
            <a:spLocks noEditPoints="1"/>
          </p:cNvSpPr>
          <p:nvPr/>
        </p:nvSpPr>
        <p:spPr bwMode="auto">
          <a:xfrm>
            <a:off x="5223625" y="1833386"/>
            <a:ext cx="50800" cy="282575"/>
          </a:xfrm>
          <a:custGeom>
            <a:avLst/>
            <a:gdLst>
              <a:gd name="T0" fmla="*/ 15 w 32"/>
              <a:gd name="T1" fmla="*/ 178 h 178"/>
              <a:gd name="T2" fmla="*/ 15 w 32"/>
              <a:gd name="T3" fmla="*/ 170 h 178"/>
              <a:gd name="T4" fmla="*/ 24 w 32"/>
              <a:gd name="T5" fmla="*/ 170 h 178"/>
              <a:gd name="T6" fmla="*/ 24 w 32"/>
              <a:gd name="T7" fmla="*/ 178 h 178"/>
              <a:gd name="T8" fmla="*/ 15 w 32"/>
              <a:gd name="T9" fmla="*/ 178 h 178"/>
              <a:gd name="T10" fmla="*/ 15 w 32"/>
              <a:gd name="T11" fmla="*/ 162 h 178"/>
              <a:gd name="T12" fmla="*/ 15 w 32"/>
              <a:gd name="T13" fmla="*/ 154 h 178"/>
              <a:gd name="T14" fmla="*/ 23 w 32"/>
              <a:gd name="T15" fmla="*/ 154 h 178"/>
              <a:gd name="T16" fmla="*/ 23 w 32"/>
              <a:gd name="T17" fmla="*/ 162 h 178"/>
              <a:gd name="T18" fmla="*/ 15 w 32"/>
              <a:gd name="T19" fmla="*/ 162 h 178"/>
              <a:gd name="T20" fmla="*/ 15 w 32"/>
              <a:gd name="T21" fmla="*/ 146 h 178"/>
              <a:gd name="T22" fmla="*/ 15 w 32"/>
              <a:gd name="T23" fmla="*/ 138 h 178"/>
              <a:gd name="T24" fmla="*/ 23 w 32"/>
              <a:gd name="T25" fmla="*/ 137 h 178"/>
              <a:gd name="T26" fmla="*/ 23 w 32"/>
              <a:gd name="T27" fmla="*/ 145 h 178"/>
              <a:gd name="T28" fmla="*/ 15 w 32"/>
              <a:gd name="T29" fmla="*/ 146 h 178"/>
              <a:gd name="T30" fmla="*/ 14 w 32"/>
              <a:gd name="T31" fmla="*/ 129 h 178"/>
              <a:gd name="T32" fmla="*/ 14 w 32"/>
              <a:gd name="T33" fmla="*/ 121 h 178"/>
              <a:gd name="T34" fmla="*/ 22 w 32"/>
              <a:gd name="T35" fmla="*/ 121 h 178"/>
              <a:gd name="T36" fmla="*/ 23 w 32"/>
              <a:gd name="T37" fmla="*/ 129 h 178"/>
              <a:gd name="T38" fmla="*/ 14 w 32"/>
              <a:gd name="T39" fmla="*/ 129 h 178"/>
              <a:gd name="T40" fmla="*/ 14 w 32"/>
              <a:gd name="T41" fmla="*/ 113 h 178"/>
              <a:gd name="T42" fmla="*/ 14 w 32"/>
              <a:gd name="T43" fmla="*/ 105 h 178"/>
              <a:gd name="T44" fmla="*/ 22 w 32"/>
              <a:gd name="T45" fmla="*/ 105 h 178"/>
              <a:gd name="T46" fmla="*/ 22 w 32"/>
              <a:gd name="T47" fmla="*/ 113 h 178"/>
              <a:gd name="T48" fmla="*/ 14 w 32"/>
              <a:gd name="T49" fmla="*/ 113 h 178"/>
              <a:gd name="T50" fmla="*/ 14 w 32"/>
              <a:gd name="T51" fmla="*/ 97 h 178"/>
              <a:gd name="T52" fmla="*/ 13 w 32"/>
              <a:gd name="T53" fmla="*/ 89 h 178"/>
              <a:gd name="T54" fmla="*/ 22 w 32"/>
              <a:gd name="T55" fmla="*/ 89 h 178"/>
              <a:gd name="T56" fmla="*/ 22 w 32"/>
              <a:gd name="T57" fmla="*/ 97 h 178"/>
              <a:gd name="T58" fmla="*/ 14 w 32"/>
              <a:gd name="T59" fmla="*/ 97 h 178"/>
              <a:gd name="T60" fmla="*/ 13 w 32"/>
              <a:gd name="T61" fmla="*/ 81 h 178"/>
              <a:gd name="T62" fmla="*/ 13 w 32"/>
              <a:gd name="T63" fmla="*/ 73 h 178"/>
              <a:gd name="T64" fmla="*/ 21 w 32"/>
              <a:gd name="T65" fmla="*/ 73 h 178"/>
              <a:gd name="T66" fmla="*/ 22 w 32"/>
              <a:gd name="T67" fmla="*/ 81 h 178"/>
              <a:gd name="T68" fmla="*/ 13 w 32"/>
              <a:gd name="T69" fmla="*/ 81 h 178"/>
              <a:gd name="T70" fmla="*/ 13 w 32"/>
              <a:gd name="T71" fmla="*/ 65 h 178"/>
              <a:gd name="T72" fmla="*/ 13 w 32"/>
              <a:gd name="T73" fmla="*/ 57 h 178"/>
              <a:gd name="T74" fmla="*/ 21 w 32"/>
              <a:gd name="T75" fmla="*/ 56 h 178"/>
              <a:gd name="T76" fmla="*/ 21 w 32"/>
              <a:gd name="T77" fmla="*/ 64 h 178"/>
              <a:gd name="T78" fmla="*/ 13 w 32"/>
              <a:gd name="T79" fmla="*/ 65 h 178"/>
              <a:gd name="T80" fmla="*/ 13 w 32"/>
              <a:gd name="T81" fmla="*/ 48 h 178"/>
              <a:gd name="T82" fmla="*/ 12 w 32"/>
              <a:gd name="T83" fmla="*/ 40 h 178"/>
              <a:gd name="T84" fmla="*/ 21 w 32"/>
              <a:gd name="T85" fmla="*/ 40 h 178"/>
              <a:gd name="T86" fmla="*/ 21 w 32"/>
              <a:gd name="T87" fmla="*/ 48 h 178"/>
              <a:gd name="T88" fmla="*/ 13 w 32"/>
              <a:gd name="T89" fmla="*/ 48 h 178"/>
              <a:gd name="T90" fmla="*/ 12 w 32"/>
              <a:gd name="T91" fmla="*/ 32 h 178"/>
              <a:gd name="T92" fmla="*/ 12 w 32"/>
              <a:gd name="T93" fmla="*/ 24 h 178"/>
              <a:gd name="T94" fmla="*/ 20 w 32"/>
              <a:gd name="T95" fmla="*/ 24 h 178"/>
              <a:gd name="T96" fmla="*/ 20 w 32"/>
              <a:gd name="T97" fmla="*/ 32 h 178"/>
              <a:gd name="T98" fmla="*/ 12 w 32"/>
              <a:gd name="T99" fmla="*/ 32 h 178"/>
              <a:gd name="T100" fmla="*/ 16 w 32"/>
              <a:gd name="T101" fmla="*/ 21 h 178"/>
              <a:gd name="T102" fmla="*/ 0 w 32"/>
              <a:gd name="T103" fmla="*/ 33 h 178"/>
              <a:gd name="T104" fmla="*/ 15 w 32"/>
              <a:gd name="T105" fmla="*/ 0 h 178"/>
              <a:gd name="T106" fmla="*/ 32 w 32"/>
              <a:gd name="T107" fmla="*/ 32 h 178"/>
              <a:gd name="T108" fmla="*/ 16 w 32"/>
              <a:gd name="T109" fmla="*/ 2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178">
                <a:moveTo>
                  <a:pt x="15" y="178"/>
                </a:moveTo>
                <a:lnTo>
                  <a:pt x="15" y="170"/>
                </a:lnTo>
                <a:lnTo>
                  <a:pt x="24" y="170"/>
                </a:lnTo>
                <a:lnTo>
                  <a:pt x="24" y="178"/>
                </a:lnTo>
                <a:lnTo>
                  <a:pt x="15" y="178"/>
                </a:lnTo>
                <a:close/>
                <a:moveTo>
                  <a:pt x="15" y="162"/>
                </a:moveTo>
                <a:lnTo>
                  <a:pt x="15" y="154"/>
                </a:lnTo>
                <a:lnTo>
                  <a:pt x="23" y="154"/>
                </a:lnTo>
                <a:lnTo>
                  <a:pt x="23" y="162"/>
                </a:lnTo>
                <a:lnTo>
                  <a:pt x="15" y="162"/>
                </a:lnTo>
                <a:close/>
                <a:moveTo>
                  <a:pt x="15" y="146"/>
                </a:moveTo>
                <a:lnTo>
                  <a:pt x="15" y="138"/>
                </a:lnTo>
                <a:lnTo>
                  <a:pt x="23" y="137"/>
                </a:lnTo>
                <a:lnTo>
                  <a:pt x="23" y="145"/>
                </a:lnTo>
                <a:lnTo>
                  <a:pt x="15" y="146"/>
                </a:lnTo>
                <a:close/>
                <a:moveTo>
                  <a:pt x="14" y="129"/>
                </a:moveTo>
                <a:lnTo>
                  <a:pt x="14" y="121"/>
                </a:lnTo>
                <a:lnTo>
                  <a:pt x="22" y="121"/>
                </a:lnTo>
                <a:lnTo>
                  <a:pt x="23" y="129"/>
                </a:lnTo>
                <a:lnTo>
                  <a:pt x="14" y="129"/>
                </a:lnTo>
                <a:close/>
                <a:moveTo>
                  <a:pt x="14" y="113"/>
                </a:moveTo>
                <a:lnTo>
                  <a:pt x="14" y="105"/>
                </a:lnTo>
                <a:lnTo>
                  <a:pt x="22" y="105"/>
                </a:lnTo>
                <a:lnTo>
                  <a:pt x="22" y="113"/>
                </a:lnTo>
                <a:lnTo>
                  <a:pt x="14" y="113"/>
                </a:lnTo>
                <a:close/>
                <a:moveTo>
                  <a:pt x="14" y="97"/>
                </a:moveTo>
                <a:lnTo>
                  <a:pt x="13" y="89"/>
                </a:lnTo>
                <a:lnTo>
                  <a:pt x="22" y="89"/>
                </a:lnTo>
                <a:lnTo>
                  <a:pt x="22" y="97"/>
                </a:lnTo>
                <a:lnTo>
                  <a:pt x="14" y="97"/>
                </a:lnTo>
                <a:close/>
                <a:moveTo>
                  <a:pt x="13" y="81"/>
                </a:moveTo>
                <a:lnTo>
                  <a:pt x="13" y="73"/>
                </a:lnTo>
                <a:lnTo>
                  <a:pt x="21" y="73"/>
                </a:lnTo>
                <a:lnTo>
                  <a:pt x="22" y="81"/>
                </a:lnTo>
                <a:lnTo>
                  <a:pt x="13" y="81"/>
                </a:lnTo>
                <a:close/>
                <a:moveTo>
                  <a:pt x="13" y="65"/>
                </a:moveTo>
                <a:lnTo>
                  <a:pt x="13" y="57"/>
                </a:lnTo>
                <a:lnTo>
                  <a:pt x="21" y="56"/>
                </a:lnTo>
                <a:lnTo>
                  <a:pt x="21" y="64"/>
                </a:lnTo>
                <a:lnTo>
                  <a:pt x="13" y="65"/>
                </a:lnTo>
                <a:close/>
                <a:moveTo>
                  <a:pt x="13" y="48"/>
                </a:moveTo>
                <a:lnTo>
                  <a:pt x="12" y="40"/>
                </a:lnTo>
                <a:lnTo>
                  <a:pt x="21" y="40"/>
                </a:lnTo>
                <a:lnTo>
                  <a:pt x="21" y="48"/>
                </a:lnTo>
                <a:lnTo>
                  <a:pt x="13" y="48"/>
                </a:lnTo>
                <a:close/>
                <a:moveTo>
                  <a:pt x="12" y="32"/>
                </a:moveTo>
                <a:lnTo>
                  <a:pt x="12" y="24"/>
                </a:lnTo>
                <a:lnTo>
                  <a:pt x="20" y="24"/>
                </a:lnTo>
                <a:lnTo>
                  <a:pt x="20" y="32"/>
                </a:lnTo>
                <a:lnTo>
                  <a:pt x="12" y="32"/>
                </a:lnTo>
                <a:close/>
                <a:moveTo>
                  <a:pt x="16" y="21"/>
                </a:moveTo>
                <a:lnTo>
                  <a:pt x="0" y="33"/>
                </a:lnTo>
                <a:lnTo>
                  <a:pt x="15" y="0"/>
                </a:lnTo>
                <a:lnTo>
                  <a:pt x="32" y="32"/>
                </a:lnTo>
                <a:lnTo>
                  <a:pt x="16" y="21"/>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4" name="Freeform 332"/>
          <p:cNvSpPr>
            <a:spLocks noEditPoints="1"/>
          </p:cNvSpPr>
          <p:nvPr/>
        </p:nvSpPr>
        <p:spPr bwMode="auto">
          <a:xfrm>
            <a:off x="6285662" y="1846086"/>
            <a:ext cx="50800" cy="379413"/>
          </a:xfrm>
          <a:custGeom>
            <a:avLst/>
            <a:gdLst>
              <a:gd name="T0" fmla="*/ 19 w 32"/>
              <a:gd name="T1" fmla="*/ 231 h 239"/>
              <a:gd name="T2" fmla="*/ 27 w 32"/>
              <a:gd name="T3" fmla="*/ 239 h 239"/>
              <a:gd name="T4" fmla="*/ 18 w 32"/>
              <a:gd name="T5" fmla="*/ 223 h 239"/>
              <a:gd name="T6" fmla="*/ 26 w 32"/>
              <a:gd name="T7" fmla="*/ 214 h 239"/>
              <a:gd name="T8" fmla="*/ 18 w 32"/>
              <a:gd name="T9" fmla="*/ 223 h 239"/>
              <a:gd name="T10" fmla="*/ 18 w 32"/>
              <a:gd name="T11" fmla="*/ 198 h 239"/>
              <a:gd name="T12" fmla="*/ 26 w 32"/>
              <a:gd name="T13" fmla="*/ 206 h 239"/>
              <a:gd name="T14" fmla="*/ 17 w 32"/>
              <a:gd name="T15" fmla="*/ 190 h 239"/>
              <a:gd name="T16" fmla="*/ 25 w 32"/>
              <a:gd name="T17" fmla="*/ 182 h 239"/>
              <a:gd name="T18" fmla="*/ 17 w 32"/>
              <a:gd name="T19" fmla="*/ 190 h 239"/>
              <a:gd name="T20" fmla="*/ 16 w 32"/>
              <a:gd name="T21" fmla="*/ 166 h 239"/>
              <a:gd name="T22" fmla="*/ 25 w 32"/>
              <a:gd name="T23" fmla="*/ 174 h 239"/>
              <a:gd name="T24" fmla="*/ 16 w 32"/>
              <a:gd name="T25" fmla="*/ 158 h 239"/>
              <a:gd name="T26" fmla="*/ 24 w 32"/>
              <a:gd name="T27" fmla="*/ 150 h 239"/>
              <a:gd name="T28" fmla="*/ 16 w 32"/>
              <a:gd name="T29" fmla="*/ 158 h 239"/>
              <a:gd name="T30" fmla="*/ 15 w 32"/>
              <a:gd name="T31" fmla="*/ 134 h 239"/>
              <a:gd name="T32" fmla="*/ 24 w 32"/>
              <a:gd name="T33" fmla="*/ 141 h 239"/>
              <a:gd name="T34" fmla="*/ 15 w 32"/>
              <a:gd name="T35" fmla="*/ 126 h 239"/>
              <a:gd name="T36" fmla="*/ 23 w 32"/>
              <a:gd name="T37" fmla="*/ 117 h 239"/>
              <a:gd name="T38" fmla="*/ 15 w 32"/>
              <a:gd name="T39" fmla="*/ 126 h 239"/>
              <a:gd name="T40" fmla="*/ 14 w 32"/>
              <a:gd name="T41" fmla="*/ 101 h 239"/>
              <a:gd name="T42" fmla="*/ 23 w 32"/>
              <a:gd name="T43" fmla="*/ 109 h 239"/>
              <a:gd name="T44" fmla="*/ 14 w 32"/>
              <a:gd name="T45" fmla="*/ 93 h 239"/>
              <a:gd name="T46" fmla="*/ 22 w 32"/>
              <a:gd name="T47" fmla="*/ 85 h 239"/>
              <a:gd name="T48" fmla="*/ 14 w 32"/>
              <a:gd name="T49" fmla="*/ 93 h 239"/>
              <a:gd name="T50" fmla="*/ 13 w 32"/>
              <a:gd name="T51" fmla="*/ 69 h 239"/>
              <a:gd name="T52" fmla="*/ 22 w 32"/>
              <a:gd name="T53" fmla="*/ 77 h 239"/>
              <a:gd name="T54" fmla="*/ 13 w 32"/>
              <a:gd name="T55" fmla="*/ 61 h 239"/>
              <a:gd name="T56" fmla="*/ 21 w 32"/>
              <a:gd name="T57" fmla="*/ 52 h 239"/>
              <a:gd name="T58" fmla="*/ 13 w 32"/>
              <a:gd name="T59" fmla="*/ 61 h 239"/>
              <a:gd name="T60" fmla="*/ 12 w 32"/>
              <a:gd name="T61" fmla="*/ 36 h 239"/>
              <a:gd name="T62" fmla="*/ 20 w 32"/>
              <a:gd name="T63" fmla="*/ 44 h 239"/>
              <a:gd name="T64" fmla="*/ 12 w 32"/>
              <a:gd name="T65" fmla="*/ 28 h 239"/>
              <a:gd name="T66" fmla="*/ 20 w 32"/>
              <a:gd name="T67" fmla="*/ 21 h 239"/>
              <a:gd name="T68" fmla="*/ 12 w 32"/>
              <a:gd name="T69" fmla="*/ 28 h 239"/>
              <a:gd name="T70" fmla="*/ 0 w 32"/>
              <a:gd name="T71" fmla="*/ 33 h 239"/>
              <a:gd name="T72" fmla="*/ 32 w 32"/>
              <a:gd name="T73" fmla="*/ 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239">
                <a:moveTo>
                  <a:pt x="19" y="239"/>
                </a:moveTo>
                <a:lnTo>
                  <a:pt x="19" y="231"/>
                </a:lnTo>
                <a:lnTo>
                  <a:pt x="27" y="231"/>
                </a:lnTo>
                <a:lnTo>
                  <a:pt x="27" y="239"/>
                </a:lnTo>
                <a:lnTo>
                  <a:pt x="19" y="239"/>
                </a:lnTo>
                <a:close/>
                <a:moveTo>
                  <a:pt x="18" y="223"/>
                </a:moveTo>
                <a:lnTo>
                  <a:pt x="18" y="215"/>
                </a:lnTo>
                <a:lnTo>
                  <a:pt x="26" y="214"/>
                </a:lnTo>
                <a:lnTo>
                  <a:pt x="26" y="222"/>
                </a:lnTo>
                <a:lnTo>
                  <a:pt x="18" y="223"/>
                </a:lnTo>
                <a:close/>
                <a:moveTo>
                  <a:pt x="18" y="207"/>
                </a:moveTo>
                <a:lnTo>
                  <a:pt x="18" y="198"/>
                </a:lnTo>
                <a:lnTo>
                  <a:pt x="26" y="198"/>
                </a:lnTo>
                <a:lnTo>
                  <a:pt x="26" y="206"/>
                </a:lnTo>
                <a:lnTo>
                  <a:pt x="18" y="207"/>
                </a:lnTo>
                <a:close/>
                <a:moveTo>
                  <a:pt x="17" y="190"/>
                </a:moveTo>
                <a:lnTo>
                  <a:pt x="17" y="182"/>
                </a:lnTo>
                <a:lnTo>
                  <a:pt x="25" y="182"/>
                </a:lnTo>
                <a:lnTo>
                  <a:pt x="25" y="190"/>
                </a:lnTo>
                <a:lnTo>
                  <a:pt x="17" y="190"/>
                </a:lnTo>
                <a:close/>
                <a:moveTo>
                  <a:pt x="17" y="174"/>
                </a:moveTo>
                <a:lnTo>
                  <a:pt x="16" y="166"/>
                </a:lnTo>
                <a:lnTo>
                  <a:pt x="25" y="166"/>
                </a:lnTo>
                <a:lnTo>
                  <a:pt x="25" y="174"/>
                </a:lnTo>
                <a:lnTo>
                  <a:pt x="17" y="174"/>
                </a:lnTo>
                <a:close/>
                <a:moveTo>
                  <a:pt x="16" y="158"/>
                </a:moveTo>
                <a:lnTo>
                  <a:pt x="16" y="150"/>
                </a:lnTo>
                <a:lnTo>
                  <a:pt x="24" y="150"/>
                </a:lnTo>
                <a:lnTo>
                  <a:pt x="24" y="158"/>
                </a:lnTo>
                <a:lnTo>
                  <a:pt x="16" y="158"/>
                </a:lnTo>
                <a:close/>
                <a:moveTo>
                  <a:pt x="15" y="142"/>
                </a:moveTo>
                <a:lnTo>
                  <a:pt x="15" y="134"/>
                </a:lnTo>
                <a:lnTo>
                  <a:pt x="23" y="133"/>
                </a:lnTo>
                <a:lnTo>
                  <a:pt x="24" y="141"/>
                </a:lnTo>
                <a:lnTo>
                  <a:pt x="15" y="142"/>
                </a:lnTo>
                <a:close/>
                <a:moveTo>
                  <a:pt x="15" y="126"/>
                </a:moveTo>
                <a:lnTo>
                  <a:pt x="15" y="117"/>
                </a:lnTo>
                <a:lnTo>
                  <a:pt x="23" y="117"/>
                </a:lnTo>
                <a:lnTo>
                  <a:pt x="23" y="125"/>
                </a:lnTo>
                <a:lnTo>
                  <a:pt x="15" y="126"/>
                </a:lnTo>
                <a:close/>
                <a:moveTo>
                  <a:pt x="14" y="109"/>
                </a:moveTo>
                <a:lnTo>
                  <a:pt x="14" y="101"/>
                </a:lnTo>
                <a:lnTo>
                  <a:pt x="22" y="101"/>
                </a:lnTo>
                <a:lnTo>
                  <a:pt x="23" y="109"/>
                </a:lnTo>
                <a:lnTo>
                  <a:pt x="14" y="109"/>
                </a:lnTo>
                <a:close/>
                <a:moveTo>
                  <a:pt x="14" y="93"/>
                </a:moveTo>
                <a:lnTo>
                  <a:pt x="14" y="85"/>
                </a:lnTo>
                <a:lnTo>
                  <a:pt x="22" y="85"/>
                </a:lnTo>
                <a:lnTo>
                  <a:pt x="22" y="93"/>
                </a:lnTo>
                <a:lnTo>
                  <a:pt x="14" y="93"/>
                </a:lnTo>
                <a:close/>
                <a:moveTo>
                  <a:pt x="13" y="77"/>
                </a:moveTo>
                <a:lnTo>
                  <a:pt x="13" y="69"/>
                </a:lnTo>
                <a:lnTo>
                  <a:pt x="21" y="69"/>
                </a:lnTo>
                <a:lnTo>
                  <a:pt x="22" y="77"/>
                </a:lnTo>
                <a:lnTo>
                  <a:pt x="13" y="77"/>
                </a:lnTo>
                <a:close/>
                <a:moveTo>
                  <a:pt x="13" y="61"/>
                </a:moveTo>
                <a:lnTo>
                  <a:pt x="13" y="53"/>
                </a:lnTo>
                <a:lnTo>
                  <a:pt x="21" y="52"/>
                </a:lnTo>
                <a:lnTo>
                  <a:pt x="21" y="60"/>
                </a:lnTo>
                <a:lnTo>
                  <a:pt x="13" y="61"/>
                </a:lnTo>
                <a:close/>
                <a:moveTo>
                  <a:pt x="12" y="45"/>
                </a:moveTo>
                <a:lnTo>
                  <a:pt x="12" y="36"/>
                </a:lnTo>
                <a:lnTo>
                  <a:pt x="20" y="36"/>
                </a:lnTo>
                <a:lnTo>
                  <a:pt x="20" y="44"/>
                </a:lnTo>
                <a:lnTo>
                  <a:pt x="12" y="45"/>
                </a:lnTo>
                <a:close/>
                <a:moveTo>
                  <a:pt x="12" y="28"/>
                </a:moveTo>
                <a:lnTo>
                  <a:pt x="11" y="22"/>
                </a:lnTo>
                <a:lnTo>
                  <a:pt x="20" y="21"/>
                </a:lnTo>
                <a:lnTo>
                  <a:pt x="20" y="28"/>
                </a:lnTo>
                <a:lnTo>
                  <a:pt x="12" y="28"/>
                </a:lnTo>
                <a:close/>
                <a:moveTo>
                  <a:pt x="15" y="22"/>
                </a:moveTo>
                <a:lnTo>
                  <a:pt x="0" y="33"/>
                </a:lnTo>
                <a:lnTo>
                  <a:pt x="15" y="0"/>
                </a:lnTo>
                <a:lnTo>
                  <a:pt x="32" y="32"/>
                </a:lnTo>
                <a:lnTo>
                  <a:pt x="15" y="22"/>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5" name="Rectangle 333"/>
          <p:cNvSpPr>
            <a:spLocks noChangeArrowheads="1"/>
          </p:cNvSpPr>
          <p:nvPr/>
        </p:nvSpPr>
        <p:spPr bwMode="auto">
          <a:xfrm>
            <a:off x="4067925" y="1485724"/>
            <a:ext cx="8874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1" u="none" strike="noStrike" cap="none" normalizeH="0" baseline="0" dirty="0" smtClean="0">
                <a:ln>
                  <a:noFill/>
                </a:ln>
                <a:solidFill>
                  <a:srgbClr val="000080"/>
                </a:solidFill>
                <a:effectLst/>
                <a:latin typeface="Century Gothic" pitchFamily="34" charset="0"/>
              </a:rPr>
              <a:t>jalons financiers </a:t>
            </a:r>
            <a:endParaRPr kumimoji="0" lang="fr-FR" sz="1800" b="0" i="0" u="none" strike="noStrike" cap="none" normalizeH="0" baseline="0" dirty="0" smtClean="0">
              <a:ln>
                <a:noFill/>
              </a:ln>
              <a:solidFill>
                <a:schemeClr val="tx1"/>
              </a:solidFill>
              <a:effectLst/>
              <a:latin typeface="Arial" pitchFamily="34" charset="0"/>
            </a:endParaRPr>
          </a:p>
        </p:txBody>
      </p:sp>
      <p:sp>
        <p:nvSpPr>
          <p:cNvPr id="116" name="Freeform 334"/>
          <p:cNvSpPr>
            <a:spLocks noEditPoints="1"/>
          </p:cNvSpPr>
          <p:nvPr/>
        </p:nvSpPr>
        <p:spPr bwMode="auto">
          <a:xfrm>
            <a:off x="7358812" y="1806399"/>
            <a:ext cx="52388" cy="368300"/>
          </a:xfrm>
          <a:custGeom>
            <a:avLst/>
            <a:gdLst>
              <a:gd name="T0" fmla="*/ 19 w 33"/>
              <a:gd name="T1" fmla="*/ 223 h 232"/>
              <a:gd name="T2" fmla="*/ 27 w 33"/>
              <a:gd name="T3" fmla="*/ 231 h 232"/>
              <a:gd name="T4" fmla="*/ 19 w 33"/>
              <a:gd name="T5" fmla="*/ 215 h 232"/>
              <a:gd name="T6" fmla="*/ 26 w 33"/>
              <a:gd name="T7" fmla="*/ 207 h 232"/>
              <a:gd name="T8" fmla="*/ 19 w 33"/>
              <a:gd name="T9" fmla="*/ 215 h 232"/>
              <a:gd name="T10" fmla="*/ 18 w 33"/>
              <a:gd name="T11" fmla="*/ 191 h 232"/>
              <a:gd name="T12" fmla="*/ 26 w 33"/>
              <a:gd name="T13" fmla="*/ 199 h 232"/>
              <a:gd name="T14" fmla="*/ 18 w 33"/>
              <a:gd name="T15" fmla="*/ 183 h 232"/>
              <a:gd name="T16" fmla="*/ 25 w 33"/>
              <a:gd name="T17" fmla="*/ 175 h 232"/>
              <a:gd name="T18" fmla="*/ 18 w 33"/>
              <a:gd name="T19" fmla="*/ 183 h 232"/>
              <a:gd name="T20" fmla="*/ 17 w 33"/>
              <a:gd name="T21" fmla="*/ 159 h 232"/>
              <a:gd name="T22" fmla="*/ 25 w 33"/>
              <a:gd name="T23" fmla="*/ 166 h 232"/>
              <a:gd name="T24" fmla="*/ 16 w 33"/>
              <a:gd name="T25" fmla="*/ 151 h 232"/>
              <a:gd name="T26" fmla="*/ 24 w 33"/>
              <a:gd name="T27" fmla="*/ 142 h 232"/>
              <a:gd name="T28" fmla="*/ 16 w 33"/>
              <a:gd name="T29" fmla="*/ 151 h 232"/>
              <a:gd name="T30" fmla="*/ 16 w 33"/>
              <a:gd name="T31" fmla="*/ 126 h 232"/>
              <a:gd name="T32" fmla="*/ 24 w 33"/>
              <a:gd name="T33" fmla="*/ 134 h 232"/>
              <a:gd name="T34" fmla="*/ 15 w 33"/>
              <a:gd name="T35" fmla="*/ 118 h 232"/>
              <a:gd name="T36" fmla="*/ 23 w 33"/>
              <a:gd name="T37" fmla="*/ 110 h 232"/>
              <a:gd name="T38" fmla="*/ 15 w 33"/>
              <a:gd name="T39" fmla="*/ 118 h 232"/>
              <a:gd name="T40" fmla="*/ 14 w 33"/>
              <a:gd name="T41" fmla="*/ 94 h 232"/>
              <a:gd name="T42" fmla="*/ 23 w 33"/>
              <a:gd name="T43" fmla="*/ 102 h 232"/>
              <a:gd name="T44" fmla="*/ 14 w 33"/>
              <a:gd name="T45" fmla="*/ 86 h 232"/>
              <a:gd name="T46" fmla="*/ 22 w 33"/>
              <a:gd name="T47" fmla="*/ 77 h 232"/>
              <a:gd name="T48" fmla="*/ 14 w 33"/>
              <a:gd name="T49" fmla="*/ 86 h 232"/>
              <a:gd name="T50" fmla="*/ 13 w 33"/>
              <a:gd name="T51" fmla="*/ 61 h 232"/>
              <a:gd name="T52" fmla="*/ 22 w 33"/>
              <a:gd name="T53" fmla="*/ 69 h 232"/>
              <a:gd name="T54" fmla="*/ 13 w 33"/>
              <a:gd name="T55" fmla="*/ 53 h 232"/>
              <a:gd name="T56" fmla="*/ 21 w 33"/>
              <a:gd name="T57" fmla="*/ 45 h 232"/>
              <a:gd name="T58" fmla="*/ 13 w 33"/>
              <a:gd name="T59" fmla="*/ 53 h 232"/>
              <a:gd name="T60" fmla="*/ 12 w 33"/>
              <a:gd name="T61" fmla="*/ 29 h 232"/>
              <a:gd name="T62" fmla="*/ 21 w 33"/>
              <a:gd name="T63" fmla="*/ 37 h 232"/>
              <a:gd name="T64" fmla="*/ 16 w 33"/>
              <a:gd name="T65" fmla="*/ 22 h 232"/>
              <a:gd name="T66" fmla="*/ 15 w 33"/>
              <a:gd name="T67" fmla="*/ 0 h 232"/>
              <a:gd name="T68" fmla="*/ 16 w 33"/>
              <a:gd name="T69" fmla="*/ 2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 h="232">
                <a:moveTo>
                  <a:pt x="19" y="232"/>
                </a:moveTo>
                <a:lnTo>
                  <a:pt x="19" y="223"/>
                </a:lnTo>
                <a:lnTo>
                  <a:pt x="27" y="223"/>
                </a:lnTo>
                <a:lnTo>
                  <a:pt x="27" y="231"/>
                </a:lnTo>
                <a:lnTo>
                  <a:pt x="19" y="232"/>
                </a:lnTo>
                <a:close/>
                <a:moveTo>
                  <a:pt x="19" y="215"/>
                </a:moveTo>
                <a:lnTo>
                  <a:pt x="18" y="207"/>
                </a:lnTo>
                <a:lnTo>
                  <a:pt x="26" y="207"/>
                </a:lnTo>
                <a:lnTo>
                  <a:pt x="27" y="215"/>
                </a:lnTo>
                <a:lnTo>
                  <a:pt x="19" y="215"/>
                </a:lnTo>
                <a:close/>
                <a:moveTo>
                  <a:pt x="18" y="199"/>
                </a:moveTo>
                <a:lnTo>
                  <a:pt x="18" y="191"/>
                </a:lnTo>
                <a:lnTo>
                  <a:pt x="26" y="191"/>
                </a:lnTo>
                <a:lnTo>
                  <a:pt x="26" y="199"/>
                </a:lnTo>
                <a:lnTo>
                  <a:pt x="18" y="199"/>
                </a:lnTo>
                <a:close/>
                <a:moveTo>
                  <a:pt x="18" y="183"/>
                </a:moveTo>
                <a:lnTo>
                  <a:pt x="17" y="175"/>
                </a:lnTo>
                <a:lnTo>
                  <a:pt x="25" y="175"/>
                </a:lnTo>
                <a:lnTo>
                  <a:pt x="26" y="183"/>
                </a:lnTo>
                <a:lnTo>
                  <a:pt x="18" y="183"/>
                </a:lnTo>
                <a:close/>
                <a:moveTo>
                  <a:pt x="17" y="167"/>
                </a:moveTo>
                <a:lnTo>
                  <a:pt x="17" y="159"/>
                </a:lnTo>
                <a:lnTo>
                  <a:pt x="25" y="158"/>
                </a:lnTo>
                <a:lnTo>
                  <a:pt x="25" y="166"/>
                </a:lnTo>
                <a:lnTo>
                  <a:pt x="17" y="167"/>
                </a:lnTo>
                <a:close/>
                <a:moveTo>
                  <a:pt x="16" y="151"/>
                </a:moveTo>
                <a:lnTo>
                  <a:pt x="16" y="142"/>
                </a:lnTo>
                <a:lnTo>
                  <a:pt x="24" y="142"/>
                </a:lnTo>
                <a:lnTo>
                  <a:pt x="24" y="150"/>
                </a:lnTo>
                <a:lnTo>
                  <a:pt x="16" y="151"/>
                </a:lnTo>
                <a:close/>
                <a:moveTo>
                  <a:pt x="16" y="134"/>
                </a:moveTo>
                <a:lnTo>
                  <a:pt x="16" y="126"/>
                </a:lnTo>
                <a:lnTo>
                  <a:pt x="24" y="126"/>
                </a:lnTo>
                <a:lnTo>
                  <a:pt x="24" y="134"/>
                </a:lnTo>
                <a:lnTo>
                  <a:pt x="16" y="134"/>
                </a:lnTo>
                <a:close/>
                <a:moveTo>
                  <a:pt x="15" y="118"/>
                </a:moveTo>
                <a:lnTo>
                  <a:pt x="15" y="110"/>
                </a:lnTo>
                <a:lnTo>
                  <a:pt x="23" y="110"/>
                </a:lnTo>
                <a:lnTo>
                  <a:pt x="23" y="118"/>
                </a:lnTo>
                <a:lnTo>
                  <a:pt x="15" y="118"/>
                </a:lnTo>
                <a:close/>
                <a:moveTo>
                  <a:pt x="15" y="102"/>
                </a:moveTo>
                <a:lnTo>
                  <a:pt x="14" y="94"/>
                </a:lnTo>
                <a:lnTo>
                  <a:pt x="22" y="94"/>
                </a:lnTo>
                <a:lnTo>
                  <a:pt x="23" y="102"/>
                </a:lnTo>
                <a:lnTo>
                  <a:pt x="15" y="102"/>
                </a:lnTo>
                <a:close/>
                <a:moveTo>
                  <a:pt x="14" y="86"/>
                </a:moveTo>
                <a:lnTo>
                  <a:pt x="14" y="78"/>
                </a:lnTo>
                <a:lnTo>
                  <a:pt x="22" y="77"/>
                </a:lnTo>
                <a:lnTo>
                  <a:pt x="22" y="85"/>
                </a:lnTo>
                <a:lnTo>
                  <a:pt x="14" y="86"/>
                </a:lnTo>
                <a:close/>
                <a:moveTo>
                  <a:pt x="14" y="70"/>
                </a:moveTo>
                <a:lnTo>
                  <a:pt x="13" y="61"/>
                </a:lnTo>
                <a:lnTo>
                  <a:pt x="21" y="61"/>
                </a:lnTo>
                <a:lnTo>
                  <a:pt x="22" y="69"/>
                </a:lnTo>
                <a:lnTo>
                  <a:pt x="14" y="70"/>
                </a:lnTo>
                <a:close/>
                <a:moveTo>
                  <a:pt x="13" y="53"/>
                </a:moveTo>
                <a:lnTo>
                  <a:pt x="13" y="45"/>
                </a:lnTo>
                <a:lnTo>
                  <a:pt x="21" y="45"/>
                </a:lnTo>
                <a:lnTo>
                  <a:pt x="21" y="53"/>
                </a:lnTo>
                <a:lnTo>
                  <a:pt x="13" y="53"/>
                </a:lnTo>
                <a:close/>
                <a:moveTo>
                  <a:pt x="13" y="37"/>
                </a:moveTo>
                <a:lnTo>
                  <a:pt x="12" y="29"/>
                </a:lnTo>
                <a:lnTo>
                  <a:pt x="20" y="29"/>
                </a:lnTo>
                <a:lnTo>
                  <a:pt x="21" y="37"/>
                </a:lnTo>
                <a:lnTo>
                  <a:pt x="13" y="37"/>
                </a:lnTo>
                <a:close/>
                <a:moveTo>
                  <a:pt x="16" y="22"/>
                </a:moveTo>
                <a:lnTo>
                  <a:pt x="0" y="34"/>
                </a:lnTo>
                <a:lnTo>
                  <a:pt x="15" y="0"/>
                </a:lnTo>
                <a:lnTo>
                  <a:pt x="33" y="32"/>
                </a:lnTo>
                <a:lnTo>
                  <a:pt x="16" y="22"/>
                </a:lnTo>
                <a:close/>
              </a:path>
            </a:pathLst>
          </a:custGeom>
          <a:solidFill>
            <a:srgbClr val="000080"/>
          </a:solidFill>
          <a:ln w="0" cap="flat">
            <a:solidFill>
              <a:srgbClr val="00008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7" name="Freeform 335"/>
          <p:cNvSpPr>
            <a:spLocks/>
          </p:cNvSpPr>
          <p:nvPr/>
        </p:nvSpPr>
        <p:spPr bwMode="auto">
          <a:xfrm>
            <a:off x="1802562" y="4057474"/>
            <a:ext cx="752475" cy="569913"/>
          </a:xfrm>
          <a:custGeom>
            <a:avLst/>
            <a:gdLst>
              <a:gd name="T0" fmla="*/ 0 w 1872"/>
              <a:gd name="T1" fmla="*/ 0 h 1418"/>
              <a:gd name="T2" fmla="*/ 1872 w 1872"/>
              <a:gd name="T3" fmla="*/ 0 h 1418"/>
              <a:gd name="T4" fmla="*/ 1872 w 1872"/>
              <a:gd name="T5" fmla="*/ 1027 h 1418"/>
              <a:gd name="T6" fmla="*/ 0 w 1872"/>
              <a:gd name="T7" fmla="*/ 1196 h 1418"/>
              <a:gd name="T8" fmla="*/ 0 w 1872"/>
              <a:gd name="T9" fmla="*/ 0 h 1418"/>
            </a:gdLst>
            <a:ahLst/>
            <a:cxnLst>
              <a:cxn ang="0">
                <a:pos x="T0" y="T1"/>
              </a:cxn>
              <a:cxn ang="0">
                <a:pos x="T2" y="T3"/>
              </a:cxn>
              <a:cxn ang="0">
                <a:pos x="T4" y="T5"/>
              </a:cxn>
              <a:cxn ang="0">
                <a:pos x="T6" y="T7"/>
              </a:cxn>
              <a:cxn ang="0">
                <a:pos x="T8" y="T9"/>
              </a:cxn>
            </a:cxnLst>
            <a:rect l="0" t="0" r="r" b="b"/>
            <a:pathLst>
              <a:path w="1872" h="1418">
                <a:moveTo>
                  <a:pt x="0" y="0"/>
                </a:moveTo>
                <a:lnTo>
                  <a:pt x="1872" y="0"/>
                </a:lnTo>
                <a:lnTo>
                  <a:pt x="1872" y="1027"/>
                </a:lnTo>
                <a:cubicBezTo>
                  <a:pt x="936" y="1027"/>
                  <a:pt x="936" y="1418"/>
                  <a:pt x="0" y="1196"/>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8" name="Freeform 336"/>
          <p:cNvSpPr>
            <a:spLocks noEditPoints="1"/>
          </p:cNvSpPr>
          <p:nvPr/>
        </p:nvSpPr>
        <p:spPr bwMode="auto">
          <a:xfrm>
            <a:off x="1789862" y="4044774"/>
            <a:ext cx="777875" cy="533400"/>
          </a:xfrm>
          <a:custGeom>
            <a:avLst/>
            <a:gdLst>
              <a:gd name="T0" fmla="*/ 0 w 490"/>
              <a:gd name="T1" fmla="*/ 0 h 336"/>
              <a:gd name="T2" fmla="*/ 490 w 490"/>
              <a:gd name="T3" fmla="*/ 0 h 336"/>
              <a:gd name="T4" fmla="*/ 490 w 490"/>
              <a:gd name="T5" fmla="*/ 276 h 336"/>
              <a:gd name="T6" fmla="*/ 440 w 490"/>
              <a:gd name="T7" fmla="*/ 277 h 336"/>
              <a:gd name="T8" fmla="*/ 441 w 490"/>
              <a:gd name="T9" fmla="*/ 277 h 336"/>
              <a:gd name="T10" fmla="*/ 404 w 490"/>
              <a:gd name="T11" fmla="*/ 280 h 336"/>
              <a:gd name="T12" fmla="*/ 404 w 490"/>
              <a:gd name="T13" fmla="*/ 280 h 336"/>
              <a:gd name="T14" fmla="*/ 371 w 490"/>
              <a:gd name="T15" fmla="*/ 285 h 336"/>
              <a:gd name="T16" fmla="*/ 372 w 490"/>
              <a:gd name="T17" fmla="*/ 285 h 336"/>
              <a:gd name="T18" fmla="*/ 343 w 490"/>
              <a:gd name="T19" fmla="*/ 290 h 336"/>
              <a:gd name="T20" fmla="*/ 343 w 490"/>
              <a:gd name="T21" fmla="*/ 290 h 336"/>
              <a:gd name="T22" fmla="*/ 316 w 490"/>
              <a:gd name="T23" fmla="*/ 297 h 336"/>
              <a:gd name="T24" fmla="*/ 317 w 490"/>
              <a:gd name="T25" fmla="*/ 297 h 336"/>
              <a:gd name="T26" fmla="*/ 292 w 490"/>
              <a:gd name="T27" fmla="*/ 304 h 336"/>
              <a:gd name="T28" fmla="*/ 292 w 490"/>
              <a:gd name="T29" fmla="*/ 304 h 336"/>
              <a:gd name="T30" fmla="*/ 247 w 490"/>
              <a:gd name="T31" fmla="*/ 318 h 336"/>
              <a:gd name="T32" fmla="*/ 201 w 490"/>
              <a:gd name="T33" fmla="*/ 330 h 336"/>
              <a:gd name="T34" fmla="*/ 176 w 490"/>
              <a:gd name="T35" fmla="*/ 333 h 336"/>
              <a:gd name="T36" fmla="*/ 149 w 490"/>
              <a:gd name="T37" fmla="*/ 336 h 336"/>
              <a:gd name="T38" fmla="*/ 119 w 490"/>
              <a:gd name="T39" fmla="*/ 336 h 336"/>
              <a:gd name="T40" fmla="*/ 86 w 490"/>
              <a:gd name="T41" fmla="*/ 333 h 336"/>
              <a:gd name="T42" fmla="*/ 48 w 490"/>
              <a:gd name="T43" fmla="*/ 327 h 336"/>
              <a:gd name="T44" fmla="*/ 0 w 490"/>
              <a:gd name="T45" fmla="*/ 317 h 336"/>
              <a:gd name="T46" fmla="*/ 0 w 490"/>
              <a:gd name="T47" fmla="*/ 0 h 336"/>
              <a:gd name="T48" fmla="*/ 16 w 490"/>
              <a:gd name="T49" fmla="*/ 310 h 336"/>
              <a:gd name="T50" fmla="*/ 9 w 490"/>
              <a:gd name="T51" fmla="*/ 303 h 336"/>
              <a:gd name="T52" fmla="*/ 51 w 490"/>
              <a:gd name="T53" fmla="*/ 311 h 336"/>
              <a:gd name="T54" fmla="*/ 51 w 490"/>
              <a:gd name="T55" fmla="*/ 311 h 336"/>
              <a:gd name="T56" fmla="*/ 88 w 490"/>
              <a:gd name="T57" fmla="*/ 317 h 336"/>
              <a:gd name="T58" fmla="*/ 87 w 490"/>
              <a:gd name="T59" fmla="*/ 317 h 336"/>
              <a:gd name="T60" fmla="*/ 120 w 490"/>
              <a:gd name="T61" fmla="*/ 320 h 336"/>
              <a:gd name="T62" fmla="*/ 119 w 490"/>
              <a:gd name="T63" fmla="*/ 319 h 336"/>
              <a:gd name="T64" fmla="*/ 148 w 490"/>
              <a:gd name="T65" fmla="*/ 319 h 336"/>
              <a:gd name="T66" fmla="*/ 148 w 490"/>
              <a:gd name="T67" fmla="*/ 320 h 336"/>
              <a:gd name="T68" fmla="*/ 174 w 490"/>
              <a:gd name="T69" fmla="*/ 318 h 336"/>
              <a:gd name="T70" fmla="*/ 174 w 490"/>
              <a:gd name="T71" fmla="*/ 318 h 336"/>
              <a:gd name="T72" fmla="*/ 198 w 490"/>
              <a:gd name="T73" fmla="*/ 314 h 336"/>
              <a:gd name="T74" fmla="*/ 198 w 490"/>
              <a:gd name="T75" fmla="*/ 314 h 336"/>
              <a:gd name="T76" fmla="*/ 243 w 490"/>
              <a:gd name="T77" fmla="*/ 302 h 336"/>
              <a:gd name="T78" fmla="*/ 242 w 490"/>
              <a:gd name="T79" fmla="*/ 303 h 336"/>
              <a:gd name="T80" fmla="*/ 288 w 490"/>
              <a:gd name="T81" fmla="*/ 288 h 336"/>
              <a:gd name="T82" fmla="*/ 312 w 490"/>
              <a:gd name="T83" fmla="*/ 281 h 336"/>
              <a:gd name="T84" fmla="*/ 339 w 490"/>
              <a:gd name="T85" fmla="*/ 275 h 336"/>
              <a:gd name="T86" fmla="*/ 369 w 490"/>
              <a:gd name="T87" fmla="*/ 269 h 336"/>
              <a:gd name="T88" fmla="*/ 402 w 490"/>
              <a:gd name="T89" fmla="*/ 264 h 336"/>
              <a:gd name="T90" fmla="*/ 440 w 490"/>
              <a:gd name="T91" fmla="*/ 261 h 336"/>
              <a:gd name="T92" fmla="*/ 482 w 490"/>
              <a:gd name="T93" fmla="*/ 260 h 336"/>
              <a:gd name="T94" fmla="*/ 473 w 490"/>
              <a:gd name="T95" fmla="*/ 268 h 336"/>
              <a:gd name="T96" fmla="*/ 473 w 490"/>
              <a:gd name="T97" fmla="*/ 8 h 336"/>
              <a:gd name="T98" fmla="*/ 482 w 490"/>
              <a:gd name="T99" fmla="*/ 16 h 336"/>
              <a:gd name="T100" fmla="*/ 8 w 490"/>
              <a:gd name="T101" fmla="*/ 16 h 336"/>
              <a:gd name="T102" fmla="*/ 16 w 490"/>
              <a:gd name="T103" fmla="*/ 8 h 336"/>
              <a:gd name="T104" fmla="*/ 16 w 490"/>
              <a:gd name="T105" fmla="*/ 31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0" h="336">
                <a:moveTo>
                  <a:pt x="0" y="0"/>
                </a:moveTo>
                <a:lnTo>
                  <a:pt x="490" y="0"/>
                </a:lnTo>
                <a:lnTo>
                  <a:pt x="490" y="276"/>
                </a:lnTo>
                <a:lnTo>
                  <a:pt x="440" y="277"/>
                </a:lnTo>
                <a:lnTo>
                  <a:pt x="441" y="277"/>
                </a:lnTo>
                <a:lnTo>
                  <a:pt x="404" y="280"/>
                </a:lnTo>
                <a:lnTo>
                  <a:pt x="404" y="280"/>
                </a:lnTo>
                <a:lnTo>
                  <a:pt x="371" y="285"/>
                </a:lnTo>
                <a:lnTo>
                  <a:pt x="372" y="285"/>
                </a:lnTo>
                <a:lnTo>
                  <a:pt x="343" y="290"/>
                </a:lnTo>
                <a:lnTo>
                  <a:pt x="343" y="290"/>
                </a:lnTo>
                <a:lnTo>
                  <a:pt x="316" y="297"/>
                </a:lnTo>
                <a:lnTo>
                  <a:pt x="317" y="297"/>
                </a:lnTo>
                <a:lnTo>
                  <a:pt x="292" y="304"/>
                </a:lnTo>
                <a:lnTo>
                  <a:pt x="292" y="304"/>
                </a:lnTo>
                <a:lnTo>
                  <a:pt x="247" y="318"/>
                </a:lnTo>
                <a:lnTo>
                  <a:pt x="201" y="330"/>
                </a:lnTo>
                <a:lnTo>
                  <a:pt x="176" y="333"/>
                </a:lnTo>
                <a:lnTo>
                  <a:pt x="149" y="336"/>
                </a:lnTo>
                <a:lnTo>
                  <a:pt x="119" y="336"/>
                </a:lnTo>
                <a:lnTo>
                  <a:pt x="86" y="333"/>
                </a:lnTo>
                <a:lnTo>
                  <a:pt x="48" y="327"/>
                </a:lnTo>
                <a:lnTo>
                  <a:pt x="0" y="317"/>
                </a:lnTo>
                <a:lnTo>
                  <a:pt x="0" y="0"/>
                </a:lnTo>
                <a:close/>
                <a:moveTo>
                  <a:pt x="16" y="310"/>
                </a:moveTo>
                <a:lnTo>
                  <a:pt x="9" y="303"/>
                </a:lnTo>
                <a:lnTo>
                  <a:pt x="51" y="311"/>
                </a:lnTo>
                <a:lnTo>
                  <a:pt x="51" y="311"/>
                </a:lnTo>
                <a:lnTo>
                  <a:pt x="88" y="317"/>
                </a:lnTo>
                <a:lnTo>
                  <a:pt x="87" y="317"/>
                </a:lnTo>
                <a:lnTo>
                  <a:pt x="120" y="320"/>
                </a:lnTo>
                <a:lnTo>
                  <a:pt x="119" y="319"/>
                </a:lnTo>
                <a:lnTo>
                  <a:pt x="148" y="319"/>
                </a:lnTo>
                <a:lnTo>
                  <a:pt x="148" y="320"/>
                </a:lnTo>
                <a:lnTo>
                  <a:pt x="174" y="318"/>
                </a:lnTo>
                <a:lnTo>
                  <a:pt x="174" y="318"/>
                </a:lnTo>
                <a:lnTo>
                  <a:pt x="198" y="314"/>
                </a:lnTo>
                <a:lnTo>
                  <a:pt x="198" y="314"/>
                </a:lnTo>
                <a:lnTo>
                  <a:pt x="243" y="302"/>
                </a:lnTo>
                <a:lnTo>
                  <a:pt x="242" y="303"/>
                </a:lnTo>
                <a:lnTo>
                  <a:pt x="288" y="288"/>
                </a:lnTo>
                <a:lnTo>
                  <a:pt x="312" y="281"/>
                </a:lnTo>
                <a:lnTo>
                  <a:pt x="339" y="275"/>
                </a:lnTo>
                <a:lnTo>
                  <a:pt x="369" y="269"/>
                </a:lnTo>
                <a:lnTo>
                  <a:pt x="402" y="264"/>
                </a:lnTo>
                <a:lnTo>
                  <a:pt x="440" y="261"/>
                </a:lnTo>
                <a:lnTo>
                  <a:pt x="482" y="260"/>
                </a:lnTo>
                <a:lnTo>
                  <a:pt x="473" y="268"/>
                </a:lnTo>
                <a:lnTo>
                  <a:pt x="473" y="8"/>
                </a:lnTo>
                <a:lnTo>
                  <a:pt x="482" y="16"/>
                </a:lnTo>
                <a:lnTo>
                  <a:pt x="8" y="16"/>
                </a:lnTo>
                <a:lnTo>
                  <a:pt x="16" y="8"/>
                </a:lnTo>
                <a:lnTo>
                  <a:pt x="16" y="310"/>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9" name="Rectangle 337"/>
          <p:cNvSpPr>
            <a:spLocks noChangeArrowheads="1"/>
          </p:cNvSpPr>
          <p:nvPr/>
        </p:nvSpPr>
        <p:spPr bwMode="auto">
          <a:xfrm>
            <a:off x="1940675" y="4125736"/>
            <a:ext cx="6032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Note de </a:t>
            </a:r>
            <a:endParaRPr kumimoji="0" lang="fr-FR" sz="1800" b="0" i="0" u="none" strike="noStrike" cap="none" normalizeH="0" baseline="0" dirty="0" smtClean="0">
              <a:ln>
                <a:noFill/>
              </a:ln>
              <a:solidFill>
                <a:schemeClr val="tx1"/>
              </a:solidFill>
              <a:effectLst/>
              <a:latin typeface="Arial" pitchFamily="34" charset="0"/>
            </a:endParaRPr>
          </a:p>
        </p:txBody>
      </p:sp>
      <p:sp>
        <p:nvSpPr>
          <p:cNvPr id="120" name="Rectangle 338"/>
          <p:cNvSpPr>
            <a:spLocks noChangeArrowheads="1"/>
          </p:cNvSpPr>
          <p:nvPr/>
        </p:nvSpPr>
        <p:spPr bwMode="auto">
          <a:xfrm>
            <a:off x="1915275" y="4273374"/>
            <a:ext cx="6032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cadrage</a:t>
            </a:r>
            <a:endParaRPr kumimoji="0" lang="fr-FR" sz="1800" b="0" i="0" u="none" strike="noStrike" cap="none" normalizeH="0" baseline="0" dirty="0" smtClean="0">
              <a:ln>
                <a:noFill/>
              </a:ln>
              <a:solidFill>
                <a:schemeClr val="tx1"/>
              </a:solidFill>
              <a:effectLst/>
              <a:latin typeface="Arial" pitchFamily="34" charset="0"/>
            </a:endParaRPr>
          </a:p>
        </p:txBody>
      </p:sp>
      <p:sp>
        <p:nvSpPr>
          <p:cNvPr id="121" name="Freeform 339"/>
          <p:cNvSpPr>
            <a:spLocks noEditPoints="1"/>
          </p:cNvSpPr>
          <p:nvPr/>
        </p:nvSpPr>
        <p:spPr bwMode="auto">
          <a:xfrm>
            <a:off x="8123987" y="4481336"/>
            <a:ext cx="76200" cy="276225"/>
          </a:xfrm>
          <a:custGeom>
            <a:avLst/>
            <a:gdLst>
              <a:gd name="T0" fmla="*/ 19 w 48"/>
              <a:gd name="T1" fmla="*/ 174 h 174"/>
              <a:gd name="T2" fmla="*/ 16 w 48"/>
              <a:gd name="T3" fmla="*/ 25 h 174"/>
              <a:gd name="T4" fmla="*/ 32 w 48"/>
              <a:gd name="T5" fmla="*/ 24 h 174"/>
              <a:gd name="T6" fmla="*/ 35 w 48"/>
              <a:gd name="T7" fmla="*/ 174 h 174"/>
              <a:gd name="T8" fmla="*/ 19 w 48"/>
              <a:gd name="T9" fmla="*/ 174 h 174"/>
              <a:gd name="T10" fmla="*/ 0 w 48"/>
              <a:gd name="T11" fmla="*/ 33 h 174"/>
              <a:gd name="T12" fmla="*/ 23 w 48"/>
              <a:gd name="T13" fmla="*/ 0 h 174"/>
              <a:gd name="T14" fmla="*/ 48 w 48"/>
              <a:gd name="T15" fmla="*/ 32 h 174"/>
              <a:gd name="T16" fmla="*/ 0 w 48"/>
              <a:gd name="T17" fmla="*/ 3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4">
                <a:moveTo>
                  <a:pt x="19" y="174"/>
                </a:moveTo>
                <a:lnTo>
                  <a:pt x="16" y="25"/>
                </a:lnTo>
                <a:lnTo>
                  <a:pt x="32" y="24"/>
                </a:lnTo>
                <a:lnTo>
                  <a:pt x="35" y="174"/>
                </a:lnTo>
                <a:lnTo>
                  <a:pt x="19" y="174"/>
                </a:lnTo>
                <a:close/>
                <a:moveTo>
                  <a:pt x="0" y="33"/>
                </a:moveTo>
                <a:lnTo>
                  <a:pt x="23" y="0"/>
                </a:lnTo>
                <a:lnTo>
                  <a:pt x="48" y="32"/>
                </a:lnTo>
                <a:lnTo>
                  <a:pt x="0" y="33"/>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2" name="Freeform 340"/>
          <p:cNvSpPr>
            <a:spLocks/>
          </p:cNvSpPr>
          <p:nvPr/>
        </p:nvSpPr>
        <p:spPr bwMode="auto">
          <a:xfrm>
            <a:off x="4958512" y="2000074"/>
            <a:ext cx="546100" cy="198438"/>
          </a:xfrm>
          <a:custGeom>
            <a:avLst/>
            <a:gdLst>
              <a:gd name="T0" fmla="*/ 0 w 344"/>
              <a:gd name="T1" fmla="*/ 125 h 125"/>
              <a:gd name="T2" fmla="*/ 69 w 344"/>
              <a:gd name="T3" fmla="*/ 0 h 125"/>
              <a:gd name="T4" fmla="*/ 344 w 344"/>
              <a:gd name="T5" fmla="*/ 0 h 125"/>
              <a:gd name="T6" fmla="*/ 276 w 344"/>
              <a:gd name="T7" fmla="*/ 125 h 125"/>
              <a:gd name="T8" fmla="*/ 0 w 344"/>
              <a:gd name="T9" fmla="*/ 125 h 125"/>
            </a:gdLst>
            <a:ahLst/>
            <a:cxnLst>
              <a:cxn ang="0">
                <a:pos x="T0" y="T1"/>
              </a:cxn>
              <a:cxn ang="0">
                <a:pos x="T2" y="T3"/>
              </a:cxn>
              <a:cxn ang="0">
                <a:pos x="T4" y="T5"/>
              </a:cxn>
              <a:cxn ang="0">
                <a:pos x="T6" y="T7"/>
              </a:cxn>
              <a:cxn ang="0">
                <a:pos x="T8" y="T9"/>
              </a:cxn>
            </a:cxnLst>
            <a:rect l="0" t="0" r="r" b="b"/>
            <a:pathLst>
              <a:path w="344" h="125">
                <a:moveTo>
                  <a:pt x="0" y="125"/>
                </a:moveTo>
                <a:lnTo>
                  <a:pt x="69" y="0"/>
                </a:lnTo>
                <a:lnTo>
                  <a:pt x="344" y="0"/>
                </a:lnTo>
                <a:lnTo>
                  <a:pt x="276" y="125"/>
                </a:lnTo>
                <a:lnTo>
                  <a:pt x="0" y="12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3" name="Freeform 341"/>
          <p:cNvSpPr>
            <a:spLocks noEditPoints="1"/>
          </p:cNvSpPr>
          <p:nvPr/>
        </p:nvSpPr>
        <p:spPr bwMode="auto">
          <a:xfrm>
            <a:off x="4937875" y="1987374"/>
            <a:ext cx="588963" cy="225425"/>
          </a:xfrm>
          <a:custGeom>
            <a:avLst/>
            <a:gdLst>
              <a:gd name="T0" fmla="*/ 0 w 371"/>
              <a:gd name="T1" fmla="*/ 142 h 142"/>
              <a:gd name="T2" fmla="*/ 78 w 371"/>
              <a:gd name="T3" fmla="*/ 0 h 142"/>
              <a:gd name="T4" fmla="*/ 371 w 371"/>
              <a:gd name="T5" fmla="*/ 0 h 142"/>
              <a:gd name="T6" fmla="*/ 293 w 371"/>
              <a:gd name="T7" fmla="*/ 142 h 142"/>
              <a:gd name="T8" fmla="*/ 0 w 371"/>
              <a:gd name="T9" fmla="*/ 142 h 142"/>
              <a:gd name="T10" fmla="*/ 289 w 371"/>
              <a:gd name="T11" fmla="*/ 125 h 142"/>
              <a:gd name="T12" fmla="*/ 282 w 371"/>
              <a:gd name="T13" fmla="*/ 130 h 142"/>
              <a:gd name="T14" fmla="*/ 350 w 371"/>
              <a:gd name="T15" fmla="*/ 4 h 142"/>
              <a:gd name="T16" fmla="*/ 357 w 371"/>
              <a:gd name="T17" fmla="*/ 16 h 142"/>
              <a:gd name="T18" fmla="*/ 82 w 371"/>
              <a:gd name="T19" fmla="*/ 16 h 142"/>
              <a:gd name="T20" fmla="*/ 89 w 371"/>
              <a:gd name="T21" fmla="*/ 12 h 142"/>
              <a:gd name="T22" fmla="*/ 21 w 371"/>
              <a:gd name="T23" fmla="*/ 138 h 142"/>
              <a:gd name="T24" fmla="*/ 13 w 371"/>
              <a:gd name="T25" fmla="*/ 125 h 142"/>
              <a:gd name="T26" fmla="*/ 289 w 371"/>
              <a:gd name="T27" fmla="*/ 12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142">
                <a:moveTo>
                  <a:pt x="0" y="142"/>
                </a:moveTo>
                <a:lnTo>
                  <a:pt x="78" y="0"/>
                </a:lnTo>
                <a:lnTo>
                  <a:pt x="371" y="0"/>
                </a:lnTo>
                <a:lnTo>
                  <a:pt x="293" y="142"/>
                </a:lnTo>
                <a:lnTo>
                  <a:pt x="0" y="142"/>
                </a:lnTo>
                <a:close/>
                <a:moveTo>
                  <a:pt x="289" y="125"/>
                </a:moveTo>
                <a:lnTo>
                  <a:pt x="282" y="130"/>
                </a:lnTo>
                <a:lnTo>
                  <a:pt x="350" y="4"/>
                </a:lnTo>
                <a:lnTo>
                  <a:pt x="357" y="16"/>
                </a:lnTo>
                <a:lnTo>
                  <a:pt x="82" y="16"/>
                </a:lnTo>
                <a:lnTo>
                  <a:pt x="89" y="12"/>
                </a:lnTo>
                <a:lnTo>
                  <a:pt x="21" y="138"/>
                </a:lnTo>
                <a:lnTo>
                  <a:pt x="13" y="125"/>
                </a:lnTo>
                <a:lnTo>
                  <a:pt x="289" y="125"/>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4" name="Rectangle 342"/>
          <p:cNvSpPr>
            <a:spLocks noChangeArrowheads="1"/>
          </p:cNvSpPr>
          <p:nvPr/>
        </p:nvSpPr>
        <p:spPr bwMode="auto">
          <a:xfrm>
            <a:off x="5102975" y="2044524"/>
            <a:ext cx="322263"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MOM</a:t>
            </a:r>
            <a:endParaRPr kumimoji="0" lang="fr-FR" sz="1800" b="0" i="0" u="none" strike="noStrike" cap="none" normalizeH="0" baseline="0" dirty="0" smtClean="0">
              <a:ln>
                <a:noFill/>
              </a:ln>
              <a:solidFill>
                <a:schemeClr val="tx1"/>
              </a:solidFill>
              <a:effectLst/>
              <a:latin typeface="Arial" pitchFamily="34" charset="0"/>
            </a:endParaRPr>
          </a:p>
        </p:txBody>
      </p:sp>
      <p:sp>
        <p:nvSpPr>
          <p:cNvPr id="125" name="Freeform 343"/>
          <p:cNvSpPr>
            <a:spLocks/>
          </p:cNvSpPr>
          <p:nvPr/>
        </p:nvSpPr>
        <p:spPr bwMode="auto">
          <a:xfrm>
            <a:off x="6033250" y="1981024"/>
            <a:ext cx="533400" cy="198438"/>
          </a:xfrm>
          <a:custGeom>
            <a:avLst/>
            <a:gdLst>
              <a:gd name="T0" fmla="*/ 0 w 336"/>
              <a:gd name="T1" fmla="*/ 125 h 125"/>
              <a:gd name="T2" fmla="*/ 67 w 336"/>
              <a:gd name="T3" fmla="*/ 0 h 125"/>
              <a:gd name="T4" fmla="*/ 336 w 336"/>
              <a:gd name="T5" fmla="*/ 0 h 125"/>
              <a:gd name="T6" fmla="*/ 269 w 336"/>
              <a:gd name="T7" fmla="*/ 125 h 125"/>
              <a:gd name="T8" fmla="*/ 0 w 336"/>
              <a:gd name="T9" fmla="*/ 125 h 125"/>
            </a:gdLst>
            <a:ahLst/>
            <a:cxnLst>
              <a:cxn ang="0">
                <a:pos x="T0" y="T1"/>
              </a:cxn>
              <a:cxn ang="0">
                <a:pos x="T2" y="T3"/>
              </a:cxn>
              <a:cxn ang="0">
                <a:pos x="T4" y="T5"/>
              </a:cxn>
              <a:cxn ang="0">
                <a:pos x="T6" y="T7"/>
              </a:cxn>
              <a:cxn ang="0">
                <a:pos x="T8" y="T9"/>
              </a:cxn>
            </a:cxnLst>
            <a:rect l="0" t="0" r="r" b="b"/>
            <a:pathLst>
              <a:path w="336" h="125">
                <a:moveTo>
                  <a:pt x="0" y="125"/>
                </a:moveTo>
                <a:lnTo>
                  <a:pt x="67" y="0"/>
                </a:lnTo>
                <a:lnTo>
                  <a:pt x="336" y="0"/>
                </a:lnTo>
                <a:lnTo>
                  <a:pt x="269" y="125"/>
                </a:lnTo>
                <a:lnTo>
                  <a:pt x="0" y="12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6" name="Freeform 344"/>
          <p:cNvSpPr>
            <a:spLocks noEditPoints="1"/>
          </p:cNvSpPr>
          <p:nvPr/>
        </p:nvSpPr>
        <p:spPr bwMode="auto">
          <a:xfrm>
            <a:off x="6011025" y="1968324"/>
            <a:ext cx="576263" cy="223838"/>
          </a:xfrm>
          <a:custGeom>
            <a:avLst/>
            <a:gdLst>
              <a:gd name="T0" fmla="*/ 0 w 363"/>
              <a:gd name="T1" fmla="*/ 141 h 141"/>
              <a:gd name="T2" fmla="*/ 76 w 363"/>
              <a:gd name="T3" fmla="*/ 0 h 141"/>
              <a:gd name="T4" fmla="*/ 363 w 363"/>
              <a:gd name="T5" fmla="*/ 0 h 141"/>
              <a:gd name="T6" fmla="*/ 287 w 363"/>
              <a:gd name="T7" fmla="*/ 141 h 141"/>
              <a:gd name="T8" fmla="*/ 0 w 363"/>
              <a:gd name="T9" fmla="*/ 141 h 141"/>
              <a:gd name="T10" fmla="*/ 283 w 363"/>
              <a:gd name="T11" fmla="*/ 125 h 141"/>
              <a:gd name="T12" fmla="*/ 276 w 363"/>
              <a:gd name="T13" fmla="*/ 130 h 141"/>
              <a:gd name="T14" fmla="*/ 343 w 363"/>
              <a:gd name="T15" fmla="*/ 4 h 141"/>
              <a:gd name="T16" fmla="*/ 350 w 363"/>
              <a:gd name="T17" fmla="*/ 16 h 141"/>
              <a:gd name="T18" fmla="*/ 81 w 363"/>
              <a:gd name="T19" fmla="*/ 16 h 141"/>
              <a:gd name="T20" fmla="*/ 88 w 363"/>
              <a:gd name="T21" fmla="*/ 12 h 141"/>
              <a:gd name="T22" fmla="*/ 21 w 363"/>
              <a:gd name="T23" fmla="*/ 137 h 141"/>
              <a:gd name="T24" fmla="*/ 14 w 363"/>
              <a:gd name="T25" fmla="*/ 125 h 141"/>
              <a:gd name="T26" fmla="*/ 283 w 363"/>
              <a:gd name="T27"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41">
                <a:moveTo>
                  <a:pt x="0" y="141"/>
                </a:moveTo>
                <a:lnTo>
                  <a:pt x="76" y="0"/>
                </a:lnTo>
                <a:lnTo>
                  <a:pt x="363" y="0"/>
                </a:lnTo>
                <a:lnTo>
                  <a:pt x="287" y="141"/>
                </a:lnTo>
                <a:lnTo>
                  <a:pt x="0" y="141"/>
                </a:lnTo>
                <a:close/>
                <a:moveTo>
                  <a:pt x="283" y="125"/>
                </a:moveTo>
                <a:lnTo>
                  <a:pt x="276" y="130"/>
                </a:lnTo>
                <a:lnTo>
                  <a:pt x="343" y="4"/>
                </a:lnTo>
                <a:lnTo>
                  <a:pt x="350" y="16"/>
                </a:lnTo>
                <a:lnTo>
                  <a:pt x="81" y="16"/>
                </a:lnTo>
                <a:lnTo>
                  <a:pt x="88" y="12"/>
                </a:lnTo>
                <a:lnTo>
                  <a:pt x="21" y="137"/>
                </a:lnTo>
                <a:lnTo>
                  <a:pt x="14" y="125"/>
                </a:lnTo>
                <a:lnTo>
                  <a:pt x="283" y="125"/>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7" name="Rectangle 345"/>
          <p:cNvSpPr>
            <a:spLocks noChangeArrowheads="1"/>
          </p:cNvSpPr>
          <p:nvPr/>
        </p:nvSpPr>
        <p:spPr bwMode="auto">
          <a:xfrm>
            <a:off x="6233275" y="2025474"/>
            <a:ext cx="198438"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VA</a:t>
            </a:r>
            <a:endParaRPr kumimoji="0" lang="fr-FR" sz="1800" b="0" i="0" u="none" strike="noStrike" cap="none" normalizeH="0" baseline="0" dirty="0" smtClean="0">
              <a:ln>
                <a:noFill/>
              </a:ln>
              <a:solidFill>
                <a:schemeClr val="tx1"/>
              </a:solidFill>
              <a:effectLst/>
              <a:latin typeface="Arial" pitchFamily="34" charset="0"/>
            </a:endParaRPr>
          </a:p>
        </p:txBody>
      </p:sp>
      <p:sp>
        <p:nvSpPr>
          <p:cNvPr id="128" name="Freeform 346"/>
          <p:cNvSpPr>
            <a:spLocks/>
          </p:cNvSpPr>
          <p:nvPr/>
        </p:nvSpPr>
        <p:spPr bwMode="auto">
          <a:xfrm>
            <a:off x="7119100" y="1974674"/>
            <a:ext cx="533400" cy="198438"/>
          </a:xfrm>
          <a:custGeom>
            <a:avLst/>
            <a:gdLst>
              <a:gd name="T0" fmla="*/ 0 w 336"/>
              <a:gd name="T1" fmla="*/ 125 h 125"/>
              <a:gd name="T2" fmla="*/ 67 w 336"/>
              <a:gd name="T3" fmla="*/ 0 h 125"/>
              <a:gd name="T4" fmla="*/ 336 w 336"/>
              <a:gd name="T5" fmla="*/ 0 h 125"/>
              <a:gd name="T6" fmla="*/ 269 w 336"/>
              <a:gd name="T7" fmla="*/ 125 h 125"/>
              <a:gd name="T8" fmla="*/ 0 w 336"/>
              <a:gd name="T9" fmla="*/ 125 h 125"/>
            </a:gdLst>
            <a:ahLst/>
            <a:cxnLst>
              <a:cxn ang="0">
                <a:pos x="T0" y="T1"/>
              </a:cxn>
              <a:cxn ang="0">
                <a:pos x="T2" y="T3"/>
              </a:cxn>
              <a:cxn ang="0">
                <a:pos x="T4" y="T5"/>
              </a:cxn>
              <a:cxn ang="0">
                <a:pos x="T6" y="T7"/>
              </a:cxn>
              <a:cxn ang="0">
                <a:pos x="T8" y="T9"/>
              </a:cxn>
            </a:cxnLst>
            <a:rect l="0" t="0" r="r" b="b"/>
            <a:pathLst>
              <a:path w="336" h="125">
                <a:moveTo>
                  <a:pt x="0" y="125"/>
                </a:moveTo>
                <a:lnTo>
                  <a:pt x="67" y="0"/>
                </a:lnTo>
                <a:lnTo>
                  <a:pt x="336" y="0"/>
                </a:lnTo>
                <a:lnTo>
                  <a:pt x="269" y="125"/>
                </a:lnTo>
                <a:lnTo>
                  <a:pt x="0" y="12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9" name="Freeform 347"/>
          <p:cNvSpPr>
            <a:spLocks noEditPoints="1"/>
          </p:cNvSpPr>
          <p:nvPr/>
        </p:nvSpPr>
        <p:spPr bwMode="auto">
          <a:xfrm>
            <a:off x="7098462" y="1961974"/>
            <a:ext cx="576263" cy="223838"/>
          </a:xfrm>
          <a:custGeom>
            <a:avLst/>
            <a:gdLst>
              <a:gd name="T0" fmla="*/ 0 w 363"/>
              <a:gd name="T1" fmla="*/ 141 h 141"/>
              <a:gd name="T2" fmla="*/ 76 w 363"/>
              <a:gd name="T3" fmla="*/ 0 h 141"/>
              <a:gd name="T4" fmla="*/ 363 w 363"/>
              <a:gd name="T5" fmla="*/ 0 h 141"/>
              <a:gd name="T6" fmla="*/ 287 w 363"/>
              <a:gd name="T7" fmla="*/ 141 h 141"/>
              <a:gd name="T8" fmla="*/ 0 w 363"/>
              <a:gd name="T9" fmla="*/ 141 h 141"/>
              <a:gd name="T10" fmla="*/ 282 w 363"/>
              <a:gd name="T11" fmla="*/ 125 h 141"/>
              <a:gd name="T12" fmla="*/ 275 w 363"/>
              <a:gd name="T13" fmla="*/ 129 h 141"/>
              <a:gd name="T14" fmla="*/ 342 w 363"/>
              <a:gd name="T15" fmla="*/ 4 h 141"/>
              <a:gd name="T16" fmla="*/ 349 w 363"/>
              <a:gd name="T17" fmla="*/ 16 h 141"/>
              <a:gd name="T18" fmla="*/ 80 w 363"/>
              <a:gd name="T19" fmla="*/ 16 h 141"/>
              <a:gd name="T20" fmla="*/ 87 w 363"/>
              <a:gd name="T21" fmla="*/ 12 h 141"/>
              <a:gd name="T22" fmla="*/ 20 w 363"/>
              <a:gd name="T23" fmla="*/ 137 h 141"/>
              <a:gd name="T24" fmla="*/ 13 w 363"/>
              <a:gd name="T25" fmla="*/ 125 h 141"/>
              <a:gd name="T26" fmla="*/ 282 w 363"/>
              <a:gd name="T27" fmla="*/ 1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3" h="141">
                <a:moveTo>
                  <a:pt x="0" y="141"/>
                </a:moveTo>
                <a:lnTo>
                  <a:pt x="76" y="0"/>
                </a:lnTo>
                <a:lnTo>
                  <a:pt x="363" y="0"/>
                </a:lnTo>
                <a:lnTo>
                  <a:pt x="287" y="141"/>
                </a:lnTo>
                <a:lnTo>
                  <a:pt x="0" y="141"/>
                </a:lnTo>
                <a:close/>
                <a:moveTo>
                  <a:pt x="282" y="125"/>
                </a:moveTo>
                <a:lnTo>
                  <a:pt x="275" y="129"/>
                </a:lnTo>
                <a:lnTo>
                  <a:pt x="342" y="4"/>
                </a:lnTo>
                <a:lnTo>
                  <a:pt x="349" y="16"/>
                </a:lnTo>
                <a:lnTo>
                  <a:pt x="80" y="16"/>
                </a:lnTo>
                <a:lnTo>
                  <a:pt x="87" y="12"/>
                </a:lnTo>
                <a:lnTo>
                  <a:pt x="20" y="137"/>
                </a:lnTo>
                <a:lnTo>
                  <a:pt x="13" y="125"/>
                </a:lnTo>
                <a:lnTo>
                  <a:pt x="282" y="125"/>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0" name="Rectangle 348"/>
          <p:cNvSpPr>
            <a:spLocks noChangeArrowheads="1"/>
          </p:cNvSpPr>
          <p:nvPr/>
        </p:nvSpPr>
        <p:spPr bwMode="auto">
          <a:xfrm>
            <a:off x="7300075" y="2019124"/>
            <a:ext cx="238125"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FFFFFF"/>
                </a:solidFill>
                <a:effectLst/>
                <a:latin typeface="Century Gothic" pitchFamily="34" charset="0"/>
              </a:rPr>
              <a:t>VSR</a:t>
            </a:r>
            <a:endParaRPr kumimoji="0" lang="fr-FR" sz="1800" b="0" i="0" u="none" strike="noStrike" cap="none" normalizeH="0" baseline="0" dirty="0" smtClean="0">
              <a:ln>
                <a:noFill/>
              </a:ln>
              <a:solidFill>
                <a:schemeClr val="tx1"/>
              </a:solidFill>
              <a:effectLst/>
              <a:latin typeface="Arial" pitchFamily="34" charset="0"/>
            </a:endParaRPr>
          </a:p>
        </p:txBody>
      </p:sp>
      <p:sp>
        <p:nvSpPr>
          <p:cNvPr id="131" name="Freeform 349"/>
          <p:cNvSpPr>
            <a:spLocks/>
          </p:cNvSpPr>
          <p:nvPr/>
        </p:nvSpPr>
        <p:spPr bwMode="auto">
          <a:xfrm>
            <a:off x="6225337" y="2887486"/>
            <a:ext cx="328613" cy="752475"/>
          </a:xfrm>
          <a:custGeom>
            <a:avLst/>
            <a:gdLst>
              <a:gd name="T0" fmla="*/ 0 w 207"/>
              <a:gd name="T1" fmla="*/ 0 h 474"/>
              <a:gd name="T2" fmla="*/ 138 w 207"/>
              <a:gd name="T3" fmla="*/ 0 h 474"/>
              <a:gd name="T4" fmla="*/ 138 w 207"/>
              <a:gd name="T5" fmla="*/ 174 h 474"/>
              <a:gd name="T6" fmla="*/ 175 w 207"/>
              <a:gd name="T7" fmla="*/ 174 h 474"/>
              <a:gd name="T8" fmla="*/ 175 w 207"/>
              <a:gd name="T9" fmla="*/ 168 h 474"/>
              <a:gd name="T10" fmla="*/ 207 w 207"/>
              <a:gd name="T11" fmla="*/ 237 h 474"/>
              <a:gd name="T12" fmla="*/ 175 w 207"/>
              <a:gd name="T13" fmla="*/ 305 h 474"/>
              <a:gd name="T14" fmla="*/ 175 w 207"/>
              <a:gd name="T15" fmla="*/ 300 h 474"/>
              <a:gd name="T16" fmla="*/ 138 w 207"/>
              <a:gd name="T17" fmla="*/ 300 h 474"/>
              <a:gd name="T18" fmla="*/ 138 w 207"/>
              <a:gd name="T19" fmla="*/ 474 h 474"/>
              <a:gd name="T20" fmla="*/ 0 w 207"/>
              <a:gd name="T21" fmla="*/ 474 h 474"/>
              <a:gd name="T22" fmla="*/ 0 w 207"/>
              <a:gd name="T23"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474">
                <a:moveTo>
                  <a:pt x="0" y="0"/>
                </a:moveTo>
                <a:lnTo>
                  <a:pt x="138" y="0"/>
                </a:lnTo>
                <a:lnTo>
                  <a:pt x="138" y="174"/>
                </a:lnTo>
                <a:lnTo>
                  <a:pt x="175" y="174"/>
                </a:lnTo>
                <a:lnTo>
                  <a:pt x="175" y="168"/>
                </a:lnTo>
                <a:lnTo>
                  <a:pt x="207" y="237"/>
                </a:lnTo>
                <a:lnTo>
                  <a:pt x="175" y="305"/>
                </a:lnTo>
                <a:lnTo>
                  <a:pt x="175" y="300"/>
                </a:lnTo>
                <a:lnTo>
                  <a:pt x="138" y="300"/>
                </a:lnTo>
                <a:lnTo>
                  <a:pt x="138" y="474"/>
                </a:lnTo>
                <a:lnTo>
                  <a:pt x="0" y="474"/>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Pilote</a:t>
            </a:r>
            <a:endParaRPr lang="fr-FR" sz="1000" b="1" dirty="0">
              <a:solidFill>
                <a:srgbClr val="C00000"/>
              </a:solidFill>
            </a:endParaRPr>
          </a:p>
        </p:txBody>
      </p:sp>
      <p:sp>
        <p:nvSpPr>
          <p:cNvPr id="132" name="Freeform 350"/>
          <p:cNvSpPr>
            <a:spLocks noEditPoints="1"/>
          </p:cNvSpPr>
          <p:nvPr/>
        </p:nvSpPr>
        <p:spPr bwMode="auto">
          <a:xfrm>
            <a:off x="6212637" y="2874786"/>
            <a:ext cx="355600" cy="777875"/>
          </a:xfrm>
          <a:custGeom>
            <a:avLst/>
            <a:gdLst>
              <a:gd name="T0" fmla="*/ 0 w 224"/>
              <a:gd name="T1" fmla="*/ 0 h 490"/>
              <a:gd name="T2" fmla="*/ 154 w 224"/>
              <a:gd name="T3" fmla="*/ 0 h 490"/>
              <a:gd name="T4" fmla="*/ 154 w 224"/>
              <a:gd name="T5" fmla="*/ 182 h 490"/>
              <a:gd name="T6" fmla="*/ 146 w 224"/>
              <a:gd name="T7" fmla="*/ 174 h 490"/>
              <a:gd name="T8" fmla="*/ 183 w 224"/>
              <a:gd name="T9" fmla="*/ 174 h 490"/>
              <a:gd name="T10" fmla="*/ 175 w 224"/>
              <a:gd name="T11" fmla="*/ 182 h 490"/>
              <a:gd name="T12" fmla="*/ 175 w 224"/>
              <a:gd name="T13" fmla="*/ 140 h 490"/>
              <a:gd name="T14" fmla="*/ 224 w 224"/>
              <a:gd name="T15" fmla="*/ 245 h 490"/>
              <a:gd name="T16" fmla="*/ 175 w 224"/>
              <a:gd name="T17" fmla="*/ 350 h 490"/>
              <a:gd name="T18" fmla="*/ 175 w 224"/>
              <a:gd name="T19" fmla="*/ 308 h 490"/>
              <a:gd name="T20" fmla="*/ 183 w 224"/>
              <a:gd name="T21" fmla="*/ 316 h 490"/>
              <a:gd name="T22" fmla="*/ 146 w 224"/>
              <a:gd name="T23" fmla="*/ 316 h 490"/>
              <a:gd name="T24" fmla="*/ 154 w 224"/>
              <a:gd name="T25" fmla="*/ 308 h 490"/>
              <a:gd name="T26" fmla="*/ 154 w 224"/>
              <a:gd name="T27" fmla="*/ 490 h 490"/>
              <a:gd name="T28" fmla="*/ 0 w 224"/>
              <a:gd name="T29" fmla="*/ 490 h 490"/>
              <a:gd name="T30" fmla="*/ 0 w 224"/>
              <a:gd name="T31" fmla="*/ 0 h 490"/>
              <a:gd name="T32" fmla="*/ 16 w 224"/>
              <a:gd name="T33" fmla="*/ 482 h 490"/>
              <a:gd name="T34" fmla="*/ 8 w 224"/>
              <a:gd name="T35" fmla="*/ 473 h 490"/>
              <a:gd name="T36" fmla="*/ 146 w 224"/>
              <a:gd name="T37" fmla="*/ 473 h 490"/>
              <a:gd name="T38" fmla="*/ 138 w 224"/>
              <a:gd name="T39" fmla="*/ 482 h 490"/>
              <a:gd name="T40" fmla="*/ 138 w 224"/>
              <a:gd name="T41" fmla="*/ 300 h 490"/>
              <a:gd name="T42" fmla="*/ 191 w 224"/>
              <a:gd name="T43" fmla="*/ 300 h 490"/>
              <a:gd name="T44" fmla="*/ 191 w 224"/>
              <a:gd name="T45" fmla="*/ 313 h 490"/>
              <a:gd name="T46" fmla="*/ 176 w 224"/>
              <a:gd name="T47" fmla="*/ 310 h 490"/>
              <a:gd name="T48" fmla="*/ 207 w 224"/>
              <a:gd name="T49" fmla="*/ 241 h 490"/>
              <a:gd name="T50" fmla="*/ 207 w 224"/>
              <a:gd name="T51" fmla="*/ 248 h 490"/>
              <a:gd name="T52" fmla="*/ 176 w 224"/>
              <a:gd name="T53" fmla="*/ 180 h 490"/>
              <a:gd name="T54" fmla="*/ 191 w 224"/>
              <a:gd name="T55" fmla="*/ 176 h 490"/>
              <a:gd name="T56" fmla="*/ 191 w 224"/>
              <a:gd name="T57" fmla="*/ 190 h 490"/>
              <a:gd name="T58" fmla="*/ 138 w 224"/>
              <a:gd name="T59" fmla="*/ 190 h 490"/>
              <a:gd name="T60" fmla="*/ 138 w 224"/>
              <a:gd name="T61" fmla="*/ 8 h 490"/>
              <a:gd name="T62" fmla="*/ 146 w 224"/>
              <a:gd name="T63" fmla="*/ 16 h 490"/>
              <a:gd name="T64" fmla="*/ 8 w 224"/>
              <a:gd name="T65" fmla="*/ 16 h 490"/>
              <a:gd name="T66" fmla="*/ 16 w 224"/>
              <a:gd name="T67" fmla="*/ 8 h 490"/>
              <a:gd name="T68" fmla="*/ 16 w 224"/>
              <a:gd name="T69" fmla="*/ 48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490">
                <a:moveTo>
                  <a:pt x="0" y="0"/>
                </a:moveTo>
                <a:lnTo>
                  <a:pt x="154" y="0"/>
                </a:lnTo>
                <a:lnTo>
                  <a:pt x="154" y="182"/>
                </a:lnTo>
                <a:lnTo>
                  <a:pt x="146" y="174"/>
                </a:lnTo>
                <a:lnTo>
                  <a:pt x="183" y="174"/>
                </a:lnTo>
                <a:lnTo>
                  <a:pt x="175" y="182"/>
                </a:lnTo>
                <a:lnTo>
                  <a:pt x="175" y="140"/>
                </a:lnTo>
                <a:lnTo>
                  <a:pt x="224" y="245"/>
                </a:lnTo>
                <a:lnTo>
                  <a:pt x="175" y="350"/>
                </a:lnTo>
                <a:lnTo>
                  <a:pt x="175" y="308"/>
                </a:lnTo>
                <a:lnTo>
                  <a:pt x="183" y="316"/>
                </a:lnTo>
                <a:lnTo>
                  <a:pt x="146" y="316"/>
                </a:lnTo>
                <a:lnTo>
                  <a:pt x="154" y="308"/>
                </a:lnTo>
                <a:lnTo>
                  <a:pt x="154" y="490"/>
                </a:lnTo>
                <a:lnTo>
                  <a:pt x="0" y="490"/>
                </a:lnTo>
                <a:lnTo>
                  <a:pt x="0" y="0"/>
                </a:lnTo>
                <a:close/>
                <a:moveTo>
                  <a:pt x="16" y="482"/>
                </a:moveTo>
                <a:lnTo>
                  <a:pt x="8" y="473"/>
                </a:lnTo>
                <a:lnTo>
                  <a:pt x="146" y="473"/>
                </a:lnTo>
                <a:lnTo>
                  <a:pt x="138" y="482"/>
                </a:lnTo>
                <a:lnTo>
                  <a:pt x="138" y="300"/>
                </a:lnTo>
                <a:lnTo>
                  <a:pt x="191" y="300"/>
                </a:lnTo>
                <a:lnTo>
                  <a:pt x="191" y="313"/>
                </a:lnTo>
                <a:lnTo>
                  <a:pt x="176" y="310"/>
                </a:lnTo>
                <a:lnTo>
                  <a:pt x="207" y="241"/>
                </a:lnTo>
                <a:lnTo>
                  <a:pt x="207" y="248"/>
                </a:lnTo>
                <a:lnTo>
                  <a:pt x="176" y="180"/>
                </a:lnTo>
                <a:lnTo>
                  <a:pt x="191" y="176"/>
                </a:lnTo>
                <a:lnTo>
                  <a:pt x="191" y="190"/>
                </a:lnTo>
                <a:lnTo>
                  <a:pt x="138" y="190"/>
                </a:lnTo>
                <a:lnTo>
                  <a:pt x="138" y="8"/>
                </a:lnTo>
                <a:lnTo>
                  <a:pt x="146" y="16"/>
                </a:lnTo>
                <a:lnTo>
                  <a:pt x="8" y="16"/>
                </a:lnTo>
                <a:lnTo>
                  <a:pt x="16" y="8"/>
                </a:lnTo>
                <a:lnTo>
                  <a:pt x="16" y="482"/>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3" name="Rectangle 352"/>
          <p:cNvSpPr>
            <a:spLocks noChangeArrowheads="1"/>
          </p:cNvSpPr>
          <p:nvPr/>
        </p:nvSpPr>
        <p:spPr bwMode="auto">
          <a:xfrm>
            <a:off x="7009562" y="2765249"/>
            <a:ext cx="746125" cy="10096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Mesurer qualité er performances</a:t>
            </a:r>
            <a:endParaRPr lang="fr-FR" sz="1000" b="1" dirty="0">
              <a:solidFill>
                <a:srgbClr val="C00000"/>
              </a:solidFill>
            </a:endParaRPr>
          </a:p>
        </p:txBody>
      </p:sp>
      <p:sp>
        <p:nvSpPr>
          <p:cNvPr id="134" name="Freeform 353"/>
          <p:cNvSpPr>
            <a:spLocks noEditPoints="1"/>
          </p:cNvSpPr>
          <p:nvPr/>
        </p:nvSpPr>
        <p:spPr bwMode="auto">
          <a:xfrm>
            <a:off x="6996862" y="2752549"/>
            <a:ext cx="771525" cy="1035050"/>
          </a:xfrm>
          <a:custGeom>
            <a:avLst/>
            <a:gdLst>
              <a:gd name="T0" fmla="*/ 486 w 486"/>
              <a:gd name="T1" fmla="*/ 652 h 652"/>
              <a:gd name="T2" fmla="*/ 0 w 486"/>
              <a:gd name="T3" fmla="*/ 652 h 652"/>
              <a:gd name="T4" fmla="*/ 0 w 486"/>
              <a:gd name="T5" fmla="*/ 0 h 652"/>
              <a:gd name="T6" fmla="*/ 486 w 486"/>
              <a:gd name="T7" fmla="*/ 0 h 652"/>
              <a:gd name="T8" fmla="*/ 486 w 486"/>
              <a:gd name="T9" fmla="*/ 652 h 652"/>
              <a:gd name="T10" fmla="*/ 470 w 486"/>
              <a:gd name="T11" fmla="*/ 8 h 652"/>
              <a:gd name="T12" fmla="*/ 478 w 486"/>
              <a:gd name="T13" fmla="*/ 16 h 652"/>
              <a:gd name="T14" fmla="*/ 8 w 486"/>
              <a:gd name="T15" fmla="*/ 16 h 652"/>
              <a:gd name="T16" fmla="*/ 16 w 486"/>
              <a:gd name="T17" fmla="*/ 8 h 652"/>
              <a:gd name="T18" fmla="*/ 16 w 486"/>
              <a:gd name="T19" fmla="*/ 644 h 652"/>
              <a:gd name="T20" fmla="*/ 8 w 486"/>
              <a:gd name="T21" fmla="*/ 635 h 652"/>
              <a:gd name="T22" fmla="*/ 478 w 486"/>
              <a:gd name="T23" fmla="*/ 635 h 652"/>
              <a:gd name="T24" fmla="*/ 470 w 486"/>
              <a:gd name="T25" fmla="*/ 644 h 652"/>
              <a:gd name="T26" fmla="*/ 470 w 486"/>
              <a:gd name="T27" fmla="*/ 8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6" h="652">
                <a:moveTo>
                  <a:pt x="486" y="652"/>
                </a:moveTo>
                <a:lnTo>
                  <a:pt x="0" y="652"/>
                </a:lnTo>
                <a:lnTo>
                  <a:pt x="0" y="0"/>
                </a:lnTo>
                <a:lnTo>
                  <a:pt x="486" y="0"/>
                </a:lnTo>
                <a:lnTo>
                  <a:pt x="486" y="652"/>
                </a:lnTo>
                <a:close/>
                <a:moveTo>
                  <a:pt x="470" y="8"/>
                </a:moveTo>
                <a:lnTo>
                  <a:pt x="478" y="16"/>
                </a:lnTo>
                <a:lnTo>
                  <a:pt x="8" y="16"/>
                </a:lnTo>
                <a:lnTo>
                  <a:pt x="16" y="8"/>
                </a:lnTo>
                <a:lnTo>
                  <a:pt x="16" y="644"/>
                </a:lnTo>
                <a:lnTo>
                  <a:pt x="8" y="635"/>
                </a:lnTo>
                <a:lnTo>
                  <a:pt x="478" y="635"/>
                </a:lnTo>
                <a:lnTo>
                  <a:pt x="470" y="644"/>
                </a:lnTo>
                <a:lnTo>
                  <a:pt x="470" y="8"/>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5" name="Rectangle 357"/>
          <p:cNvSpPr>
            <a:spLocks noChangeArrowheads="1"/>
          </p:cNvSpPr>
          <p:nvPr/>
        </p:nvSpPr>
        <p:spPr bwMode="auto">
          <a:xfrm>
            <a:off x="8135100" y="2765249"/>
            <a:ext cx="282575" cy="10096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58"/>
          <p:cNvSpPr>
            <a:spLocks noEditPoints="1"/>
          </p:cNvSpPr>
          <p:nvPr/>
        </p:nvSpPr>
        <p:spPr bwMode="auto">
          <a:xfrm>
            <a:off x="8122400" y="2752549"/>
            <a:ext cx="307975" cy="1035050"/>
          </a:xfrm>
          <a:custGeom>
            <a:avLst/>
            <a:gdLst>
              <a:gd name="T0" fmla="*/ 0 w 194"/>
              <a:gd name="T1" fmla="*/ 0 h 652"/>
              <a:gd name="T2" fmla="*/ 194 w 194"/>
              <a:gd name="T3" fmla="*/ 0 h 652"/>
              <a:gd name="T4" fmla="*/ 194 w 194"/>
              <a:gd name="T5" fmla="*/ 652 h 652"/>
              <a:gd name="T6" fmla="*/ 0 w 194"/>
              <a:gd name="T7" fmla="*/ 652 h 652"/>
              <a:gd name="T8" fmla="*/ 0 w 194"/>
              <a:gd name="T9" fmla="*/ 0 h 652"/>
              <a:gd name="T10" fmla="*/ 16 w 194"/>
              <a:gd name="T11" fmla="*/ 644 h 652"/>
              <a:gd name="T12" fmla="*/ 8 w 194"/>
              <a:gd name="T13" fmla="*/ 635 h 652"/>
              <a:gd name="T14" fmla="*/ 186 w 194"/>
              <a:gd name="T15" fmla="*/ 635 h 652"/>
              <a:gd name="T16" fmla="*/ 178 w 194"/>
              <a:gd name="T17" fmla="*/ 644 h 652"/>
              <a:gd name="T18" fmla="*/ 178 w 194"/>
              <a:gd name="T19" fmla="*/ 8 h 652"/>
              <a:gd name="T20" fmla="*/ 186 w 194"/>
              <a:gd name="T21" fmla="*/ 16 h 652"/>
              <a:gd name="T22" fmla="*/ 8 w 194"/>
              <a:gd name="T23" fmla="*/ 16 h 652"/>
              <a:gd name="T24" fmla="*/ 16 w 194"/>
              <a:gd name="T25" fmla="*/ 8 h 652"/>
              <a:gd name="T26" fmla="*/ 16 w 194"/>
              <a:gd name="T27" fmla="*/ 644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652">
                <a:moveTo>
                  <a:pt x="0" y="0"/>
                </a:moveTo>
                <a:lnTo>
                  <a:pt x="194" y="0"/>
                </a:lnTo>
                <a:lnTo>
                  <a:pt x="194" y="652"/>
                </a:lnTo>
                <a:lnTo>
                  <a:pt x="0" y="652"/>
                </a:lnTo>
                <a:lnTo>
                  <a:pt x="0" y="0"/>
                </a:lnTo>
                <a:close/>
                <a:moveTo>
                  <a:pt x="16" y="644"/>
                </a:moveTo>
                <a:lnTo>
                  <a:pt x="8" y="635"/>
                </a:lnTo>
                <a:lnTo>
                  <a:pt x="186" y="635"/>
                </a:lnTo>
                <a:lnTo>
                  <a:pt x="178" y="644"/>
                </a:lnTo>
                <a:lnTo>
                  <a:pt x="178" y="8"/>
                </a:lnTo>
                <a:lnTo>
                  <a:pt x="186" y="16"/>
                </a:lnTo>
                <a:lnTo>
                  <a:pt x="8" y="16"/>
                </a:lnTo>
                <a:lnTo>
                  <a:pt x="16" y="8"/>
                </a:lnTo>
                <a:lnTo>
                  <a:pt x="16" y="644"/>
                </a:lnTo>
                <a:close/>
              </a:path>
            </a:pathLst>
          </a:custGeom>
          <a:solidFill>
            <a:srgbClr val="993300"/>
          </a:solidFill>
          <a:ln w="0" cap="flat">
            <a:solidFill>
              <a:srgbClr val="993300"/>
            </a:solidFill>
            <a:prstDash val="solid"/>
            <a:round/>
            <a:headEnd/>
            <a:tailEnd/>
          </a:ln>
        </p:spPr>
        <p:txBody>
          <a:bodyPr vert="vert270" wrap="square" lIns="91440" tIns="45720" rIns="91440" bIns="45720" numCol="1" anchor="t" anchorCtr="0" compatLnSpc="1">
            <a:prstTxWarp prst="textNoShape">
              <a:avLst/>
            </a:prstTxWarp>
          </a:bodyPr>
          <a:lstStyle/>
          <a:p>
            <a:pPr algn="ctr"/>
            <a:r>
              <a:rPr lang="fr-FR" sz="1000" b="1" dirty="0" smtClean="0">
                <a:solidFill>
                  <a:srgbClr val="C00000"/>
                </a:solidFill>
              </a:rPr>
              <a:t>Clôturer</a:t>
            </a:r>
            <a:endParaRPr lang="fr-FR" sz="1000" b="1" dirty="0">
              <a:solidFill>
                <a:srgbClr val="C00000"/>
              </a:solidFill>
            </a:endParaRPr>
          </a:p>
        </p:txBody>
      </p:sp>
      <p:sp>
        <p:nvSpPr>
          <p:cNvPr id="137" name="Freeform 360"/>
          <p:cNvSpPr>
            <a:spLocks/>
          </p:cNvSpPr>
          <p:nvPr/>
        </p:nvSpPr>
        <p:spPr bwMode="auto">
          <a:xfrm>
            <a:off x="6422187" y="2247724"/>
            <a:ext cx="693738" cy="392113"/>
          </a:xfrm>
          <a:custGeom>
            <a:avLst/>
            <a:gdLst>
              <a:gd name="T0" fmla="*/ 0 w 1728"/>
              <a:gd name="T1" fmla="*/ 0 h 975"/>
              <a:gd name="T2" fmla="*/ 1728 w 1728"/>
              <a:gd name="T3" fmla="*/ 0 h 975"/>
              <a:gd name="T4" fmla="*/ 1728 w 1728"/>
              <a:gd name="T5" fmla="*/ 706 h 975"/>
              <a:gd name="T6" fmla="*/ 0 w 1728"/>
              <a:gd name="T7" fmla="*/ 822 h 975"/>
              <a:gd name="T8" fmla="*/ 0 w 1728"/>
              <a:gd name="T9" fmla="*/ 0 h 975"/>
            </a:gdLst>
            <a:ahLst/>
            <a:cxnLst>
              <a:cxn ang="0">
                <a:pos x="T0" y="T1"/>
              </a:cxn>
              <a:cxn ang="0">
                <a:pos x="T2" y="T3"/>
              </a:cxn>
              <a:cxn ang="0">
                <a:pos x="T4" y="T5"/>
              </a:cxn>
              <a:cxn ang="0">
                <a:pos x="T6" y="T7"/>
              </a:cxn>
              <a:cxn ang="0">
                <a:pos x="T8" y="T9"/>
              </a:cxn>
            </a:cxnLst>
            <a:rect l="0" t="0" r="r" b="b"/>
            <a:pathLst>
              <a:path w="1728" h="975">
                <a:moveTo>
                  <a:pt x="0" y="0"/>
                </a:moveTo>
                <a:lnTo>
                  <a:pt x="1728" y="0"/>
                </a:lnTo>
                <a:lnTo>
                  <a:pt x="1728" y="706"/>
                </a:lnTo>
                <a:cubicBezTo>
                  <a:pt x="864" y="706"/>
                  <a:pt x="864" y="975"/>
                  <a:pt x="0" y="822"/>
                </a:cubicBezTo>
                <a:lnTo>
                  <a:pt x="0" y="0"/>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8" name="Freeform 361"/>
          <p:cNvSpPr>
            <a:spLocks noEditPoints="1"/>
          </p:cNvSpPr>
          <p:nvPr/>
        </p:nvSpPr>
        <p:spPr bwMode="auto">
          <a:xfrm>
            <a:off x="6412662" y="2238199"/>
            <a:ext cx="712788" cy="368300"/>
          </a:xfrm>
          <a:custGeom>
            <a:avLst/>
            <a:gdLst>
              <a:gd name="T0" fmla="*/ 0 w 449"/>
              <a:gd name="T1" fmla="*/ 0 h 232"/>
              <a:gd name="T2" fmla="*/ 449 w 449"/>
              <a:gd name="T3" fmla="*/ 0 h 232"/>
              <a:gd name="T4" fmla="*/ 449 w 449"/>
              <a:gd name="T5" fmla="*/ 191 h 232"/>
              <a:gd name="T6" fmla="*/ 405 w 449"/>
              <a:gd name="T7" fmla="*/ 191 h 232"/>
              <a:gd name="T8" fmla="*/ 405 w 449"/>
              <a:gd name="T9" fmla="*/ 191 h 232"/>
              <a:gd name="T10" fmla="*/ 371 w 449"/>
              <a:gd name="T11" fmla="*/ 193 h 232"/>
              <a:gd name="T12" fmla="*/ 371 w 449"/>
              <a:gd name="T13" fmla="*/ 193 h 232"/>
              <a:gd name="T14" fmla="*/ 341 w 449"/>
              <a:gd name="T15" fmla="*/ 197 h 232"/>
              <a:gd name="T16" fmla="*/ 341 w 449"/>
              <a:gd name="T17" fmla="*/ 197 h 232"/>
              <a:gd name="T18" fmla="*/ 314 w 449"/>
              <a:gd name="T19" fmla="*/ 201 h 232"/>
              <a:gd name="T20" fmla="*/ 314 w 449"/>
              <a:gd name="T21" fmla="*/ 201 h 232"/>
              <a:gd name="T22" fmla="*/ 290 w 449"/>
              <a:gd name="T23" fmla="*/ 205 h 232"/>
              <a:gd name="T24" fmla="*/ 290 w 449"/>
              <a:gd name="T25" fmla="*/ 205 h 232"/>
              <a:gd name="T26" fmla="*/ 267 w 449"/>
              <a:gd name="T27" fmla="*/ 210 h 232"/>
              <a:gd name="T28" fmla="*/ 268 w 449"/>
              <a:gd name="T29" fmla="*/ 210 h 232"/>
              <a:gd name="T30" fmla="*/ 226 w 449"/>
              <a:gd name="T31" fmla="*/ 220 h 232"/>
              <a:gd name="T32" fmla="*/ 184 w 449"/>
              <a:gd name="T33" fmla="*/ 228 h 232"/>
              <a:gd name="T34" fmla="*/ 161 w 449"/>
              <a:gd name="T35" fmla="*/ 230 h 232"/>
              <a:gd name="T36" fmla="*/ 136 w 449"/>
              <a:gd name="T37" fmla="*/ 232 h 232"/>
              <a:gd name="T38" fmla="*/ 108 w 449"/>
              <a:gd name="T39" fmla="*/ 232 h 232"/>
              <a:gd name="T40" fmla="*/ 78 w 449"/>
              <a:gd name="T41" fmla="*/ 230 h 232"/>
              <a:gd name="T42" fmla="*/ 43 w 449"/>
              <a:gd name="T43" fmla="*/ 226 h 232"/>
              <a:gd name="T44" fmla="*/ 0 w 449"/>
              <a:gd name="T45" fmla="*/ 219 h 232"/>
              <a:gd name="T46" fmla="*/ 0 w 449"/>
              <a:gd name="T47" fmla="*/ 0 h 232"/>
              <a:gd name="T48" fmla="*/ 12 w 449"/>
              <a:gd name="T49" fmla="*/ 214 h 232"/>
              <a:gd name="T50" fmla="*/ 7 w 449"/>
              <a:gd name="T51" fmla="*/ 208 h 232"/>
              <a:gd name="T52" fmla="*/ 45 w 449"/>
              <a:gd name="T53" fmla="*/ 214 h 232"/>
              <a:gd name="T54" fmla="*/ 45 w 449"/>
              <a:gd name="T55" fmla="*/ 214 h 232"/>
              <a:gd name="T56" fmla="*/ 79 w 449"/>
              <a:gd name="T57" fmla="*/ 218 h 232"/>
              <a:gd name="T58" fmla="*/ 79 w 449"/>
              <a:gd name="T59" fmla="*/ 218 h 232"/>
              <a:gd name="T60" fmla="*/ 109 w 449"/>
              <a:gd name="T61" fmla="*/ 220 h 232"/>
              <a:gd name="T62" fmla="*/ 108 w 449"/>
              <a:gd name="T63" fmla="*/ 219 h 232"/>
              <a:gd name="T64" fmla="*/ 135 w 449"/>
              <a:gd name="T65" fmla="*/ 219 h 232"/>
              <a:gd name="T66" fmla="*/ 135 w 449"/>
              <a:gd name="T67" fmla="*/ 219 h 232"/>
              <a:gd name="T68" fmla="*/ 160 w 449"/>
              <a:gd name="T69" fmla="*/ 218 h 232"/>
              <a:gd name="T70" fmla="*/ 159 w 449"/>
              <a:gd name="T71" fmla="*/ 218 h 232"/>
              <a:gd name="T72" fmla="*/ 182 w 449"/>
              <a:gd name="T73" fmla="*/ 216 h 232"/>
              <a:gd name="T74" fmla="*/ 182 w 449"/>
              <a:gd name="T75" fmla="*/ 216 h 232"/>
              <a:gd name="T76" fmla="*/ 223 w 449"/>
              <a:gd name="T77" fmla="*/ 208 h 232"/>
              <a:gd name="T78" fmla="*/ 223 w 449"/>
              <a:gd name="T79" fmla="*/ 208 h 232"/>
              <a:gd name="T80" fmla="*/ 265 w 449"/>
              <a:gd name="T81" fmla="*/ 198 h 232"/>
              <a:gd name="T82" fmla="*/ 288 w 449"/>
              <a:gd name="T83" fmla="*/ 193 h 232"/>
              <a:gd name="T84" fmla="*/ 312 w 449"/>
              <a:gd name="T85" fmla="*/ 189 h 232"/>
              <a:gd name="T86" fmla="*/ 339 w 449"/>
              <a:gd name="T87" fmla="*/ 185 h 232"/>
              <a:gd name="T88" fmla="*/ 370 w 449"/>
              <a:gd name="T89" fmla="*/ 181 h 232"/>
              <a:gd name="T90" fmla="*/ 405 w 449"/>
              <a:gd name="T91" fmla="*/ 179 h 232"/>
              <a:gd name="T92" fmla="*/ 443 w 449"/>
              <a:gd name="T93" fmla="*/ 178 h 232"/>
              <a:gd name="T94" fmla="*/ 437 w 449"/>
              <a:gd name="T95" fmla="*/ 185 h 232"/>
              <a:gd name="T96" fmla="*/ 437 w 449"/>
              <a:gd name="T97" fmla="*/ 6 h 232"/>
              <a:gd name="T98" fmla="*/ 443 w 449"/>
              <a:gd name="T99" fmla="*/ 12 h 232"/>
              <a:gd name="T100" fmla="*/ 6 w 449"/>
              <a:gd name="T101" fmla="*/ 12 h 232"/>
              <a:gd name="T102" fmla="*/ 12 w 449"/>
              <a:gd name="T103" fmla="*/ 6 h 232"/>
              <a:gd name="T104" fmla="*/ 12 w 449"/>
              <a:gd name="T105" fmla="*/ 2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9" h="232">
                <a:moveTo>
                  <a:pt x="0" y="0"/>
                </a:moveTo>
                <a:lnTo>
                  <a:pt x="449" y="0"/>
                </a:lnTo>
                <a:lnTo>
                  <a:pt x="449" y="191"/>
                </a:lnTo>
                <a:lnTo>
                  <a:pt x="405" y="191"/>
                </a:lnTo>
                <a:lnTo>
                  <a:pt x="405" y="191"/>
                </a:lnTo>
                <a:lnTo>
                  <a:pt x="371" y="193"/>
                </a:lnTo>
                <a:lnTo>
                  <a:pt x="371" y="193"/>
                </a:lnTo>
                <a:lnTo>
                  <a:pt x="341" y="197"/>
                </a:lnTo>
                <a:lnTo>
                  <a:pt x="341" y="197"/>
                </a:lnTo>
                <a:lnTo>
                  <a:pt x="314" y="201"/>
                </a:lnTo>
                <a:lnTo>
                  <a:pt x="314" y="201"/>
                </a:lnTo>
                <a:lnTo>
                  <a:pt x="290" y="205"/>
                </a:lnTo>
                <a:lnTo>
                  <a:pt x="290" y="205"/>
                </a:lnTo>
                <a:lnTo>
                  <a:pt x="267" y="210"/>
                </a:lnTo>
                <a:lnTo>
                  <a:pt x="268" y="210"/>
                </a:lnTo>
                <a:lnTo>
                  <a:pt x="226" y="220"/>
                </a:lnTo>
                <a:lnTo>
                  <a:pt x="184" y="228"/>
                </a:lnTo>
                <a:lnTo>
                  <a:pt x="161" y="230"/>
                </a:lnTo>
                <a:lnTo>
                  <a:pt x="136" y="232"/>
                </a:lnTo>
                <a:lnTo>
                  <a:pt x="108" y="232"/>
                </a:lnTo>
                <a:lnTo>
                  <a:pt x="78" y="230"/>
                </a:lnTo>
                <a:lnTo>
                  <a:pt x="43" y="226"/>
                </a:lnTo>
                <a:lnTo>
                  <a:pt x="0" y="219"/>
                </a:lnTo>
                <a:lnTo>
                  <a:pt x="0" y="0"/>
                </a:lnTo>
                <a:close/>
                <a:moveTo>
                  <a:pt x="12" y="214"/>
                </a:moveTo>
                <a:lnTo>
                  <a:pt x="7" y="208"/>
                </a:lnTo>
                <a:lnTo>
                  <a:pt x="45" y="214"/>
                </a:lnTo>
                <a:lnTo>
                  <a:pt x="45" y="214"/>
                </a:lnTo>
                <a:lnTo>
                  <a:pt x="79" y="218"/>
                </a:lnTo>
                <a:lnTo>
                  <a:pt x="79" y="218"/>
                </a:lnTo>
                <a:lnTo>
                  <a:pt x="109" y="220"/>
                </a:lnTo>
                <a:lnTo>
                  <a:pt x="108" y="219"/>
                </a:lnTo>
                <a:lnTo>
                  <a:pt x="135" y="219"/>
                </a:lnTo>
                <a:lnTo>
                  <a:pt x="135" y="219"/>
                </a:lnTo>
                <a:lnTo>
                  <a:pt x="160" y="218"/>
                </a:lnTo>
                <a:lnTo>
                  <a:pt x="159" y="218"/>
                </a:lnTo>
                <a:lnTo>
                  <a:pt x="182" y="216"/>
                </a:lnTo>
                <a:lnTo>
                  <a:pt x="182" y="216"/>
                </a:lnTo>
                <a:lnTo>
                  <a:pt x="223" y="208"/>
                </a:lnTo>
                <a:lnTo>
                  <a:pt x="223" y="208"/>
                </a:lnTo>
                <a:lnTo>
                  <a:pt x="265" y="198"/>
                </a:lnTo>
                <a:lnTo>
                  <a:pt x="288" y="193"/>
                </a:lnTo>
                <a:lnTo>
                  <a:pt x="312" y="189"/>
                </a:lnTo>
                <a:lnTo>
                  <a:pt x="339" y="185"/>
                </a:lnTo>
                <a:lnTo>
                  <a:pt x="370" y="181"/>
                </a:lnTo>
                <a:lnTo>
                  <a:pt x="405" y="179"/>
                </a:lnTo>
                <a:lnTo>
                  <a:pt x="443" y="178"/>
                </a:lnTo>
                <a:lnTo>
                  <a:pt x="437" y="185"/>
                </a:lnTo>
                <a:lnTo>
                  <a:pt x="437" y="6"/>
                </a:lnTo>
                <a:lnTo>
                  <a:pt x="443" y="12"/>
                </a:lnTo>
                <a:lnTo>
                  <a:pt x="6" y="12"/>
                </a:lnTo>
                <a:lnTo>
                  <a:pt x="12" y="6"/>
                </a:lnTo>
                <a:lnTo>
                  <a:pt x="12" y="214"/>
                </a:lnTo>
                <a:close/>
              </a:path>
            </a:pathLst>
          </a:custGeom>
          <a:solidFill>
            <a:srgbClr val="993300"/>
          </a:solidFill>
          <a:ln w="0" cap="flat">
            <a:solidFill>
              <a:srgbClr val="9933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9" name="Rectangle 362"/>
          <p:cNvSpPr>
            <a:spLocks noChangeArrowheads="1"/>
          </p:cNvSpPr>
          <p:nvPr/>
        </p:nvSpPr>
        <p:spPr bwMode="auto">
          <a:xfrm>
            <a:off x="6484100" y="2277886"/>
            <a:ext cx="255588"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Plan </a:t>
            </a:r>
            <a:endParaRPr kumimoji="0" lang="fr-FR" sz="1800" b="0" i="0" u="none" strike="noStrike" cap="none" normalizeH="0" baseline="0" dirty="0" smtClean="0">
              <a:ln>
                <a:noFill/>
              </a:ln>
              <a:solidFill>
                <a:schemeClr val="tx1"/>
              </a:solidFill>
              <a:effectLst/>
              <a:latin typeface="Arial" pitchFamily="34" charset="0"/>
            </a:endParaRPr>
          </a:p>
        </p:txBody>
      </p:sp>
      <p:sp>
        <p:nvSpPr>
          <p:cNvPr id="140" name="Rectangle 363"/>
          <p:cNvSpPr>
            <a:spLocks noChangeArrowheads="1"/>
          </p:cNvSpPr>
          <p:nvPr/>
        </p:nvSpPr>
        <p:spPr bwMode="auto">
          <a:xfrm>
            <a:off x="6484100" y="2387424"/>
            <a:ext cx="603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000000"/>
                </a:solidFill>
                <a:effectLst/>
                <a:latin typeface="Century Gothic" pitchFamily="34" charset="0"/>
              </a:rPr>
              <a:t>déploiement</a:t>
            </a:r>
            <a:endParaRPr kumimoji="0" lang="fr-FR" sz="1800" b="0" i="0" u="none" strike="noStrike" cap="none" normalizeH="0" baseline="0" dirty="0" smtClean="0">
              <a:ln>
                <a:noFill/>
              </a:ln>
              <a:solidFill>
                <a:schemeClr val="tx1"/>
              </a:solidFill>
              <a:effectLst/>
              <a:latin typeface="Arial" pitchFamily="34" charset="0"/>
            </a:endParaRPr>
          </a:p>
        </p:txBody>
      </p:sp>
      <p:sp>
        <p:nvSpPr>
          <p:cNvPr id="141" name="Freeform 364"/>
          <p:cNvSpPr>
            <a:spLocks/>
          </p:cNvSpPr>
          <p:nvPr/>
        </p:nvSpPr>
        <p:spPr bwMode="auto">
          <a:xfrm>
            <a:off x="2059737" y="5324299"/>
            <a:ext cx="784225" cy="276225"/>
          </a:xfrm>
          <a:custGeom>
            <a:avLst/>
            <a:gdLst>
              <a:gd name="T0" fmla="*/ 0 w 1952"/>
              <a:gd name="T1" fmla="*/ 115 h 688"/>
              <a:gd name="T2" fmla="*/ 115 w 1952"/>
              <a:gd name="T3" fmla="*/ 0 h 688"/>
              <a:gd name="T4" fmla="*/ 1838 w 1952"/>
              <a:gd name="T5" fmla="*/ 0 h 688"/>
              <a:gd name="T6" fmla="*/ 1952 w 1952"/>
              <a:gd name="T7" fmla="*/ 115 h 688"/>
              <a:gd name="T8" fmla="*/ 1952 w 1952"/>
              <a:gd name="T9" fmla="*/ 574 h 688"/>
              <a:gd name="T10" fmla="*/ 1838 w 1952"/>
              <a:gd name="T11" fmla="*/ 688 h 688"/>
              <a:gd name="T12" fmla="*/ 115 w 1952"/>
              <a:gd name="T13" fmla="*/ 688 h 688"/>
              <a:gd name="T14" fmla="*/ 0 w 1952"/>
              <a:gd name="T15" fmla="*/ 574 h 688"/>
              <a:gd name="T16" fmla="*/ 0 w 1952"/>
              <a:gd name="T17" fmla="*/ 11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2" h="688">
                <a:moveTo>
                  <a:pt x="0" y="115"/>
                </a:moveTo>
                <a:cubicBezTo>
                  <a:pt x="0" y="52"/>
                  <a:pt x="52" y="0"/>
                  <a:pt x="115" y="0"/>
                </a:cubicBezTo>
                <a:lnTo>
                  <a:pt x="1838" y="0"/>
                </a:lnTo>
                <a:cubicBezTo>
                  <a:pt x="1901" y="0"/>
                  <a:pt x="1952" y="52"/>
                  <a:pt x="1952" y="115"/>
                </a:cubicBezTo>
                <a:lnTo>
                  <a:pt x="1952" y="574"/>
                </a:lnTo>
                <a:cubicBezTo>
                  <a:pt x="1952" y="637"/>
                  <a:pt x="1901" y="688"/>
                  <a:pt x="1838" y="688"/>
                </a:cubicBezTo>
                <a:lnTo>
                  <a:pt x="115" y="688"/>
                </a:lnTo>
                <a:cubicBezTo>
                  <a:pt x="52" y="688"/>
                  <a:pt x="0" y="637"/>
                  <a:pt x="0" y="574"/>
                </a:cubicBezTo>
                <a:lnTo>
                  <a:pt x="0" y="115"/>
                </a:lnTo>
                <a:close/>
              </a:path>
            </a:pathLst>
          </a:cu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2" name="Freeform 365"/>
          <p:cNvSpPr>
            <a:spLocks noEditPoints="1"/>
          </p:cNvSpPr>
          <p:nvPr/>
        </p:nvSpPr>
        <p:spPr bwMode="auto">
          <a:xfrm>
            <a:off x="2053387" y="5316361"/>
            <a:ext cx="796925" cy="290513"/>
          </a:xfrm>
          <a:custGeom>
            <a:avLst/>
            <a:gdLst>
              <a:gd name="T0" fmla="*/ 1 w 1984"/>
              <a:gd name="T1" fmla="*/ 128 h 720"/>
              <a:gd name="T2" fmla="*/ 12 w 1984"/>
              <a:gd name="T3" fmla="*/ 77 h 720"/>
              <a:gd name="T4" fmla="*/ 41 w 1984"/>
              <a:gd name="T5" fmla="*/ 37 h 720"/>
              <a:gd name="T6" fmla="*/ 83 w 1984"/>
              <a:gd name="T7" fmla="*/ 10 h 720"/>
              <a:gd name="T8" fmla="*/ 131 w 1984"/>
              <a:gd name="T9" fmla="*/ 0 h 720"/>
              <a:gd name="T10" fmla="*/ 1858 w 1984"/>
              <a:gd name="T11" fmla="*/ 1 h 720"/>
              <a:gd name="T12" fmla="*/ 1907 w 1984"/>
              <a:gd name="T13" fmla="*/ 12 h 720"/>
              <a:gd name="T14" fmla="*/ 1949 w 1984"/>
              <a:gd name="T15" fmla="*/ 42 h 720"/>
              <a:gd name="T16" fmla="*/ 1975 w 1984"/>
              <a:gd name="T17" fmla="*/ 83 h 720"/>
              <a:gd name="T18" fmla="*/ 1984 w 1984"/>
              <a:gd name="T19" fmla="*/ 131 h 720"/>
              <a:gd name="T20" fmla="*/ 1984 w 1984"/>
              <a:gd name="T21" fmla="*/ 594 h 720"/>
              <a:gd name="T22" fmla="*/ 1973 w 1984"/>
              <a:gd name="T23" fmla="*/ 643 h 720"/>
              <a:gd name="T24" fmla="*/ 1944 w 1984"/>
              <a:gd name="T25" fmla="*/ 685 h 720"/>
              <a:gd name="T26" fmla="*/ 1902 w 1984"/>
              <a:gd name="T27" fmla="*/ 711 h 720"/>
              <a:gd name="T28" fmla="*/ 1854 w 1984"/>
              <a:gd name="T29" fmla="*/ 720 h 720"/>
              <a:gd name="T30" fmla="*/ 128 w 1984"/>
              <a:gd name="T31" fmla="*/ 720 h 720"/>
              <a:gd name="T32" fmla="*/ 78 w 1984"/>
              <a:gd name="T33" fmla="*/ 709 h 720"/>
              <a:gd name="T34" fmla="*/ 37 w 1984"/>
              <a:gd name="T35" fmla="*/ 680 h 720"/>
              <a:gd name="T36" fmla="*/ 10 w 1984"/>
              <a:gd name="T37" fmla="*/ 638 h 720"/>
              <a:gd name="T38" fmla="*/ 0 w 1984"/>
              <a:gd name="T39" fmla="*/ 590 h 720"/>
              <a:gd name="T40" fmla="*/ 32 w 1984"/>
              <a:gd name="T41" fmla="*/ 590 h 720"/>
              <a:gd name="T42" fmla="*/ 41 w 1984"/>
              <a:gd name="T43" fmla="*/ 631 h 720"/>
              <a:gd name="T44" fmla="*/ 64 w 1984"/>
              <a:gd name="T45" fmla="*/ 663 h 720"/>
              <a:gd name="T46" fmla="*/ 95 w 1984"/>
              <a:gd name="T47" fmla="*/ 682 h 720"/>
              <a:gd name="T48" fmla="*/ 135 w 1984"/>
              <a:gd name="T49" fmla="*/ 689 h 720"/>
              <a:gd name="T50" fmla="*/ 1854 w 1984"/>
              <a:gd name="T51" fmla="*/ 688 h 720"/>
              <a:gd name="T52" fmla="*/ 1895 w 1984"/>
              <a:gd name="T53" fmla="*/ 680 h 720"/>
              <a:gd name="T54" fmla="*/ 1927 w 1984"/>
              <a:gd name="T55" fmla="*/ 658 h 720"/>
              <a:gd name="T56" fmla="*/ 1946 w 1984"/>
              <a:gd name="T57" fmla="*/ 626 h 720"/>
              <a:gd name="T58" fmla="*/ 1953 w 1984"/>
              <a:gd name="T59" fmla="*/ 587 h 720"/>
              <a:gd name="T60" fmla="*/ 1952 w 1984"/>
              <a:gd name="T61" fmla="*/ 131 h 720"/>
              <a:gd name="T62" fmla="*/ 1944 w 1984"/>
              <a:gd name="T63" fmla="*/ 90 h 720"/>
              <a:gd name="T64" fmla="*/ 1922 w 1984"/>
              <a:gd name="T65" fmla="*/ 59 h 720"/>
              <a:gd name="T66" fmla="*/ 1890 w 1984"/>
              <a:gd name="T67" fmla="*/ 39 h 720"/>
              <a:gd name="T68" fmla="*/ 1851 w 1984"/>
              <a:gd name="T69" fmla="*/ 32 h 720"/>
              <a:gd name="T70" fmla="*/ 131 w 1984"/>
              <a:gd name="T71" fmla="*/ 32 h 720"/>
              <a:gd name="T72" fmla="*/ 90 w 1984"/>
              <a:gd name="T73" fmla="*/ 41 h 720"/>
              <a:gd name="T74" fmla="*/ 60 w 1984"/>
              <a:gd name="T75" fmla="*/ 64 h 720"/>
              <a:gd name="T76" fmla="*/ 39 w 1984"/>
              <a:gd name="T77" fmla="*/ 96 h 720"/>
              <a:gd name="T78" fmla="*/ 32 w 1984"/>
              <a:gd name="T79" fmla="*/ 135 h 720"/>
              <a:gd name="T80" fmla="*/ 32 w 1984"/>
              <a:gd name="T81" fmla="*/ 5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4" h="720">
                <a:moveTo>
                  <a:pt x="0" y="131"/>
                </a:moveTo>
                <a:cubicBezTo>
                  <a:pt x="0" y="130"/>
                  <a:pt x="1" y="129"/>
                  <a:pt x="1" y="128"/>
                </a:cubicBezTo>
                <a:lnTo>
                  <a:pt x="10" y="83"/>
                </a:lnTo>
                <a:cubicBezTo>
                  <a:pt x="10" y="81"/>
                  <a:pt x="11" y="79"/>
                  <a:pt x="12" y="77"/>
                </a:cubicBezTo>
                <a:lnTo>
                  <a:pt x="37" y="41"/>
                </a:lnTo>
                <a:cubicBezTo>
                  <a:pt x="38" y="40"/>
                  <a:pt x="40" y="38"/>
                  <a:pt x="41" y="37"/>
                </a:cubicBezTo>
                <a:lnTo>
                  <a:pt x="77" y="12"/>
                </a:lnTo>
                <a:cubicBezTo>
                  <a:pt x="79" y="11"/>
                  <a:pt x="81" y="10"/>
                  <a:pt x="83" y="10"/>
                </a:cubicBezTo>
                <a:lnTo>
                  <a:pt x="128" y="1"/>
                </a:lnTo>
                <a:cubicBezTo>
                  <a:pt x="129" y="1"/>
                  <a:pt x="130" y="0"/>
                  <a:pt x="131" y="0"/>
                </a:cubicBezTo>
                <a:lnTo>
                  <a:pt x="1854" y="0"/>
                </a:lnTo>
                <a:cubicBezTo>
                  <a:pt x="1856" y="0"/>
                  <a:pt x="1857" y="1"/>
                  <a:pt x="1858" y="1"/>
                </a:cubicBezTo>
                <a:lnTo>
                  <a:pt x="1902" y="10"/>
                </a:lnTo>
                <a:cubicBezTo>
                  <a:pt x="1904" y="10"/>
                  <a:pt x="1906" y="11"/>
                  <a:pt x="1907" y="12"/>
                </a:cubicBezTo>
                <a:lnTo>
                  <a:pt x="1944" y="37"/>
                </a:lnTo>
                <a:cubicBezTo>
                  <a:pt x="1946" y="38"/>
                  <a:pt x="1948" y="40"/>
                  <a:pt x="1949" y="42"/>
                </a:cubicBezTo>
                <a:lnTo>
                  <a:pt x="1973" y="78"/>
                </a:lnTo>
                <a:cubicBezTo>
                  <a:pt x="1974" y="79"/>
                  <a:pt x="1975" y="81"/>
                  <a:pt x="1975" y="83"/>
                </a:cubicBezTo>
                <a:lnTo>
                  <a:pt x="1984" y="128"/>
                </a:lnTo>
                <a:cubicBezTo>
                  <a:pt x="1984" y="129"/>
                  <a:pt x="1984" y="130"/>
                  <a:pt x="1984" y="131"/>
                </a:cubicBezTo>
                <a:lnTo>
                  <a:pt x="1984" y="590"/>
                </a:lnTo>
                <a:cubicBezTo>
                  <a:pt x="1984" y="592"/>
                  <a:pt x="1984" y="593"/>
                  <a:pt x="1984" y="594"/>
                </a:cubicBezTo>
                <a:lnTo>
                  <a:pt x="1975" y="638"/>
                </a:lnTo>
                <a:cubicBezTo>
                  <a:pt x="1975" y="640"/>
                  <a:pt x="1974" y="641"/>
                  <a:pt x="1973" y="643"/>
                </a:cubicBezTo>
                <a:lnTo>
                  <a:pt x="1949" y="680"/>
                </a:lnTo>
                <a:cubicBezTo>
                  <a:pt x="1948" y="682"/>
                  <a:pt x="1946" y="684"/>
                  <a:pt x="1944" y="685"/>
                </a:cubicBezTo>
                <a:lnTo>
                  <a:pt x="1907" y="709"/>
                </a:lnTo>
                <a:cubicBezTo>
                  <a:pt x="1905" y="710"/>
                  <a:pt x="1904" y="711"/>
                  <a:pt x="1902" y="711"/>
                </a:cubicBezTo>
                <a:lnTo>
                  <a:pt x="1858" y="720"/>
                </a:lnTo>
                <a:cubicBezTo>
                  <a:pt x="1857" y="720"/>
                  <a:pt x="1856" y="720"/>
                  <a:pt x="1854" y="720"/>
                </a:cubicBezTo>
                <a:lnTo>
                  <a:pt x="131" y="720"/>
                </a:lnTo>
                <a:cubicBezTo>
                  <a:pt x="130" y="720"/>
                  <a:pt x="129" y="720"/>
                  <a:pt x="128" y="720"/>
                </a:cubicBezTo>
                <a:lnTo>
                  <a:pt x="83" y="711"/>
                </a:lnTo>
                <a:cubicBezTo>
                  <a:pt x="81" y="711"/>
                  <a:pt x="79" y="710"/>
                  <a:pt x="78" y="709"/>
                </a:cubicBezTo>
                <a:lnTo>
                  <a:pt x="42" y="685"/>
                </a:lnTo>
                <a:cubicBezTo>
                  <a:pt x="40" y="684"/>
                  <a:pt x="38" y="682"/>
                  <a:pt x="37" y="680"/>
                </a:cubicBezTo>
                <a:lnTo>
                  <a:pt x="12" y="643"/>
                </a:lnTo>
                <a:cubicBezTo>
                  <a:pt x="11" y="642"/>
                  <a:pt x="10" y="640"/>
                  <a:pt x="10" y="638"/>
                </a:cubicBezTo>
                <a:lnTo>
                  <a:pt x="1" y="594"/>
                </a:lnTo>
                <a:cubicBezTo>
                  <a:pt x="1" y="593"/>
                  <a:pt x="0" y="592"/>
                  <a:pt x="0" y="590"/>
                </a:cubicBezTo>
                <a:lnTo>
                  <a:pt x="0" y="131"/>
                </a:lnTo>
                <a:close/>
                <a:moveTo>
                  <a:pt x="32" y="590"/>
                </a:moveTo>
                <a:lnTo>
                  <a:pt x="32" y="587"/>
                </a:lnTo>
                <a:lnTo>
                  <a:pt x="41" y="631"/>
                </a:lnTo>
                <a:lnTo>
                  <a:pt x="39" y="626"/>
                </a:lnTo>
                <a:lnTo>
                  <a:pt x="64" y="663"/>
                </a:lnTo>
                <a:lnTo>
                  <a:pt x="59" y="658"/>
                </a:lnTo>
                <a:lnTo>
                  <a:pt x="95" y="682"/>
                </a:lnTo>
                <a:lnTo>
                  <a:pt x="90" y="680"/>
                </a:lnTo>
                <a:lnTo>
                  <a:pt x="135" y="689"/>
                </a:lnTo>
                <a:lnTo>
                  <a:pt x="131" y="688"/>
                </a:lnTo>
                <a:lnTo>
                  <a:pt x="1854" y="688"/>
                </a:lnTo>
                <a:lnTo>
                  <a:pt x="1851" y="689"/>
                </a:lnTo>
                <a:lnTo>
                  <a:pt x="1895" y="680"/>
                </a:lnTo>
                <a:lnTo>
                  <a:pt x="1890" y="682"/>
                </a:lnTo>
                <a:lnTo>
                  <a:pt x="1927" y="658"/>
                </a:lnTo>
                <a:lnTo>
                  <a:pt x="1922" y="663"/>
                </a:lnTo>
                <a:lnTo>
                  <a:pt x="1946" y="626"/>
                </a:lnTo>
                <a:lnTo>
                  <a:pt x="1944" y="631"/>
                </a:lnTo>
                <a:lnTo>
                  <a:pt x="1953" y="587"/>
                </a:lnTo>
                <a:lnTo>
                  <a:pt x="1952" y="590"/>
                </a:lnTo>
                <a:lnTo>
                  <a:pt x="1952" y="131"/>
                </a:lnTo>
                <a:lnTo>
                  <a:pt x="1953" y="135"/>
                </a:lnTo>
                <a:lnTo>
                  <a:pt x="1944" y="90"/>
                </a:lnTo>
                <a:lnTo>
                  <a:pt x="1946" y="95"/>
                </a:lnTo>
                <a:lnTo>
                  <a:pt x="1922" y="59"/>
                </a:lnTo>
                <a:lnTo>
                  <a:pt x="1927" y="64"/>
                </a:lnTo>
                <a:lnTo>
                  <a:pt x="1890" y="39"/>
                </a:lnTo>
                <a:lnTo>
                  <a:pt x="1895" y="41"/>
                </a:lnTo>
                <a:lnTo>
                  <a:pt x="1851" y="32"/>
                </a:lnTo>
                <a:lnTo>
                  <a:pt x="1854" y="32"/>
                </a:lnTo>
                <a:lnTo>
                  <a:pt x="131" y="32"/>
                </a:lnTo>
                <a:lnTo>
                  <a:pt x="135" y="32"/>
                </a:lnTo>
                <a:lnTo>
                  <a:pt x="90" y="41"/>
                </a:lnTo>
                <a:lnTo>
                  <a:pt x="96" y="39"/>
                </a:lnTo>
                <a:lnTo>
                  <a:pt x="60" y="64"/>
                </a:lnTo>
                <a:lnTo>
                  <a:pt x="64" y="60"/>
                </a:lnTo>
                <a:lnTo>
                  <a:pt x="39" y="96"/>
                </a:lnTo>
                <a:lnTo>
                  <a:pt x="41" y="90"/>
                </a:lnTo>
                <a:lnTo>
                  <a:pt x="32" y="135"/>
                </a:lnTo>
                <a:lnTo>
                  <a:pt x="32" y="131"/>
                </a:lnTo>
                <a:lnTo>
                  <a:pt x="32" y="59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3" name="Rectangle 366"/>
          <p:cNvSpPr>
            <a:spLocks noChangeArrowheads="1"/>
          </p:cNvSpPr>
          <p:nvPr/>
        </p:nvSpPr>
        <p:spPr bwMode="auto">
          <a:xfrm>
            <a:off x="2250237" y="5359224"/>
            <a:ext cx="4635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FFFFFF"/>
                </a:solidFill>
                <a:effectLst/>
                <a:latin typeface="Century Gothic" pitchFamily="34" charset="0"/>
              </a:rPr>
              <a:t>Directoire</a:t>
            </a:r>
            <a:endParaRPr kumimoji="0" lang="fr-FR" sz="1800" b="0" i="0" u="none" strike="noStrike" cap="none" normalizeH="0" baseline="0" dirty="0" smtClean="0">
              <a:ln>
                <a:noFill/>
              </a:ln>
              <a:solidFill>
                <a:schemeClr val="tx1"/>
              </a:solidFill>
              <a:effectLst/>
              <a:latin typeface="Arial" pitchFamily="34" charset="0"/>
            </a:endParaRPr>
          </a:p>
        </p:txBody>
      </p:sp>
      <p:sp>
        <p:nvSpPr>
          <p:cNvPr id="144" name="Rectangle 367"/>
          <p:cNvSpPr>
            <a:spLocks noChangeArrowheads="1"/>
          </p:cNvSpPr>
          <p:nvPr/>
        </p:nvSpPr>
        <p:spPr bwMode="auto">
          <a:xfrm>
            <a:off x="2269287" y="5468761"/>
            <a:ext cx="4318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smtClean="0">
                <a:ln>
                  <a:noFill/>
                </a:ln>
                <a:solidFill>
                  <a:srgbClr val="FFFFFF"/>
                </a:solidFill>
                <a:effectLst/>
                <a:latin typeface="Century Gothic" pitchFamily="34" charset="0"/>
              </a:rPr>
              <a:t>cadrage</a:t>
            </a:r>
            <a:endParaRPr kumimoji="0" lang="fr-FR" sz="1800" b="0" i="0" u="none" strike="noStrike" cap="none" normalizeH="0" baseline="0" dirty="0" smtClean="0">
              <a:ln>
                <a:noFill/>
              </a:ln>
              <a:solidFill>
                <a:schemeClr val="tx1"/>
              </a:solidFill>
              <a:effectLst/>
              <a:latin typeface="Arial" pitchFamily="34" charset="0"/>
            </a:endParaRPr>
          </a:p>
        </p:txBody>
      </p:sp>
      <p:sp>
        <p:nvSpPr>
          <p:cNvPr id="145" name="Freeform 368"/>
          <p:cNvSpPr>
            <a:spLocks noEditPoints="1"/>
          </p:cNvSpPr>
          <p:nvPr/>
        </p:nvSpPr>
        <p:spPr bwMode="auto">
          <a:xfrm>
            <a:off x="2399462" y="5130624"/>
            <a:ext cx="58738" cy="163513"/>
          </a:xfrm>
          <a:custGeom>
            <a:avLst/>
            <a:gdLst>
              <a:gd name="T0" fmla="*/ 96 w 144"/>
              <a:gd name="T1" fmla="*/ 24 h 408"/>
              <a:gd name="T2" fmla="*/ 96 w 144"/>
              <a:gd name="T3" fmla="*/ 25 h 408"/>
              <a:gd name="T4" fmla="*/ 72 w 144"/>
              <a:gd name="T5" fmla="*/ 49 h 408"/>
              <a:gd name="T6" fmla="*/ 48 w 144"/>
              <a:gd name="T7" fmla="*/ 25 h 408"/>
              <a:gd name="T8" fmla="*/ 48 w 144"/>
              <a:gd name="T9" fmla="*/ 24 h 408"/>
              <a:gd name="T10" fmla="*/ 72 w 144"/>
              <a:gd name="T11" fmla="*/ 0 h 408"/>
              <a:gd name="T12" fmla="*/ 96 w 144"/>
              <a:gd name="T13" fmla="*/ 24 h 408"/>
              <a:gd name="T14" fmla="*/ 96 w 144"/>
              <a:gd name="T15" fmla="*/ 121 h 408"/>
              <a:gd name="T16" fmla="*/ 96 w 144"/>
              <a:gd name="T17" fmla="*/ 121 h 408"/>
              <a:gd name="T18" fmla="*/ 72 w 144"/>
              <a:gd name="T19" fmla="*/ 145 h 408"/>
              <a:gd name="T20" fmla="*/ 48 w 144"/>
              <a:gd name="T21" fmla="*/ 121 h 408"/>
              <a:gd name="T22" fmla="*/ 48 w 144"/>
              <a:gd name="T23" fmla="*/ 121 h 408"/>
              <a:gd name="T24" fmla="*/ 72 w 144"/>
              <a:gd name="T25" fmla="*/ 97 h 408"/>
              <a:gd name="T26" fmla="*/ 96 w 144"/>
              <a:gd name="T27" fmla="*/ 121 h 408"/>
              <a:gd name="T28" fmla="*/ 96 w 144"/>
              <a:gd name="T29" fmla="*/ 217 h 408"/>
              <a:gd name="T30" fmla="*/ 96 w 144"/>
              <a:gd name="T31" fmla="*/ 217 h 408"/>
              <a:gd name="T32" fmla="*/ 72 w 144"/>
              <a:gd name="T33" fmla="*/ 241 h 408"/>
              <a:gd name="T34" fmla="*/ 48 w 144"/>
              <a:gd name="T35" fmla="*/ 217 h 408"/>
              <a:gd name="T36" fmla="*/ 48 w 144"/>
              <a:gd name="T37" fmla="*/ 217 h 408"/>
              <a:gd name="T38" fmla="*/ 72 w 144"/>
              <a:gd name="T39" fmla="*/ 193 h 408"/>
              <a:gd name="T40" fmla="*/ 96 w 144"/>
              <a:gd name="T41" fmla="*/ 217 h 408"/>
              <a:gd name="T42" fmla="*/ 144 w 144"/>
              <a:gd name="T43" fmla="*/ 264 h 408"/>
              <a:gd name="T44" fmla="*/ 72 w 144"/>
              <a:gd name="T45" fmla="*/ 408 h 408"/>
              <a:gd name="T46" fmla="*/ 0 w 144"/>
              <a:gd name="T47" fmla="*/ 264 h 408"/>
              <a:gd name="T48" fmla="*/ 144 w 144"/>
              <a:gd name="T49" fmla="*/ 2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08">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144" y="264"/>
                </a:moveTo>
                <a:lnTo>
                  <a:pt x="72" y="408"/>
                </a:lnTo>
                <a:lnTo>
                  <a:pt x="0" y="264"/>
                </a:lnTo>
                <a:lnTo>
                  <a:pt x="144" y="26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6" name="Freeform 369"/>
          <p:cNvSpPr>
            <a:spLocks/>
          </p:cNvSpPr>
          <p:nvPr/>
        </p:nvSpPr>
        <p:spPr bwMode="auto">
          <a:xfrm>
            <a:off x="3242425" y="5324299"/>
            <a:ext cx="784225" cy="276225"/>
          </a:xfrm>
          <a:custGeom>
            <a:avLst/>
            <a:gdLst>
              <a:gd name="T0" fmla="*/ 0 w 1952"/>
              <a:gd name="T1" fmla="*/ 115 h 688"/>
              <a:gd name="T2" fmla="*/ 115 w 1952"/>
              <a:gd name="T3" fmla="*/ 0 h 688"/>
              <a:gd name="T4" fmla="*/ 1838 w 1952"/>
              <a:gd name="T5" fmla="*/ 0 h 688"/>
              <a:gd name="T6" fmla="*/ 1952 w 1952"/>
              <a:gd name="T7" fmla="*/ 115 h 688"/>
              <a:gd name="T8" fmla="*/ 1952 w 1952"/>
              <a:gd name="T9" fmla="*/ 574 h 688"/>
              <a:gd name="T10" fmla="*/ 1838 w 1952"/>
              <a:gd name="T11" fmla="*/ 688 h 688"/>
              <a:gd name="T12" fmla="*/ 115 w 1952"/>
              <a:gd name="T13" fmla="*/ 688 h 688"/>
              <a:gd name="T14" fmla="*/ 0 w 1952"/>
              <a:gd name="T15" fmla="*/ 574 h 688"/>
              <a:gd name="T16" fmla="*/ 0 w 1952"/>
              <a:gd name="T17" fmla="*/ 11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2" h="688">
                <a:moveTo>
                  <a:pt x="0" y="115"/>
                </a:moveTo>
                <a:cubicBezTo>
                  <a:pt x="0" y="52"/>
                  <a:pt x="52" y="0"/>
                  <a:pt x="115" y="0"/>
                </a:cubicBezTo>
                <a:lnTo>
                  <a:pt x="1838" y="0"/>
                </a:lnTo>
                <a:cubicBezTo>
                  <a:pt x="1901" y="0"/>
                  <a:pt x="1952" y="52"/>
                  <a:pt x="1952" y="115"/>
                </a:cubicBezTo>
                <a:lnTo>
                  <a:pt x="1952" y="574"/>
                </a:lnTo>
                <a:cubicBezTo>
                  <a:pt x="1952" y="637"/>
                  <a:pt x="1901" y="688"/>
                  <a:pt x="1838" y="688"/>
                </a:cubicBezTo>
                <a:lnTo>
                  <a:pt x="115" y="688"/>
                </a:lnTo>
                <a:cubicBezTo>
                  <a:pt x="52" y="688"/>
                  <a:pt x="0" y="637"/>
                  <a:pt x="0" y="574"/>
                </a:cubicBezTo>
                <a:lnTo>
                  <a:pt x="0" y="115"/>
                </a:lnTo>
                <a:close/>
              </a:path>
            </a:pathLst>
          </a:cu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7" name="Freeform 370"/>
          <p:cNvSpPr>
            <a:spLocks noEditPoints="1"/>
          </p:cNvSpPr>
          <p:nvPr/>
        </p:nvSpPr>
        <p:spPr bwMode="auto">
          <a:xfrm>
            <a:off x="3236075" y="5316361"/>
            <a:ext cx="796925" cy="290513"/>
          </a:xfrm>
          <a:custGeom>
            <a:avLst/>
            <a:gdLst>
              <a:gd name="T0" fmla="*/ 1 w 1984"/>
              <a:gd name="T1" fmla="*/ 128 h 720"/>
              <a:gd name="T2" fmla="*/ 12 w 1984"/>
              <a:gd name="T3" fmla="*/ 77 h 720"/>
              <a:gd name="T4" fmla="*/ 41 w 1984"/>
              <a:gd name="T5" fmla="*/ 37 h 720"/>
              <a:gd name="T6" fmla="*/ 83 w 1984"/>
              <a:gd name="T7" fmla="*/ 10 h 720"/>
              <a:gd name="T8" fmla="*/ 131 w 1984"/>
              <a:gd name="T9" fmla="*/ 0 h 720"/>
              <a:gd name="T10" fmla="*/ 1858 w 1984"/>
              <a:gd name="T11" fmla="*/ 1 h 720"/>
              <a:gd name="T12" fmla="*/ 1907 w 1984"/>
              <a:gd name="T13" fmla="*/ 12 h 720"/>
              <a:gd name="T14" fmla="*/ 1949 w 1984"/>
              <a:gd name="T15" fmla="*/ 42 h 720"/>
              <a:gd name="T16" fmla="*/ 1975 w 1984"/>
              <a:gd name="T17" fmla="*/ 83 h 720"/>
              <a:gd name="T18" fmla="*/ 1984 w 1984"/>
              <a:gd name="T19" fmla="*/ 131 h 720"/>
              <a:gd name="T20" fmla="*/ 1984 w 1984"/>
              <a:gd name="T21" fmla="*/ 594 h 720"/>
              <a:gd name="T22" fmla="*/ 1973 w 1984"/>
              <a:gd name="T23" fmla="*/ 643 h 720"/>
              <a:gd name="T24" fmla="*/ 1944 w 1984"/>
              <a:gd name="T25" fmla="*/ 685 h 720"/>
              <a:gd name="T26" fmla="*/ 1902 w 1984"/>
              <a:gd name="T27" fmla="*/ 711 h 720"/>
              <a:gd name="T28" fmla="*/ 1854 w 1984"/>
              <a:gd name="T29" fmla="*/ 720 h 720"/>
              <a:gd name="T30" fmla="*/ 128 w 1984"/>
              <a:gd name="T31" fmla="*/ 720 h 720"/>
              <a:gd name="T32" fmla="*/ 78 w 1984"/>
              <a:gd name="T33" fmla="*/ 709 h 720"/>
              <a:gd name="T34" fmla="*/ 37 w 1984"/>
              <a:gd name="T35" fmla="*/ 680 h 720"/>
              <a:gd name="T36" fmla="*/ 10 w 1984"/>
              <a:gd name="T37" fmla="*/ 638 h 720"/>
              <a:gd name="T38" fmla="*/ 0 w 1984"/>
              <a:gd name="T39" fmla="*/ 590 h 720"/>
              <a:gd name="T40" fmla="*/ 32 w 1984"/>
              <a:gd name="T41" fmla="*/ 590 h 720"/>
              <a:gd name="T42" fmla="*/ 41 w 1984"/>
              <a:gd name="T43" fmla="*/ 631 h 720"/>
              <a:gd name="T44" fmla="*/ 64 w 1984"/>
              <a:gd name="T45" fmla="*/ 663 h 720"/>
              <a:gd name="T46" fmla="*/ 95 w 1984"/>
              <a:gd name="T47" fmla="*/ 682 h 720"/>
              <a:gd name="T48" fmla="*/ 135 w 1984"/>
              <a:gd name="T49" fmla="*/ 689 h 720"/>
              <a:gd name="T50" fmla="*/ 1854 w 1984"/>
              <a:gd name="T51" fmla="*/ 688 h 720"/>
              <a:gd name="T52" fmla="*/ 1895 w 1984"/>
              <a:gd name="T53" fmla="*/ 680 h 720"/>
              <a:gd name="T54" fmla="*/ 1927 w 1984"/>
              <a:gd name="T55" fmla="*/ 658 h 720"/>
              <a:gd name="T56" fmla="*/ 1946 w 1984"/>
              <a:gd name="T57" fmla="*/ 626 h 720"/>
              <a:gd name="T58" fmla="*/ 1953 w 1984"/>
              <a:gd name="T59" fmla="*/ 587 h 720"/>
              <a:gd name="T60" fmla="*/ 1952 w 1984"/>
              <a:gd name="T61" fmla="*/ 131 h 720"/>
              <a:gd name="T62" fmla="*/ 1944 w 1984"/>
              <a:gd name="T63" fmla="*/ 90 h 720"/>
              <a:gd name="T64" fmla="*/ 1922 w 1984"/>
              <a:gd name="T65" fmla="*/ 59 h 720"/>
              <a:gd name="T66" fmla="*/ 1890 w 1984"/>
              <a:gd name="T67" fmla="*/ 39 h 720"/>
              <a:gd name="T68" fmla="*/ 1851 w 1984"/>
              <a:gd name="T69" fmla="*/ 32 h 720"/>
              <a:gd name="T70" fmla="*/ 131 w 1984"/>
              <a:gd name="T71" fmla="*/ 32 h 720"/>
              <a:gd name="T72" fmla="*/ 90 w 1984"/>
              <a:gd name="T73" fmla="*/ 41 h 720"/>
              <a:gd name="T74" fmla="*/ 60 w 1984"/>
              <a:gd name="T75" fmla="*/ 64 h 720"/>
              <a:gd name="T76" fmla="*/ 39 w 1984"/>
              <a:gd name="T77" fmla="*/ 96 h 720"/>
              <a:gd name="T78" fmla="*/ 32 w 1984"/>
              <a:gd name="T79" fmla="*/ 135 h 720"/>
              <a:gd name="T80" fmla="*/ 32 w 1984"/>
              <a:gd name="T81" fmla="*/ 5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4" h="720">
                <a:moveTo>
                  <a:pt x="0" y="131"/>
                </a:moveTo>
                <a:cubicBezTo>
                  <a:pt x="0" y="130"/>
                  <a:pt x="1" y="129"/>
                  <a:pt x="1" y="128"/>
                </a:cubicBezTo>
                <a:lnTo>
                  <a:pt x="10" y="83"/>
                </a:lnTo>
                <a:cubicBezTo>
                  <a:pt x="10" y="81"/>
                  <a:pt x="11" y="79"/>
                  <a:pt x="12" y="77"/>
                </a:cubicBezTo>
                <a:lnTo>
                  <a:pt x="37" y="41"/>
                </a:lnTo>
                <a:cubicBezTo>
                  <a:pt x="38" y="40"/>
                  <a:pt x="40" y="38"/>
                  <a:pt x="41" y="37"/>
                </a:cubicBezTo>
                <a:lnTo>
                  <a:pt x="77" y="12"/>
                </a:lnTo>
                <a:cubicBezTo>
                  <a:pt x="79" y="11"/>
                  <a:pt x="81" y="10"/>
                  <a:pt x="83" y="10"/>
                </a:cubicBezTo>
                <a:lnTo>
                  <a:pt x="128" y="1"/>
                </a:lnTo>
                <a:cubicBezTo>
                  <a:pt x="129" y="1"/>
                  <a:pt x="130" y="0"/>
                  <a:pt x="131" y="0"/>
                </a:cubicBezTo>
                <a:lnTo>
                  <a:pt x="1854" y="0"/>
                </a:lnTo>
                <a:cubicBezTo>
                  <a:pt x="1856" y="0"/>
                  <a:pt x="1857" y="1"/>
                  <a:pt x="1858" y="1"/>
                </a:cubicBezTo>
                <a:lnTo>
                  <a:pt x="1902" y="10"/>
                </a:lnTo>
                <a:cubicBezTo>
                  <a:pt x="1904" y="10"/>
                  <a:pt x="1906" y="11"/>
                  <a:pt x="1907" y="12"/>
                </a:cubicBezTo>
                <a:lnTo>
                  <a:pt x="1944" y="37"/>
                </a:lnTo>
                <a:cubicBezTo>
                  <a:pt x="1946" y="38"/>
                  <a:pt x="1948" y="40"/>
                  <a:pt x="1949" y="42"/>
                </a:cubicBezTo>
                <a:lnTo>
                  <a:pt x="1973" y="78"/>
                </a:lnTo>
                <a:cubicBezTo>
                  <a:pt x="1974" y="79"/>
                  <a:pt x="1975" y="81"/>
                  <a:pt x="1975" y="83"/>
                </a:cubicBezTo>
                <a:lnTo>
                  <a:pt x="1984" y="128"/>
                </a:lnTo>
                <a:cubicBezTo>
                  <a:pt x="1984" y="129"/>
                  <a:pt x="1984" y="130"/>
                  <a:pt x="1984" y="131"/>
                </a:cubicBezTo>
                <a:lnTo>
                  <a:pt x="1984" y="590"/>
                </a:lnTo>
                <a:cubicBezTo>
                  <a:pt x="1984" y="592"/>
                  <a:pt x="1984" y="593"/>
                  <a:pt x="1984" y="594"/>
                </a:cubicBezTo>
                <a:lnTo>
                  <a:pt x="1975" y="638"/>
                </a:lnTo>
                <a:cubicBezTo>
                  <a:pt x="1975" y="640"/>
                  <a:pt x="1974" y="641"/>
                  <a:pt x="1973" y="643"/>
                </a:cubicBezTo>
                <a:lnTo>
                  <a:pt x="1949" y="680"/>
                </a:lnTo>
                <a:cubicBezTo>
                  <a:pt x="1948" y="682"/>
                  <a:pt x="1946" y="684"/>
                  <a:pt x="1944" y="685"/>
                </a:cubicBezTo>
                <a:lnTo>
                  <a:pt x="1907" y="709"/>
                </a:lnTo>
                <a:cubicBezTo>
                  <a:pt x="1905" y="710"/>
                  <a:pt x="1904" y="711"/>
                  <a:pt x="1902" y="711"/>
                </a:cubicBezTo>
                <a:lnTo>
                  <a:pt x="1858" y="720"/>
                </a:lnTo>
                <a:cubicBezTo>
                  <a:pt x="1857" y="720"/>
                  <a:pt x="1856" y="720"/>
                  <a:pt x="1854" y="720"/>
                </a:cubicBezTo>
                <a:lnTo>
                  <a:pt x="131" y="720"/>
                </a:lnTo>
                <a:cubicBezTo>
                  <a:pt x="130" y="720"/>
                  <a:pt x="129" y="720"/>
                  <a:pt x="128" y="720"/>
                </a:cubicBezTo>
                <a:lnTo>
                  <a:pt x="83" y="711"/>
                </a:lnTo>
                <a:cubicBezTo>
                  <a:pt x="81" y="711"/>
                  <a:pt x="79" y="710"/>
                  <a:pt x="78" y="709"/>
                </a:cubicBezTo>
                <a:lnTo>
                  <a:pt x="42" y="685"/>
                </a:lnTo>
                <a:cubicBezTo>
                  <a:pt x="40" y="684"/>
                  <a:pt x="38" y="682"/>
                  <a:pt x="37" y="680"/>
                </a:cubicBezTo>
                <a:lnTo>
                  <a:pt x="12" y="643"/>
                </a:lnTo>
                <a:cubicBezTo>
                  <a:pt x="11" y="642"/>
                  <a:pt x="10" y="640"/>
                  <a:pt x="10" y="638"/>
                </a:cubicBezTo>
                <a:lnTo>
                  <a:pt x="1" y="594"/>
                </a:lnTo>
                <a:cubicBezTo>
                  <a:pt x="1" y="593"/>
                  <a:pt x="0" y="592"/>
                  <a:pt x="0" y="590"/>
                </a:cubicBezTo>
                <a:lnTo>
                  <a:pt x="0" y="131"/>
                </a:lnTo>
                <a:close/>
                <a:moveTo>
                  <a:pt x="32" y="590"/>
                </a:moveTo>
                <a:lnTo>
                  <a:pt x="32" y="587"/>
                </a:lnTo>
                <a:lnTo>
                  <a:pt x="41" y="631"/>
                </a:lnTo>
                <a:lnTo>
                  <a:pt x="39" y="626"/>
                </a:lnTo>
                <a:lnTo>
                  <a:pt x="64" y="663"/>
                </a:lnTo>
                <a:lnTo>
                  <a:pt x="59" y="658"/>
                </a:lnTo>
                <a:lnTo>
                  <a:pt x="95" y="682"/>
                </a:lnTo>
                <a:lnTo>
                  <a:pt x="90" y="680"/>
                </a:lnTo>
                <a:lnTo>
                  <a:pt x="135" y="689"/>
                </a:lnTo>
                <a:lnTo>
                  <a:pt x="131" y="688"/>
                </a:lnTo>
                <a:lnTo>
                  <a:pt x="1854" y="688"/>
                </a:lnTo>
                <a:lnTo>
                  <a:pt x="1851" y="689"/>
                </a:lnTo>
                <a:lnTo>
                  <a:pt x="1895" y="680"/>
                </a:lnTo>
                <a:lnTo>
                  <a:pt x="1890" y="682"/>
                </a:lnTo>
                <a:lnTo>
                  <a:pt x="1927" y="658"/>
                </a:lnTo>
                <a:lnTo>
                  <a:pt x="1922" y="663"/>
                </a:lnTo>
                <a:lnTo>
                  <a:pt x="1946" y="626"/>
                </a:lnTo>
                <a:lnTo>
                  <a:pt x="1944" y="631"/>
                </a:lnTo>
                <a:lnTo>
                  <a:pt x="1953" y="587"/>
                </a:lnTo>
                <a:lnTo>
                  <a:pt x="1952" y="590"/>
                </a:lnTo>
                <a:lnTo>
                  <a:pt x="1952" y="131"/>
                </a:lnTo>
                <a:lnTo>
                  <a:pt x="1953" y="135"/>
                </a:lnTo>
                <a:lnTo>
                  <a:pt x="1944" y="90"/>
                </a:lnTo>
                <a:lnTo>
                  <a:pt x="1946" y="95"/>
                </a:lnTo>
                <a:lnTo>
                  <a:pt x="1922" y="59"/>
                </a:lnTo>
                <a:lnTo>
                  <a:pt x="1927" y="64"/>
                </a:lnTo>
                <a:lnTo>
                  <a:pt x="1890" y="39"/>
                </a:lnTo>
                <a:lnTo>
                  <a:pt x="1895" y="41"/>
                </a:lnTo>
                <a:lnTo>
                  <a:pt x="1851" y="32"/>
                </a:lnTo>
                <a:lnTo>
                  <a:pt x="1854" y="32"/>
                </a:lnTo>
                <a:lnTo>
                  <a:pt x="131" y="32"/>
                </a:lnTo>
                <a:lnTo>
                  <a:pt x="135" y="32"/>
                </a:lnTo>
                <a:lnTo>
                  <a:pt x="90" y="41"/>
                </a:lnTo>
                <a:lnTo>
                  <a:pt x="96" y="39"/>
                </a:lnTo>
                <a:lnTo>
                  <a:pt x="60" y="64"/>
                </a:lnTo>
                <a:lnTo>
                  <a:pt x="64" y="60"/>
                </a:lnTo>
                <a:lnTo>
                  <a:pt x="39" y="96"/>
                </a:lnTo>
                <a:lnTo>
                  <a:pt x="41" y="90"/>
                </a:lnTo>
                <a:lnTo>
                  <a:pt x="32" y="135"/>
                </a:lnTo>
                <a:lnTo>
                  <a:pt x="32" y="131"/>
                </a:lnTo>
                <a:lnTo>
                  <a:pt x="32" y="59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8" name="Rectangle 371"/>
          <p:cNvSpPr>
            <a:spLocks noChangeArrowheads="1"/>
          </p:cNvSpPr>
          <p:nvPr/>
        </p:nvSpPr>
        <p:spPr bwMode="auto">
          <a:xfrm>
            <a:off x="3529762" y="5359224"/>
            <a:ext cx="2714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dirty="0" err="1" smtClean="0">
                <a:ln>
                  <a:noFill/>
                </a:ln>
                <a:solidFill>
                  <a:srgbClr val="FFFFFF"/>
                </a:solidFill>
                <a:effectLst/>
                <a:latin typeface="Century Gothic" pitchFamily="34" charset="0"/>
              </a:rPr>
              <a:t>CoPil</a:t>
            </a:r>
            <a:endParaRPr kumimoji="0" lang="fr-FR" sz="1800" b="0" i="0" u="none" strike="noStrike" cap="none" normalizeH="0" baseline="0" dirty="0" smtClean="0">
              <a:ln>
                <a:noFill/>
              </a:ln>
              <a:solidFill>
                <a:schemeClr val="tx1"/>
              </a:solidFill>
              <a:effectLst/>
              <a:latin typeface="Arial" pitchFamily="34" charset="0"/>
            </a:endParaRPr>
          </a:p>
        </p:txBody>
      </p:sp>
      <p:sp>
        <p:nvSpPr>
          <p:cNvPr id="149" name="Rectangle 372"/>
          <p:cNvSpPr>
            <a:spLocks noChangeArrowheads="1"/>
          </p:cNvSpPr>
          <p:nvPr/>
        </p:nvSpPr>
        <p:spPr bwMode="auto">
          <a:xfrm>
            <a:off x="3521825" y="5468761"/>
            <a:ext cx="2905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choix</a:t>
            </a:r>
            <a:endParaRPr kumimoji="0" lang="fr-FR" sz="1800" b="0" i="0" u="none" strike="noStrike" cap="none" normalizeH="0" baseline="0" smtClean="0">
              <a:ln>
                <a:noFill/>
              </a:ln>
              <a:solidFill>
                <a:schemeClr val="tx1"/>
              </a:solidFill>
              <a:effectLst/>
              <a:latin typeface="Arial" pitchFamily="34" charset="0"/>
            </a:endParaRPr>
          </a:p>
        </p:txBody>
      </p:sp>
      <p:sp>
        <p:nvSpPr>
          <p:cNvPr id="150" name="Freeform 373"/>
          <p:cNvSpPr>
            <a:spLocks noEditPoints="1"/>
          </p:cNvSpPr>
          <p:nvPr/>
        </p:nvSpPr>
        <p:spPr bwMode="auto">
          <a:xfrm>
            <a:off x="3583737" y="5130624"/>
            <a:ext cx="57150" cy="163513"/>
          </a:xfrm>
          <a:custGeom>
            <a:avLst/>
            <a:gdLst>
              <a:gd name="T0" fmla="*/ 96 w 144"/>
              <a:gd name="T1" fmla="*/ 24 h 408"/>
              <a:gd name="T2" fmla="*/ 96 w 144"/>
              <a:gd name="T3" fmla="*/ 25 h 408"/>
              <a:gd name="T4" fmla="*/ 72 w 144"/>
              <a:gd name="T5" fmla="*/ 49 h 408"/>
              <a:gd name="T6" fmla="*/ 48 w 144"/>
              <a:gd name="T7" fmla="*/ 25 h 408"/>
              <a:gd name="T8" fmla="*/ 48 w 144"/>
              <a:gd name="T9" fmla="*/ 24 h 408"/>
              <a:gd name="T10" fmla="*/ 72 w 144"/>
              <a:gd name="T11" fmla="*/ 0 h 408"/>
              <a:gd name="T12" fmla="*/ 96 w 144"/>
              <a:gd name="T13" fmla="*/ 24 h 408"/>
              <a:gd name="T14" fmla="*/ 96 w 144"/>
              <a:gd name="T15" fmla="*/ 121 h 408"/>
              <a:gd name="T16" fmla="*/ 96 w 144"/>
              <a:gd name="T17" fmla="*/ 121 h 408"/>
              <a:gd name="T18" fmla="*/ 72 w 144"/>
              <a:gd name="T19" fmla="*/ 145 h 408"/>
              <a:gd name="T20" fmla="*/ 48 w 144"/>
              <a:gd name="T21" fmla="*/ 121 h 408"/>
              <a:gd name="T22" fmla="*/ 48 w 144"/>
              <a:gd name="T23" fmla="*/ 121 h 408"/>
              <a:gd name="T24" fmla="*/ 72 w 144"/>
              <a:gd name="T25" fmla="*/ 97 h 408"/>
              <a:gd name="T26" fmla="*/ 96 w 144"/>
              <a:gd name="T27" fmla="*/ 121 h 408"/>
              <a:gd name="T28" fmla="*/ 96 w 144"/>
              <a:gd name="T29" fmla="*/ 217 h 408"/>
              <a:gd name="T30" fmla="*/ 96 w 144"/>
              <a:gd name="T31" fmla="*/ 217 h 408"/>
              <a:gd name="T32" fmla="*/ 72 w 144"/>
              <a:gd name="T33" fmla="*/ 241 h 408"/>
              <a:gd name="T34" fmla="*/ 48 w 144"/>
              <a:gd name="T35" fmla="*/ 217 h 408"/>
              <a:gd name="T36" fmla="*/ 48 w 144"/>
              <a:gd name="T37" fmla="*/ 217 h 408"/>
              <a:gd name="T38" fmla="*/ 72 w 144"/>
              <a:gd name="T39" fmla="*/ 193 h 408"/>
              <a:gd name="T40" fmla="*/ 96 w 144"/>
              <a:gd name="T41" fmla="*/ 217 h 408"/>
              <a:gd name="T42" fmla="*/ 144 w 144"/>
              <a:gd name="T43" fmla="*/ 264 h 408"/>
              <a:gd name="T44" fmla="*/ 72 w 144"/>
              <a:gd name="T45" fmla="*/ 408 h 408"/>
              <a:gd name="T46" fmla="*/ 0 w 144"/>
              <a:gd name="T47" fmla="*/ 264 h 408"/>
              <a:gd name="T48" fmla="*/ 144 w 144"/>
              <a:gd name="T49" fmla="*/ 2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08">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144" y="264"/>
                </a:moveTo>
                <a:lnTo>
                  <a:pt x="72" y="408"/>
                </a:lnTo>
                <a:lnTo>
                  <a:pt x="0" y="264"/>
                </a:lnTo>
                <a:lnTo>
                  <a:pt x="144" y="26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1" name="Freeform 374"/>
          <p:cNvSpPr>
            <a:spLocks/>
          </p:cNvSpPr>
          <p:nvPr/>
        </p:nvSpPr>
        <p:spPr bwMode="auto">
          <a:xfrm>
            <a:off x="4483850" y="5324299"/>
            <a:ext cx="784225" cy="288925"/>
          </a:xfrm>
          <a:custGeom>
            <a:avLst/>
            <a:gdLst>
              <a:gd name="T0" fmla="*/ 0 w 1952"/>
              <a:gd name="T1" fmla="*/ 120 h 720"/>
              <a:gd name="T2" fmla="*/ 120 w 1952"/>
              <a:gd name="T3" fmla="*/ 0 h 720"/>
              <a:gd name="T4" fmla="*/ 1832 w 1952"/>
              <a:gd name="T5" fmla="*/ 0 h 720"/>
              <a:gd name="T6" fmla="*/ 1952 w 1952"/>
              <a:gd name="T7" fmla="*/ 120 h 720"/>
              <a:gd name="T8" fmla="*/ 1952 w 1952"/>
              <a:gd name="T9" fmla="*/ 600 h 720"/>
              <a:gd name="T10" fmla="*/ 1832 w 1952"/>
              <a:gd name="T11" fmla="*/ 720 h 720"/>
              <a:gd name="T12" fmla="*/ 120 w 1952"/>
              <a:gd name="T13" fmla="*/ 720 h 720"/>
              <a:gd name="T14" fmla="*/ 0 w 1952"/>
              <a:gd name="T15" fmla="*/ 600 h 720"/>
              <a:gd name="T16" fmla="*/ 0 w 1952"/>
              <a:gd name="T17" fmla="*/ 1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2" h="720">
                <a:moveTo>
                  <a:pt x="0" y="120"/>
                </a:moveTo>
                <a:cubicBezTo>
                  <a:pt x="0" y="54"/>
                  <a:pt x="54" y="0"/>
                  <a:pt x="120" y="0"/>
                </a:cubicBezTo>
                <a:lnTo>
                  <a:pt x="1832" y="0"/>
                </a:lnTo>
                <a:cubicBezTo>
                  <a:pt x="1899" y="0"/>
                  <a:pt x="1952" y="54"/>
                  <a:pt x="1952" y="120"/>
                </a:cubicBezTo>
                <a:lnTo>
                  <a:pt x="1952" y="600"/>
                </a:lnTo>
                <a:cubicBezTo>
                  <a:pt x="1952" y="667"/>
                  <a:pt x="1899" y="720"/>
                  <a:pt x="1832" y="720"/>
                </a:cubicBezTo>
                <a:lnTo>
                  <a:pt x="120" y="720"/>
                </a:lnTo>
                <a:cubicBezTo>
                  <a:pt x="54" y="720"/>
                  <a:pt x="0" y="667"/>
                  <a:pt x="0" y="600"/>
                </a:cubicBezTo>
                <a:lnTo>
                  <a:pt x="0" y="120"/>
                </a:lnTo>
                <a:close/>
              </a:path>
            </a:pathLst>
          </a:cu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2" name="Freeform 375"/>
          <p:cNvSpPr>
            <a:spLocks noEditPoints="1"/>
          </p:cNvSpPr>
          <p:nvPr/>
        </p:nvSpPr>
        <p:spPr bwMode="auto">
          <a:xfrm>
            <a:off x="4475912" y="5316361"/>
            <a:ext cx="798513" cy="303213"/>
          </a:xfrm>
          <a:custGeom>
            <a:avLst/>
            <a:gdLst>
              <a:gd name="T0" fmla="*/ 1 w 1984"/>
              <a:gd name="T1" fmla="*/ 133 h 752"/>
              <a:gd name="T2" fmla="*/ 12 w 1984"/>
              <a:gd name="T3" fmla="*/ 80 h 752"/>
              <a:gd name="T4" fmla="*/ 42 w 1984"/>
              <a:gd name="T5" fmla="*/ 38 h 752"/>
              <a:gd name="T6" fmla="*/ 86 w 1984"/>
              <a:gd name="T7" fmla="*/ 10 h 752"/>
              <a:gd name="T8" fmla="*/ 136 w 1984"/>
              <a:gd name="T9" fmla="*/ 0 h 752"/>
              <a:gd name="T10" fmla="*/ 1851 w 1984"/>
              <a:gd name="T11" fmla="*/ 1 h 752"/>
              <a:gd name="T12" fmla="*/ 1905 w 1984"/>
              <a:gd name="T13" fmla="*/ 12 h 752"/>
              <a:gd name="T14" fmla="*/ 1947 w 1984"/>
              <a:gd name="T15" fmla="*/ 42 h 752"/>
              <a:gd name="T16" fmla="*/ 1975 w 1984"/>
              <a:gd name="T17" fmla="*/ 86 h 752"/>
              <a:gd name="T18" fmla="*/ 1984 w 1984"/>
              <a:gd name="T19" fmla="*/ 136 h 752"/>
              <a:gd name="T20" fmla="*/ 1984 w 1984"/>
              <a:gd name="T21" fmla="*/ 619 h 752"/>
              <a:gd name="T22" fmla="*/ 1973 w 1984"/>
              <a:gd name="T23" fmla="*/ 673 h 752"/>
              <a:gd name="T24" fmla="*/ 1943 w 1984"/>
              <a:gd name="T25" fmla="*/ 715 h 752"/>
              <a:gd name="T26" fmla="*/ 1898 w 1984"/>
              <a:gd name="T27" fmla="*/ 743 h 752"/>
              <a:gd name="T28" fmla="*/ 1848 w 1984"/>
              <a:gd name="T29" fmla="*/ 752 h 752"/>
              <a:gd name="T30" fmla="*/ 133 w 1984"/>
              <a:gd name="T31" fmla="*/ 752 h 752"/>
              <a:gd name="T32" fmla="*/ 80 w 1984"/>
              <a:gd name="T33" fmla="*/ 741 h 752"/>
              <a:gd name="T34" fmla="*/ 38 w 1984"/>
              <a:gd name="T35" fmla="*/ 711 h 752"/>
              <a:gd name="T36" fmla="*/ 10 w 1984"/>
              <a:gd name="T37" fmla="*/ 666 h 752"/>
              <a:gd name="T38" fmla="*/ 0 w 1984"/>
              <a:gd name="T39" fmla="*/ 616 h 752"/>
              <a:gd name="T40" fmla="*/ 32 w 1984"/>
              <a:gd name="T41" fmla="*/ 616 h 752"/>
              <a:gd name="T42" fmla="*/ 41 w 1984"/>
              <a:gd name="T43" fmla="*/ 660 h 752"/>
              <a:gd name="T44" fmla="*/ 65 w 1984"/>
              <a:gd name="T45" fmla="*/ 692 h 752"/>
              <a:gd name="T46" fmla="*/ 99 w 1984"/>
              <a:gd name="T47" fmla="*/ 714 h 752"/>
              <a:gd name="T48" fmla="*/ 139 w 1984"/>
              <a:gd name="T49" fmla="*/ 721 h 752"/>
              <a:gd name="T50" fmla="*/ 1848 w 1984"/>
              <a:gd name="T51" fmla="*/ 720 h 752"/>
              <a:gd name="T52" fmla="*/ 1892 w 1984"/>
              <a:gd name="T53" fmla="*/ 712 h 752"/>
              <a:gd name="T54" fmla="*/ 1924 w 1984"/>
              <a:gd name="T55" fmla="*/ 688 h 752"/>
              <a:gd name="T56" fmla="*/ 1946 w 1984"/>
              <a:gd name="T57" fmla="*/ 654 h 752"/>
              <a:gd name="T58" fmla="*/ 1953 w 1984"/>
              <a:gd name="T59" fmla="*/ 613 h 752"/>
              <a:gd name="T60" fmla="*/ 1952 w 1984"/>
              <a:gd name="T61" fmla="*/ 136 h 752"/>
              <a:gd name="T62" fmla="*/ 1944 w 1984"/>
              <a:gd name="T63" fmla="*/ 92 h 752"/>
              <a:gd name="T64" fmla="*/ 1920 w 1984"/>
              <a:gd name="T65" fmla="*/ 61 h 752"/>
              <a:gd name="T66" fmla="*/ 1886 w 1984"/>
              <a:gd name="T67" fmla="*/ 39 h 752"/>
              <a:gd name="T68" fmla="*/ 1845 w 1984"/>
              <a:gd name="T69" fmla="*/ 32 h 752"/>
              <a:gd name="T70" fmla="*/ 136 w 1984"/>
              <a:gd name="T71" fmla="*/ 32 h 752"/>
              <a:gd name="T72" fmla="*/ 92 w 1984"/>
              <a:gd name="T73" fmla="*/ 41 h 752"/>
              <a:gd name="T74" fmla="*/ 61 w 1984"/>
              <a:gd name="T75" fmla="*/ 65 h 752"/>
              <a:gd name="T76" fmla="*/ 39 w 1984"/>
              <a:gd name="T77" fmla="*/ 99 h 752"/>
              <a:gd name="T78" fmla="*/ 32 w 1984"/>
              <a:gd name="T79" fmla="*/ 139 h 752"/>
              <a:gd name="T80" fmla="*/ 32 w 1984"/>
              <a:gd name="T81" fmla="*/ 616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4" h="752">
                <a:moveTo>
                  <a:pt x="0" y="136"/>
                </a:moveTo>
                <a:cubicBezTo>
                  <a:pt x="0" y="135"/>
                  <a:pt x="1" y="134"/>
                  <a:pt x="1" y="133"/>
                </a:cubicBezTo>
                <a:lnTo>
                  <a:pt x="10" y="86"/>
                </a:lnTo>
                <a:cubicBezTo>
                  <a:pt x="10" y="84"/>
                  <a:pt x="11" y="82"/>
                  <a:pt x="12" y="80"/>
                </a:cubicBezTo>
                <a:lnTo>
                  <a:pt x="38" y="42"/>
                </a:lnTo>
                <a:cubicBezTo>
                  <a:pt x="39" y="41"/>
                  <a:pt x="41" y="39"/>
                  <a:pt x="42" y="38"/>
                </a:cubicBezTo>
                <a:lnTo>
                  <a:pt x="80" y="12"/>
                </a:lnTo>
                <a:cubicBezTo>
                  <a:pt x="82" y="11"/>
                  <a:pt x="84" y="10"/>
                  <a:pt x="86" y="10"/>
                </a:cubicBezTo>
                <a:lnTo>
                  <a:pt x="133" y="1"/>
                </a:lnTo>
                <a:cubicBezTo>
                  <a:pt x="134" y="1"/>
                  <a:pt x="135" y="0"/>
                  <a:pt x="136" y="0"/>
                </a:cubicBezTo>
                <a:lnTo>
                  <a:pt x="1848" y="0"/>
                </a:lnTo>
                <a:cubicBezTo>
                  <a:pt x="1849" y="0"/>
                  <a:pt x="1850" y="1"/>
                  <a:pt x="1851" y="1"/>
                </a:cubicBezTo>
                <a:lnTo>
                  <a:pt x="1898" y="10"/>
                </a:lnTo>
                <a:cubicBezTo>
                  <a:pt x="1901" y="10"/>
                  <a:pt x="1903" y="11"/>
                  <a:pt x="1905" y="12"/>
                </a:cubicBezTo>
                <a:lnTo>
                  <a:pt x="1943" y="38"/>
                </a:lnTo>
                <a:cubicBezTo>
                  <a:pt x="1944" y="39"/>
                  <a:pt x="1946" y="41"/>
                  <a:pt x="1947" y="42"/>
                </a:cubicBezTo>
                <a:lnTo>
                  <a:pt x="1973" y="80"/>
                </a:lnTo>
                <a:cubicBezTo>
                  <a:pt x="1974" y="82"/>
                  <a:pt x="1975" y="84"/>
                  <a:pt x="1975" y="86"/>
                </a:cubicBezTo>
                <a:lnTo>
                  <a:pt x="1984" y="133"/>
                </a:lnTo>
                <a:cubicBezTo>
                  <a:pt x="1984" y="134"/>
                  <a:pt x="1984" y="135"/>
                  <a:pt x="1984" y="136"/>
                </a:cubicBezTo>
                <a:lnTo>
                  <a:pt x="1984" y="616"/>
                </a:lnTo>
                <a:cubicBezTo>
                  <a:pt x="1984" y="617"/>
                  <a:pt x="1984" y="618"/>
                  <a:pt x="1984" y="619"/>
                </a:cubicBezTo>
                <a:lnTo>
                  <a:pt x="1975" y="666"/>
                </a:lnTo>
                <a:cubicBezTo>
                  <a:pt x="1975" y="669"/>
                  <a:pt x="1974" y="671"/>
                  <a:pt x="1973" y="673"/>
                </a:cubicBezTo>
                <a:lnTo>
                  <a:pt x="1947" y="711"/>
                </a:lnTo>
                <a:cubicBezTo>
                  <a:pt x="1946" y="712"/>
                  <a:pt x="1944" y="714"/>
                  <a:pt x="1943" y="715"/>
                </a:cubicBezTo>
                <a:lnTo>
                  <a:pt x="1905" y="741"/>
                </a:lnTo>
                <a:cubicBezTo>
                  <a:pt x="1903" y="742"/>
                  <a:pt x="1901" y="743"/>
                  <a:pt x="1898" y="743"/>
                </a:cubicBezTo>
                <a:lnTo>
                  <a:pt x="1851" y="752"/>
                </a:lnTo>
                <a:cubicBezTo>
                  <a:pt x="1850" y="752"/>
                  <a:pt x="1849" y="752"/>
                  <a:pt x="1848" y="752"/>
                </a:cubicBezTo>
                <a:lnTo>
                  <a:pt x="136" y="752"/>
                </a:lnTo>
                <a:cubicBezTo>
                  <a:pt x="135" y="752"/>
                  <a:pt x="134" y="752"/>
                  <a:pt x="133" y="752"/>
                </a:cubicBezTo>
                <a:lnTo>
                  <a:pt x="86" y="743"/>
                </a:lnTo>
                <a:cubicBezTo>
                  <a:pt x="84" y="743"/>
                  <a:pt x="82" y="742"/>
                  <a:pt x="80" y="741"/>
                </a:cubicBezTo>
                <a:lnTo>
                  <a:pt x="42" y="715"/>
                </a:lnTo>
                <a:cubicBezTo>
                  <a:pt x="41" y="714"/>
                  <a:pt x="39" y="712"/>
                  <a:pt x="38" y="711"/>
                </a:cubicBezTo>
                <a:lnTo>
                  <a:pt x="12" y="673"/>
                </a:lnTo>
                <a:cubicBezTo>
                  <a:pt x="11" y="671"/>
                  <a:pt x="10" y="669"/>
                  <a:pt x="10" y="666"/>
                </a:cubicBezTo>
                <a:lnTo>
                  <a:pt x="1" y="619"/>
                </a:lnTo>
                <a:cubicBezTo>
                  <a:pt x="1" y="618"/>
                  <a:pt x="0" y="617"/>
                  <a:pt x="0" y="616"/>
                </a:cubicBezTo>
                <a:lnTo>
                  <a:pt x="0" y="136"/>
                </a:lnTo>
                <a:close/>
                <a:moveTo>
                  <a:pt x="32" y="616"/>
                </a:moveTo>
                <a:lnTo>
                  <a:pt x="32" y="613"/>
                </a:lnTo>
                <a:lnTo>
                  <a:pt x="41" y="660"/>
                </a:lnTo>
                <a:lnTo>
                  <a:pt x="39" y="654"/>
                </a:lnTo>
                <a:lnTo>
                  <a:pt x="65" y="692"/>
                </a:lnTo>
                <a:lnTo>
                  <a:pt x="61" y="688"/>
                </a:lnTo>
                <a:lnTo>
                  <a:pt x="99" y="714"/>
                </a:lnTo>
                <a:lnTo>
                  <a:pt x="92" y="712"/>
                </a:lnTo>
                <a:lnTo>
                  <a:pt x="139" y="721"/>
                </a:lnTo>
                <a:lnTo>
                  <a:pt x="136" y="720"/>
                </a:lnTo>
                <a:lnTo>
                  <a:pt x="1848" y="720"/>
                </a:lnTo>
                <a:lnTo>
                  <a:pt x="1845" y="721"/>
                </a:lnTo>
                <a:lnTo>
                  <a:pt x="1892" y="712"/>
                </a:lnTo>
                <a:lnTo>
                  <a:pt x="1886" y="714"/>
                </a:lnTo>
                <a:lnTo>
                  <a:pt x="1924" y="688"/>
                </a:lnTo>
                <a:lnTo>
                  <a:pt x="1920" y="692"/>
                </a:lnTo>
                <a:lnTo>
                  <a:pt x="1946" y="654"/>
                </a:lnTo>
                <a:lnTo>
                  <a:pt x="1944" y="660"/>
                </a:lnTo>
                <a:lnTo>
                  <a:pt x="1953" y="613"/>
                </a:lnTo>
                <a:lnTo>
                  <a:pt x="1952" y="616"/>
                </a:lnTo>
                <a:lnTo>
                  <a:pt x="1952" y="136"/>
                </a:lnTo>
                <a:lnTo>
                  <a:pt x="1953" y="139"/>
                </a:lnTo>
                <a:lnTo>
                  <a:pt x="1944" y="92"/>
                </a:lnTo>
                <a:lnTo>
                  <a:pt x="1946" y="99"/>
                </a:lnTo>
                <a:lnTo>
                  <a:pt x="1920" y="61"/>
                </a:lnTo>
                <a:lnTo>
                  <a:pt x="1924" y="65"/>
                </a:lnTo>
                <a:lnTo>
                  <a:pt x="1886" y="39"/>
                </a:lnTo>
                <a:lnTo>
                  <a:pt x="1892" y="41"/>
                </a:lnTo>
                <a:lnTo>
                  <a:pt x="1845" y="32"/>
                </a:lnTo>
                <a:lnTo>
                  <a:pt x="1848" y="32"/>
                </a:lnTo>
                <a:lnTo>
                  <a:pt x="136" y="32"/>
                </a:lnTo>
                <a:lnTo>
                  <a:pt x="139" y="32"/>
                </a:lnTo>
                <a:lnTo>
                  <a:pt x="92" y="41"/>
                </a:lnTo>
                <a:lnTo>
                  <a:pt x="99" y="39"/>
                </a:lnTo>
                <a:lnTo>
                  <a:pt x="61" y="65"/>
                </a:lnTo>
                <a:lnTo>
                  <a:pt x="65" y="61"/>
                </a:lnTo>
                <a:lnTo>
                  <a:pt x="39" y="99"/>
                </a:lnTo>
                <a:lnTo>
                  <a:pt x="41" y="92"/>
                </a:lnTo>
                <a:lnTo>
                  <a:pt x="32" y="139"/>
                </a:lnTo>
                <a:lnTo>
                  <a:pt x="32" y="136"/>
                </a:lnTo>
                <a:lnTo>
                  <a:pt x="32" y="6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3" name="Rectangle 376"/>
          <p:cNvSpPr>
            <a:spLocks noChangeArrowheads="1"/>
          </p:cNvSpPr>
          <p:nvPr/>
        </p:nvSpPr>
        <p:spPr bwMode="auto">
          <a:xfrm>
            <a:off x="4771187" y="5367161"/>
            <a:ext cx="2698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CoPil</a:t>
            </a:r>
            <a:endParaRPr kumimoji="0" lang="fr-FR" sz="1800" b="0" i="0" u="none" strike="noStrike" cap="none" normalizeH="0" baseline="0" smtClean="0">
              <a:ln>
                <a:noFill/>
              </a:ln>
              <a:solidFill>
                <a:schemeClr val="tx1"/>
              </a:solidFill>
              <a:effectLst/>
              <a:latin typeface="Arial" pitchFamily="34" charset="0"/>
            </a:endParaRPr>
          </a:p>
        </p:txBody>
      </p:sp>
      <p:sp>
        <p:nvSpPr>
          <p:cNvPr id="154" name="Rectangle 377"/>
          <p:cNvSpPr>
            <a:spLocks noChangeArrowheads="1"/>
          </p:cNvSpPr>
          <p:nvPr/>
        </p:nvSpPr>
        <p:spPr bwMode="auto">
          <a:xfrm>
            <a:off x="4655300" y="5478286"/>
            <a:ext cx="52070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lancement</a:t>
            </a:r>
            <a:endParaRPr kumimoji="0" lang="fr-FR" sz="1800" b="0" i="0" u="none" strike="noStrike" cap="none" normalizeH="0" baseline="0" smtClean="0">
              <a:ln>
                <a:noFill/>
              </a:ln>
              <a:solidFill>
                <a:schemeClr val="tx1"/>
              </a:solidFill>
              <a:effectLst/>
              <a:latin typeface="Arial" pitchFamily="34" charset="0"/>
            </a:endParaRPr>
          </a:p>
        </p:txBody>
      </p:sp>
      <p:sp>
        <p:nvSpPr>
          <p:cNvPr id="155" name="Freeform 378"/>
          <p:cNvSpPr>
            <a:spLocks noEditPoints="1"/>
          </p:cNvSpPr>
          <p:nvPr/>
        </p:nvSpPr>
        <p:spPr bwMode="auto">
          <a:xfrm>
            <a:off x="4823575" y="5124274"/>
            <a:ext cx="58738" cy="169863"/>
          </a:xfrm>
          <a:custGeom>
            <a:avLst/>
            <a:gdLst>
              <a:gd name="T0" fmla="*/ 96 w 144"/>
              <a:gd name="T1" fmla="*/ 24 h 424"/>
              <a:gd name="T2" fmla="*/ 96 w 144"/>
              <a:gd name="T3" fmla="*/ 25 h 424"/>
              <a:gd name="T4" fmla="*/ 72 w 144"/>
              <a:gd name="T5" fmla="*/ 49 h 424"/>
              <a:gd name="T6" fmla="*/ 48 w 144"/>
              <a:gd name="T7" fmla="*/ 25 h 424"/>
              <a:gd name="T8" fmla="*/ 48 w 144"/>
              <a:gd name="T9" fmla="*/ 24 h 424"/>
              <a:gd name="T10" fmla="*/ 72 w 144"/>
              <a:gd name="T11" fmla="*/ 0 h 424"/>
              <a:gd name="T12" fmla="*/ 96 w 144"/>
              <a:gd name="T13" fmla="*/ 24 h 424"/>
              <a:gd name="T14" fmla="*/ 96 w 144"/>
              <a:gd name="T15" fmla="*/ 121 h 424"/>
              <a:gd name="T16" fmla="*/ 96 w 144"/>
              <a:gd name="T17" fmla="*/ 121 h 424"/>
              <a:gd name="T18" fmla="*/ 72 w 144"/>
              <a:gd name="T19" fmla="*/ 145 h 424"/>
              <a:gd name="T20" fmla="*/ 48 w 144"/>
              <a:gd name="T21" fmla="*/ 121 h 424"/>
              <a:gd name="T22" fmla="*/ 48 w 144"/>
              <a:gd name="T23" fmla="*/ 121 h 424"/>
              <a:gd name="T24" fmla="*/ 72 w 144"/>
              <a:gd name="T25" fmla="*/ 97 h 424"/>
              <a:gd name="T26" fmla="*/ 96 w 144"/>
              <a:gd name="T27" fmla="*/ 121 h 424"/>
              <a:gd name="T28" fmla="*/ 96 w 144"/>
              <a:gd name="T29" fmla="*/ 217 h 424"/>
              <a:gd name="T30" fmla="*/ 96 w 144"/>
              <a:gd name="T31" fmla="*/ 217 h 424"/>
              <a:gd name="T32" fmla="*/ 72 w 144"/>
              <a:gd name="T33" fmla="*/ 241 h 424"/>
              <a:gd name="T34" fmla="*/ 48 w 144"/>
              <a:gd name="T35" fmla="*/ 217 h 424"/>
              <a:gd name="T36" fmla="*/ 48 w 144"/>
              <a:gd name="T37" fmla="*/ 217 h 424"/>
              <a:gd name="T38" fmla="*/ 72 w 144"/>
              <a:gd name="T39" fmla="*/ 193 h 424"/>
              <a:gd name="T40" fmla="*/ 96 w 144"/>
              <a:gd name="T41" fmla="*/ 217 h 424"/>
              <a:gd name="T42" fmla="*/ 144 w 144"/>
              <a:gd name="T43" fmla="*/ 280 h 424"/>
              <a:gd name="T44" fmla="*/ 72 w 144"/>
              <a:gd name="T45" fmla="*/ 424 h 424"/>
              <a:gd name="T46" fmla="*/ 0 w 144"/>
              <a:gd name="T47" fmla="*/ 280 h 424"/>
              <a:gd name="T48" fmla="*/ 144 w 144"/>
              <a:gd name="T49" fmla="*/ 28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24">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144" y="280"/>
                </a:moveTo>
                <a:lnTo>
                  <a:pt x="72" y="424"/>
                </a:lnTo>
                <a:lnTo>
                  <a:pt x="0" y="280"/>
                </a:lnTo>
                <a:lnTo>
                  <a:pt x="144" y="28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6" name="Freeform 379"/>
          <p:cNvSpPr>
            <a:spLocks/>
          </p:cNvSpPr>
          <p:nvPr/>
        </p:nvSpPr>
        <p:spPr bwMode="auto">
          <a:xfrm>
            <a:off x="6341225" y="5324299"/>
            <a:ext cx="784225" cy="276225"/>
          </a:xfrm>
          <a:custGeom>
            <a:avLst/>
            <a:gdLst>
              <a:gd name="T0" fmla="*/ 0 w 1952"/>
              <a:gd name="T1" fmla="*/ 115 h 688"/>
              <a:gd name="T2" fmla="*/ 115 w 1952"/>
              <a:gd name="T3" fmla="*/ 0 h 688"/>
              <a:gd name="T4" fmla="*/ 1838 w 1952"/>
              <a:gd name="T5" fmla="*/ 0 h 688"/>
              <a:gd name="T6" fmla="*/ 1952 w 1952"/>
              <a:gd name="T7" fmla="*/ 115 h 688"/>
              <a:gd name="T8" fmla="*/ 1952 w 1952"/>
              <a:gd name="T9" fmla="*/ 574 h 688"/>
              <a:gd name="T10" fmla="*/ 1838 w 1952"/>
              <a:gd name="T11" fmla="*/ 688 h 688"/>
              <a:gd name="T12" fmla="*/ 115 w 1952"/>
              <a:gd name="T13" fmla="*/ 688 h 688"/>
              <a:gd name="T14" fmla="*/ 0 w 1952"/>
              <a:gd name="T15" fmla="*/ 574 h 688"/>
              <a:gd name="T16" fmla="*/ 0 w 1952"/>
              <a:gd name="T17" fmla="*/ 11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2" h="688">
                <a:moveTo>
                  <a:pt x="0" y="115"/>
                </a:moveTo>
                <a:cubicBezTo>
                  <a:pt x="0" y="52"/>
                  <a:pt x="52" y="0"/>
                  <a:pt x="115" y="0"/>
                </a:cubicBezTo>
                <a:lnTo>
                  <a:pt x="1838" y="0"/>
                </a:lnTo>
                <a:cubicBezTo>
                  <a:pt x="1901" y="0"/>
                  <a:pt x="1952" y="52"/>
                  <a:pt x="1952" y="115"/>
                </a:cubicBezTo>
                <a:lnTo>
                  <a:pt x="1952" y="574"/>
                </a:lnTo>
                <a:cubicBezTo>
                  <a:pt x="1952" y="637"/>
                  <a:pt x="1901" y="688"/>
                  <a:pt x="1838" y="688"/>
                </a:cubicBezTo>
                <a:lnTo>
                  <a:pt x="115" y="688"/>
                </a:lnTo>
                <a:cubicBezTo>
                  <a:pt x="52" y="688"/>
                  <a:pt x="0" y="637"/>
                  <a:pt x="0" y="574"/>
                </a:cubicBezTo>
                <a:lnTo>
                  <a:pt x="0" y="115"/>
                </a:lnTo>
                <a:close/>
              </a:path>
            </a:pathLst>
          </a:cu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7" name="Freeform 380"/>
          <p:cNvSpPr>
            <a:spLocks noEditPoints="1"/>
          </p:cNvSpPr>
          <p:nvPr/>
        </p:nvSpPr>
        <p:spPr bwMode="auto">
          <a:xfrm>
            <a:off x="6334875" y="5316361"/>
            <a:ext cx="796925" cy="290513"/>
          </a:xfrm>
          <a:custGeom>
            <a:avLst/>
            <a:gdLst>
              <a:gd name="T0" fmla="*/ 1 w 1984"/>
              <a:gd name="T1" fmla="*/ 128 h 720"/>
              <a:gd name="T2" fmla="*/ 12 w 1984"/>
              <a:gd name="T3" fmla="*/ 77 h 720"/>
              <a:gd name="T4" fmla="*/ 41 w 1984"/>
              <a:gd name="T5" fmla="*/ 37 h 720"/>
              <a:gd name="T6" fmla="*/ 83 w 1984"/>
              <a:gd name="T7" fmla="*/ 10 h 720"/>
              <a:gd name="T8" fmla="*/ 131 w 1984"/>
              <a:gd name="T9" fmla="*/ 0 h 720"/>
              <a:gd name="T10" fmla="*/ 1858 w 1984"/>
              <a:gd name="T11" fmla="*/ 1 h 720"/>
              <a:gd name="T12" fmla="*/ 1907 w 1984"/>
              <a:gd name="T13" fmla="*/ 12 h 720"/>
              <a:gd name="T14" fmla="*/ 1949 w 1984"/>
              <a:gd name="T15" fmla="*/ 42 h 720"/>
              <a:gd name="T16" fmla="*/ 1975 w 1984"/>
              <a:gd name="T17" fmla="*/ 83 h 720"/>
              <a:gd name="T18" fmla="*/ 1984 w 1984"/>
              <a:gd name="T19" fmla="*/ 131 h 720"/>
              <a:gd name="T20" fmla="*/ 1984 w 1984"/>
              <a:gd name="T21" fmla="*/ 594 h 720"/>
              <a:gd name="T22" fmla="*/ 1973 w 1984"/>
              <a:gd name="T23" fmla="*/ 643 h 720"/>
              <a:gd name="T24" fmla="*/ 1944 w 1984"/>
              <a:gd name="T25" fmla="*/ 685 h 720"/>
              <a:gd name="T26" fmla="*/ 1902 w 1984"/>
              <a:gd name="T27" fmla="*/ 711 h 720"/>
              <a:gd name="T28" fmla="*/ 1854 w 1984"/>
              <a:gd name="T29" fmla="*/ 720 h 720"/>
              <a:gd name="T30" fmla="*/ 128 w 1984"/>
              <a:gd name="T31" fmla="*/ 720 h 720"/>
              <a:gd name="T32" fmla="*/ 78 w 1984"/>
              <a:gd name="T33" fmla="*/ 709 h 720"/>
              <a:gd name="T34" fmla="*/ 37 w 1984"/>
              <a:gd name="T35" fmla="*/ 680 h 720"/>
              <a:gd name="T36" fmla="*/ 10 w 1984"/>
              <a:gd name="T37" fmla="*/ 638 h 720"/>
              <a:gd name="T38" fmla="*/ 0 w 1984"/>
              <a:gd name="T39" fmla="*/ 590 h 720"/>
              <a:gd name="T40" fmla="*/ 32 w 1984"/>
              <a:gd name="T41" fmla="*/ 590 h 720"/>
              <a:gd name="T42" fmla="*/ 41 w 1984"/>
              <a:gd name="T43" fmla="*/ 631 h 720"/>
              <a:gd name="T44" fmla="*/ 64 w 1984"/>
              <a:gd name="T45" fmla="*/ 663 h 720"/>
              <a:gd name="T46" fmla="*/ 95 w 1984"/>
              <a:gd name="T47" fmla="*/ 682 h 720"/>
              <a:gd name="T48" fmla="*/ 135 w 1984"/>
              <a:gd name="T49" fmla="*/ 689 h 720"/>
              <a:gd name="T50" fmla="*/ 1854 w 1984"/>
              <a:gd name="T51" fmla="*/ 688 h 720"/>
              <a:gd name="T52" fmla="*/ 1895 w 1984"/>
              <a:gd name="T53" fmla="*/ 680 h 720"/>
              <a:gd name="T54" fmla="*/ 1927 w 1984"/>
              <a:gd name="T55" fmla="*/ 658 h 720"/>
              <a:gd name="T56" fmla="*/ 1946 w 1984"/>
              <a:gd name="T57" fmla="*/ 626 h 720"/>
              <a:gd name="T58" fmla="*/ 1953 w 1984"/>
              <a:gd name="T59" fmla="*/ 587 h 720"/>
              <a:gd name="T60" fmla="*/ 1952 w 1984"/>
              <a:gd name="T61" fmla="*/ 131 h 720"/>
              <a:gd name="T62" fmla="*/ 1944 w 1984"/>
              <a:gd name="T63" fmla="*/ 90 h 720"/>
              <a:gd name="T64" fmla="*/ 1922 w 1984"/>
              <a:gd name="T65" fmla="*/ 59 h 720"/>
              <a:gd name="T66" fmla="*/ 1890 w 1984"/>
              <a:gd name="T67" fmla="*/ 39 h 720"/>
              <a:gd name="T68" fmla="*/ 1851 w 1984"/>
              <a:gd name="T69" fmla="*/ 32 h 720"/>
              <a:gd name="T70" fmla="*/ 131 w 1984"/>
              <a:gd name="T71" fmla="*/ 32 h 720"/>
              <a:gd name="T72" fmla="*/ 90 w 1984"/>
              <a:gd name="T73" fmla="*/ 41 h 720"/>
              <a:gd name="T74" fmla="*/ 60 w 1984"/>
              <a:gd name="T75" fmla="*/ 64 h 720"/>
              <a:gd name="T76" fmla="*/ 39 w 1984"/>
              <a:gd name="T77" fmla="*/ 96 h 720"/>
              <a:gd name="T78" fmla="*/ 32 w 1984"/>
              <a:gd name="T79" fmla="*/ 135 h 720"/>
              <a:gd name="T80" fmla="*/ 32 w 1984"/>
              <a:gd name="T81" fmla="*/ 5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4" h="720">
                <a:moveTo>
                  <a:pt x="0" y="131"/>
                </a:moveTo>
                <a:cubicBezTo>
                  <a:pt x="0" y="130"/>
                  <a:pt x="1" y="129"/>
                  <a:pt x="1" y="128"/>
                </a:cubicBezTo>
                <a:lnTo>
                  <a:pt x="10" y="83"/>
                </a:lnTo>
                <a:cubicBezTo>
                  <a:pt x="10" y="81"/>
                  <a:pt x="11" y="79"/>
                  <a:pt x="12" y="77"/>
                </a:cubicBezTo>
                <a:lnTo>
                  <a:pt x="37" y="41"/>
                </a:lnTo>
                <a:cubicBezTo>
                  <a:pt x="38" y="40"/>
                  <a:pt x="40" y="38"/>
                  <a:pt x="41" y="37"/>
                </a:cubicBezTo>
                <a:lnTo>
                  <a:pt x="77" y="12"/>
                </a:lnTo>
                <a:cubicBezTo>
                  <a:pt x="79" y="11"/>
                  <a:pt x="81" y="10"/>
                  <a:pt x="83" y="10"/>
                </a:cubicBezTo>
                <a:lnTo>
                  <a:pt x="128" y="1"/>
                </a:lnTo>
                <a:cubicBezTo>
                  <a:pt x="129" y="1"/>
                  <a:pt x="130" y="0"/>
                  <a:pt x="131" y="0"/>
                </a:cubicBezTo>
                <a:lnTo>
                  <a:pt x="1854" y="0"/>
                </a:lnTo>
                <a:cubicBezTo>
                  <a:pt x="1856" y="0"/>
                  <a:pt x="1857" y="1"/>
                  <a:pt x="1858" y="1"/>
                </a:cubicBezTo>
                <a:lnTo>
                  <a:pt x="1902" y="10"/>
                </a:lnTo>
                <a:cubicBezTo>
                  <a:pt x="1904" y="10"/>
                  <a:pt x="1906" y="11"/>
                  <a:pt x="1907" y="12"/>
                </a:cubicBezTo>
                <a:lnTo>
                  <a:pt x="1944" y="37"/>
                </a:lnTo>
                <a:cubicBezTo>
                  <a:pt x="1946" y="38"/>
                  <a:pt x="1948" y="40"/>
                  <a:pt x="1949" y="42"/>
                </a:cubicBezTo>
                <a:lnTo>
                  <a:pt x="1973" y="78"/>
                </a:lnTo>
                <a:cubicBezTo>
                  <a:pt x="1974" y="79"/>
                  <a:pt x="1975" y="81"/>
                  <a:pt x="1975" y="83"/>
                </a:cubicBezTo>
                <a:lnTo>
                  <a:pt x="1984" y="128"/>
                </a:lnTo>
                <a:cubicBezTo>
                  <a:pt x="1984" y="129"/>
                  <a:pt x="1984" y="130"/>
                  <a:pt x="1984" y="131"/>
                </a:cubicBezTo>
                <a:lnTo>
                  <a:pt x="1984" y="590"/>
                </a:lnTo>
                <a:cubicBezTo>
                  <a:pt x="1984" y="592"/>
                  <a:pt x="1984" y="593"/>
                  <a:pt x="1984" y="594"/>
                </a:cubicBezTo>
                <a:lnTo>
                  <a:pt x="1975" y="638"/>
                </a:lnTo>
                <a:cubicBezTo>
                  <a:pt x="1975" y="640"/>
                  <a:pt x="1974" y="641"/>
                  <a:pt x="1973" y="643"/>
                </a:cubicBezTo>
                <a:lnTo>
                  <a:pt x="1949" y="680"/>
                </a:lnTo>
                <a:cubicBezTo>
                  <a:pt x="1948" y="682"/>
                  <a:pt x="1946" y="684"/>
                  <a:pt x="1944" y="685"/>
                </a:cubicBezTo>
                <a:lnTo>
                  <a:pt x="1907" y="709"/>
                </a:lnTo>
                <a:cubicBezTo>
                  <a:pt x="1905" y="710"/>
                  <a:pt x="1904" y="711"/>
                  <a:pt x="1902" y="711"/>
                </a:cubicBezTo>
                <a:lnTo>
                  <a:pt x="1858" y="720"/>
                </a:lnTo>
                <a:cubicBezTo>
                  <a:pt x="1857" y="720"/>
                  <a:pt x="1856" y="720"/>
                  <a:pt x="1854" y="720"/>
                </a:cubicBezTo>
                <a:lnTo>
                  <a:pt x="131" y="720"/>
                </a:lnTo>
                <a:cubicBezTo>
                  <a:pt x="130" y="720"/>
                  <a:pt x="129" y="720"/>
                  <a:pt x="128" y="720"/>
                </a:cubicBezTo>
                <a:lnTo>
                  <a:pt x="83" y="711"/>
                </a:lnTo>
                <a:cubicBezTo>
                  <a:pt x="81" y="711"/>
                  <a:pt x="79" y="710"/>
                  <a:pt x="78" y="709"/>
                </a:cubicBezTo>
                <a:lnTo>
                  <a:pt x="42" y="685"/>
                </a:lnTo>
                <a:cubicBezTo>
                  <a:pt x="40" y="684"/>
                  <a:pt x="38" y="682"/>
                  <a:pt x="37" y="680"/>
                </a:cubicBezTo>
                <a:lnTo>
                  <a:pt x="12" y="643"/>
                </a:lnTo>
                <a:cubicBezTo>
                  <a:pt x="11" y="642"/>
                  <a:pt x="10" y="640"/>
                  <a:pt x="10" y="638"/>
                </a:cubicBezTo>
                <a:lnTo>
                  <a:pt x="1" y="594"/>
                </a:lnTo>
                <a:cubicBezTo>
                  <a:pt x="1" y="593"/>
                  <a:pt x="0" y="592"/>
                  <a:pt x="0" y="590"/>
                </a:cubicBezTo>
                <a:lnTo>
                  <a:pt x="0" y="131"/>
                </a:lnTo>
                <a:close/>
                <a:moveTo>
                  <a:pt x="32" y="590"/>
                </a:moveTo>
                <a:lnTo>
                  <a:pt x="32" y="587"/>
                </a:lnTo>
                <a:lnTo>
                  <a:pt x="41" y="631"/>
                </a:lnTo>
                <a:lnTo>
                  <a:pt x="39" y="626"/>
                </a:lnTo>
                <a:lnTo>
                  <a:pt x="64" y="663"/>
                </a:lnTo>
                <a:lnTo>
                  <a:pt x="59" y="658"/>
                </a:lnTo>
                <a:lnTo>
                  <a:pt x="95" y="682"/>
                </a:lnTo>
                <a:lnTo>
                  <a:pt x="90" y="680"/>
                </a:lnTo>
                <a:lnTo>
                  <a:pt x="135" y="689"/>
                </a:lnTo>
                <a:lnTo>
                  <a:pt x="131" y="688"/>
                </a:lnTo>
                <a:lnTo>
                  <a:pt x="1854" y="688"/>
                </a:lnTo>
                <a:lnTo>
                  <a:pt x="1851" y="689"/>
                </a:lnTo>
                <a:lnTo>
                  <a:pt x="1895" y="680"/>
                </a:lnTo>
                <a:lnTo>
                  <a:pt x="1890" y="682"/>
                </a:lnTo>
                <a:lnTo>
                  <a:pt x="1927" y="658"/>
                </a:lnTo>
                <a:lnTo>
                  <a:pt x="1922" y="663"/>
                </a:lnTo>
                <a:lnTo>
                  <a:pt x="1946" y="626"/>
                </a:lnTo>
                <a:lnTo>
                  <a:pt x="1944" y="631"/>
                </a:lnTo>
                <a:lnTo>
                  <a:pt x="1953" y="587"/>
                </a:lnTo>
                <a:lnTo>
                  <a:pt x="1952" y="590"/>
                </a:lnTo>
                <a:lnTo>
                  <a:pt x="1952" y="131"/>
                </a:lnTo>
                <a:lnTo>
                  <a:pt x="1953" y="135"/>
                </a:lnTo>
                <a:lnTo>
                  <a:pt x="1944" y="90"/>
                </a:lnTo>
                <a:lnTo>
                  <a:pt x="1946" y="95"/>
                </a:lnTo>
                <a:lnTo>
                  <a:pt x="1922" y="59"/>
                </a:lnTo>
                <a:lnTo>
                  <a:pt x="1927" y="64"/>
                </a:lnTo>
                <a:lnTo>
                  <a:pt x="1890" y="39"/>
                </a:lnTo>
                <a:lnTo>
                  <a:pt x="1895" y="41"/>
                </a:lnTo>
                <a:lnTo>
                  <a:pt x="1851" y="32"/>
                </a:lnTo>
                <a:lnTo>
                  <a:pt x="1854" y="32"/>
                </a:lnTo>
                <a:lnTo>
                  <a:pt x="131" y="32"/>
                </a:lnTo>
                <a:lnTo>
                  <a:pt x="135" y="32"/>
                </a:lnTo>
                <a:lnTo>
                  <a:pt x="90" y="41"/>
                </a:lnTo>
                <a:lnTo>
                  <a:pt x="96" y="39"/>
                </a:lnTo>
                <a:lnTo>
                  <a:pt x="60" y="64"/>
                </a:lnTo>
                <a:lnTo>
                  <a:pt x="64" y="60"/>
                </a:lnTo>
                <a:lnTo>
                  <a:pt x="39" y="96"/>
                </a:lnTo>
                <a:lnTo>
                  <a:pt x="41" y="90"/>
                </a:lnTo>
                <a:lnTo>
                  <a:pt x="32" y="135"/>
                </a:lnTo>
                <a:lnTo>
                  <a:pt x="32" y="131"/>
                </a:lnTo>
                <a:lnTo>
                  <a:pt x="32" y="59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58" name="Rectangle 381"/>
          <p:cNvSpPr>
            <a:spLocks noChangeArrowheads="1"/>
          </p:cNvSpPr>
          <p:nvPr/>
        </p:nvSpPr>
        <p:spPr bwMode="auto">
          <a:xfrm>
            <a:off x="6628562" y="5359224"/>
            <a:ext cx="26987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CoPil</a:t>
            </a:r>
            <a:endParaRPr kumimoji="0" lang="fr-FR" sz="1800" b="0" i="0" u="none" strike="noStrike" cap="none" normalizeH="0" baseline="0" smtClean="0">
              <a:ln>
                <a:noFill/>
              </a:ln>
              <a:solidFill>
                <a:schemeClr val="tx1"/>
              </a:solidFill>
              <a:effectLst/>
              <a:latin typeface="Arial" pitchFamily="34" charset="0"/>
            </a:endParaRPr>
          </a:p>
        </p:txBody>
      </p:sp>
      <p:sp>
        <p:nvSpPr>
          <p:cNvPr id="159" name="Rectangle 382"/>
          <p:cNvSpPr>
            <a:spLocks noChangeArrowheads="1"/>
          </p:cNvSpPr>
          <p:nvPr/>
        </p:nvSpPr>
        <p:spPr bwMode="auto">
          <a:xfrm>
            <a:off x="6472987" y="5468761"/>
            <a:ext cx="603250"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déploiement</a:t>
            </a:r>
            <a:endParaRPr kumimoji="0" lang="fr-FR" sz="1800" b="0" i="0" u="none" strike="noStrike" cap="none" normalizeH="0" baseline="0" smtClean="0">
              <a:ln>
                <a:noFill/>
              </a:ln>
              <a:solidFill>
                <a:schemeClr val="tx1"/>
              </a:solidFill>
              <a:effectLst/>
              <a:latin typeface="Arial" pitchFamily="34" charset="0"/>
            </a:endParaRPr>
          </a:p>
        </p:txBody>
      </p:sp>
      <p:sp>
        <p:nvSpPr>
          <p:cNvPr id="160" name="Freeform 383"/>
          <p:cNvSpPr>
            <a:spLocks noEditPoints="1"/>
          </p:cNvSpPr>
          <p:nvPr/>
        </p:nvSpPr>
        <p:spPr bwMode="auto">
          <a:xfrm>
            <a:off x="6682537" y="5130624"/>
            <a:ext cx="57150" cy="163513"/>
          </a:xfrm>
          <a:custGeom>
            <a:avLst/>
            <a:gdLst>
              <a:gd name="T0" fmla="*/ 96 w 144"/>
              <a:gd name="T1" fmla="*/ 24 h 408"/>
              <a:gd name="T2" fmla="*/ 96 w 144"/>
              <a:gd name="T3" fmla="*/ 25 h 408"/>
              <a:gd name="T4" fmla="*/ 72 w 144"/>
              <a:gd name="T5" fmla="*/ 49 h 408"/>
              <a:gd name="T6" fmla="*/ 48 w 144"/>
              <a:gd name="T7" fmla="*/ 25 h 408"/>
              <a:gd name="T8" fmla="*/ 48 w 144"/>
              <a:gd name="T9" fmla="*/ 24 h 408"/>
              <a:gd name="T10" fmla="*/ 72 w 144"/>
              <a:gd name="T11" fmla="*/ 0 h 408"/>
              <a:gd name="T12" fmla="*/ 96 w 144"/>
              <a:gd name="T13" fmla="*/ 24 h 408"/>
              <a:gd name="T14" fmla="*/ 96 w 144"/>
              <a:gd name="T15" fmla="*/ 121 h 408"/>
              <a:gd name="T16" fmla="*/ 96 w 144"/>
              <a:gd name="T17" fmla="*/ 121 h 408"/>
              <a:gd name="T18" fmla="*/ 72 w 144"/>
              <a:gd name="T19" fmla="*/ 145 h 408"/>
              <a:gd name="T20" fmla="*/ 48 w 144"/>
              <a:gd name="T21" fmla="*/ 121 h 408"/>
              <a:gd name="T22" fmla="*/ 48 w 144"/>
              <a:gd name="T23" fmla="*/ 121 h 408"/>
              <a:gd name="T24" fmla="*/ 72 w 144"/>
              <a:gd name="T25" fmla="*/ 97 h 408"/>
              <a:gd name="T26" fmla="*/ 96 w 144"/>
              <a:gd name="T27" fmla="*/ 121 h 408"/>
              <a:gd name="T28" fmla="*/ 96 w 144"/>
              <a:gd name="T29" fmla="*/ 217 h 408"/>
              <a:gd name="T30" fmla="*/ 96 w 144"/>
              <a:gd name="T31" fmla="*/ 217 h 408"/>
              <a:gd name="T32" fmla="*/ 72 w 144"/>
              <a:gd name="T33" fmla="*/ 241 h 408"/>
              <a:gd name="T34" fmla="*/ 48 w 144"/>
              <a:gd name="T35" fmla="*/ 217 h 408"/>
              <a:gd name="T36" fmla="*/ 48 w 144"/>
              <a:gd name="T37" fmla="*/ 217 h 408"/>
              <a:gd name="T38" fmla="*/ 72 w 144"/>
              <a:gd name="T39" fmla="*/ 193 h 408"/>
              <a:gd name="T40" fmla="*/ 96 w 144"/>
              <a:gd name="T41" fmla="*/ 217 h 408"/>
              <a:gd name="T42" fmla="*/ 144 w 144"/>
              <a:gd name="T43" fmla="*/ 264 h 408"/>
              <a:gd name="T44" fmla="*/ 72 w 144"/>
              <a:gd name="T45" fmla="*/ 408 h 408"/>
              <a:gd name="T46" fmla="*/ 0 w 144"/>
              <a:gd name="T47" fmla="*/ 264 h 408"/>
              <a:gd name="T48" fmla="*/ 144 w 144"/>
              <a:gd name="T49" fmla="*/ 2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08">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144" y="264"/>
                </a:moveTo>
                <a:lnTo>
                  <a:pt x="72" y="408"/>
                </a:lnTo>
                <a:lnTo>
                  <a:pt x="0" y="264"/>
                </a:lnTo>
                <a:lnTo>
                  <a:pt x="144" y="26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1" name="Freeform 384"/>
          <p:cNvSpPr>
            <a:spLocks/>
          </p:cNvSpPr>
          <p:nvPr/>
        </p:nvSpPr>
        <p:spPr bwMode="auto">
          <a:xfrm>
            <a:off x="8000162" y="5324299"/>
            <a:ext cx="784225" cy="276225"/>
          </a:xfrm>
          <a:custGeom>
            <a:avLst/>
            <a:gdLst>
              <a:gd name="T0" fmla="*/ 0 w 1952"/>
              <a:gd name="T1" fmla="*/ 115 h 688"/>
              <a:gd name="T2" fmla="*/ 115 w 1952"/>
              <a:gd name="T3" fmla="*/ 0 h 688"/>
              <a:gd name="T4" fmla="*/ 1838 w 1952"/>
              <a:gd name="T5" fmla="*/ 0 h 688"/>
              <a:gd name="T6" fmla="*/ 1952 w 1952"/>
              <a:gd name="T7" fmla="*/ 115 h 688"/>
              <a:gd name="T8" fmla="*/ 1952 w 1952"/>
              <a:gd name="T9" fmla="*/ 574 h 688"/>
              <a:gd name="T10" fmla="*/ 1838 w 1952"/>
              <a:gd name="T11" fmla="*/ 688 h 688"/>
              <a:gd name="T12" fmla="*/ 115 w 1952"/>
              <a:gd name="T13" fmla="*/ 688 h 688"/>
              <a:gd name="T14" fmla="*/ 0 w 1952"/>
              <a:gd name="T15" fmla="*/ 574 h 688"/>
              <a:gd name="T16" fmla="*/ 0 w 1952"/>
              <a:gd name="T17" fmla="*/ 115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2" h="688">
                <a:moveTo>
                  <a:pt x="0" y="115"/>
                </a:moveTo>
                <a:cubicBezTo>
                  <a:pt x="0" y="52"/>
                  <a:pt x="52" y="0"/>
                  <a:pt x="115" y="0"/>
                </a:cubicBezTo>
                <a:lnTo>
                  <a:pt x="1838" y="0"/>
                </a:lnTo>
                <a:cubicBezTo>
                  <a:pt x="1901" y="0"/>
                  <a:pt x="1952" y="52"/>
                  <a:pt x="1952" y="115"/>
                </a:cubicBezTo>
                <a:lnTo>
                  <a:pt x="1952" y="574"/>
                </a:lnTo>
                <a:cubicBezTo>
                  <a:pt x="1952" y="637"/>
                  <a:pt x="1901" y="688"/>
                  <a:pt x="1838" y="688"/>
                </a:cubicBezTo>
                <a:lnTo>
                  <a:pt x="115" y="688"/>
                </a:lnTo>
                <a:cubicBezTo>
                  <a:pt x="52" y="688"/>
                  <a:pt x="0" y="637"/>
                  <a:pt x="0" y="574"/>
                </a:cubicBezTo>
                <a:lnTo>
                  <a:pt x="0" y="115"/>
                </a:lnTo>
                <a:close/>
              </a:path>
            </a:pathLst>
          </a:cu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2" name="Freeform 385"/>
          <p:cNvSpPr>
            <a:spLocks noEditPoints="1"/>
          </p:cNvSpPr>
          <p:nvPr/>
        </p:nvSpPr>
        <p:spPr bwMode="auto">
          <a:xfrm>
            <a:off x="7993812" y="5316361"/>
            <a:ext cx="796925" cy="290513"/>
          </a:xfrm>
          <a:custGeom>
            <a:avLst/>
            <a:gdLst>
              <a:gd name="T0" fmla="*/ 1 w 1984"/>
              <a:gd name="T1" fmla="*/ 128 h 720"/>
              <a:gd name="T2" fmla="*/ 12 w 1984"/>
              <a:gd name="T3" fmla="*/ 77 h 720"/>
              <a:gd name="T4" fmla="*/ 41 w 1984"/>
              <a:gd name="T5" fmla="*/ 37 h 720"/>
              <a:gd name="T6" fmla="*/ 83 w 1984"/>
              <a:gd name="T7" fmla="*/ 10 h 720"/>
              <a:gd name="T8" fmla="*/ 131 w 1984"/>
              <a:gd name="T9" fmla="*/ 0 h 720"/>
              <a:gd name="T10" fmla="*/ 1858 w 1984"/>
              <a:gd name="T11" fmla="*/ 1 h 720"/>
              <a:gd name="T12" fmla="*/ 1907 w 1984"/>
              <a:gd name="T13" fmla="*/ 12 h 720"/>
              <a:gd name="T14" fmla="*/ 1949 w 1984"/>
              <a:gd name="T15" fmla="*/ 42 h 720"/>
              <a:gd name="T16" fmla="*/ 1975 w 1984"/>
              <a:gd name="T17" fmla="*/ 83 h 720"/>
              <a:gd name="T18" fmla="*/ 1984 w 1984"/>
              <a:gd name="T19" fmla="*/ 131 h 720"/>
              <a:gd name="T20" fmla="*/ 1984 w 1984"/>
              <a:gd name="T21" fmla="*/ 594 h 720"/>
              <a:gd name="T22" fmla="*/ 1973 w 1984"/>
              <a:gd name="T23" fmla="*/ 643 h 720"/>
              <a:gd name="T24" fmla="*/ 1944 w 1984"/>
              <a:gd name="T25" fmla="*/ 685 h 720"/>
              <a:gd name="T26" fmla="*/ 1902 w 1984"/>
              <a:gd name="T27" fmla="*/ 711 h 720"/>
              <a:gd name="T28" fmla="*/ 1854 w 1984"/>
              <a:gd name="T29" fmla="*/ 720 h 720"/>
              <a:gd name="T30" fmla="*/ 128 w 1984"/>
              <a:gd name="T31" fmla="*/ 720 h 720"/>
              <a:gd name="T32" fmla="*/ 78 w 1984"/>
              <a:gd name="T33" fmla="*/ 709 h 720"/>
              <a:gd name="T34" fmla="*/ 37 w 1984"/>
              <a:gd name="T35" fmla="*/ 680 h 720"/>
              <a:gd name="T36" fmla="*/ 10 w 1984"/>
              <a:gd name="T37" fmla="*/ 638 h 720"/>
              <a:gd name="T38" fmla="*/ 0 w 1984"/>
              <a:gd name="T39" fmla="*/ 590 h 720"/>
              <a:gd name="T40" fmla="*/ 32 w 1984"/>
              <a:gd name="T41" fmla="*/ 590 h 720"/>
              <a:gd name="T42" fmla="*/ 41 w 1984"/>
              <a:gd name="T43" fmla="*/ 631 h 720"/>
              <a:gd name="T44" fmla="*/ 64 w 1984"/>
              <a:gd name="T45" fmla="*/ 663 h 720"/>
              <a:gd name="T46" fmla="*/ 95 w 1984"/>
              <a:gd name="T47" fmla="*/ 682 h 720"/>
              <a:gd name="T48" fmla="*/ 135 w 1984"/>
              <a:gd name="T49" fmla="*/ 689 h 720"/>
              <a:gd name="T50" fmla="*/ 1854 w 1984"/>
              <a:gd name="T51" fmla="*/ 688 h 720"/>
              <a:gd name="T52" fmla="*/ 1895 w 1984"/>
              <a:gd name="T53" fmla="*/ 680 h 720"/>
              <a:gd name="T54" fmla="*/ 1927 w 1984"/>
              <a:gd name="T55" fmla="*/ 658 h 720"/>
              <a:gd name="T56" fmla="*/ 1946 w 1984"/>
              <a:gd name="T57" fmla="*/ 626 h 720"/>
              <a:gd name="T58" fmla="*/ 1953 w 1984"/>
              <a:gd name="T59" fmla="*/ 587 h 720"/>
              <a:gd name="T60" fmla="*/ 1952 w 1984"/>
              <a:gd name="T61" fmla="*/ 131 h 720"/>
              <a:gd name="T62" fmla="*/ 1944 w 1984"/>
              <a:gd name="T63" fmla="*/ 90 h 720"/>
              <a:gd name="T64" fmla="*/ 1922 w 1984"/>
              <a:gd name="T65" fmla="*/ 59 h 720"/>
              <a:gd name="T66" fmla="*/ 1890 w 1984"/>
              <a:gd name="T67" fmla="*/ 39 h 720"/>
              <a:gd name="T68" fmla="*/ 1851 w 1984"/>
              <a:gd name="T69" fmla="*/ 32 h 720"/>
              <a:gd name="T70" fmla="*/ 131 w 1984"/>
              <a:gd name="T71" fmla="*/ 32 h 720"/>
              <a:gd name="T72" fmla="*/ 90 w 1984"/>
              <a:gd name="T73" fmla="*/ 41 h 720"/>
              <a:gd name="T74" fmla="*/ 60 w 1984"/>
              <a:gd name="T75" fmla="*/ 64 h 720"/>
              <a:gd name="T76" fmla="*/ 39 w 1984"/>
              <a:gd name="T77" fmla="*/ 96 h 720"/>
              <a:gd name="T78" fmla="*/ 32 w 1984"/>
              <a:gd name="T79" fmla="*/ 135 h 720"/>
              <a:gd name="T80" fmla="*/ 32 w 1984"/>
              <a:gd name="T81" fmla="*/ 59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4" h="720">
                <a:moveTo>
                  <a:pt x="0" y="131"/>
                </a:moveTo>
                <a:cubicBezTo>
                  <a:pt x="0" y="130"/>
                  <a:pt x="1" y="129"/>
                  <a:pt x="1" y="128"/>
                </a:cubicBezTo>
                <a:lnTo>
                  <a:pt x="10" y="83"/>
                </a:lnTo>
                <a:cubicBezTo>
                  <a:pt x="10" y="81"/>
                  <a:pt x="11" y="79"/>
                  <a:pt x="12" y="77"/>
                </a:cubicBezTo>
                <a:lnTo>
                  <a:pt x="37" y="41"/>
                </a:lnTo>
                <a:cubicBezTo>
                  <a:pt x="38" y="40"/>
                  <a:pt x="40" y="38"/>
                  <a:pt x="41" y="37"/>
                </a:cubicBezTo>
                <a:lnTo>
                  <a:pt x="77" y="12"/>
                </a:lnTo>
                <a:cubicBezTo>
                  <a:pt x="79" y="11"/>
                  <a:pt x="81" y="10"/>
                  <a:pt x="83" y="10"/>
                </a:cubicBezTo>
                <a:lnTo>
                  <a:pt x="128" y="1"/>
                </a:lnTo>
                <a:cubicBezTo>
                  <a:pt x="129" y="1"/>
                  <a:pt x="130" y="0"/>
                  <a:pt x="131" y="0"/>
                </a:cubicBezTo>
                <a:lnTo>
                  <a:pt x="1854" y="0"/>
                </a:lnTo>
                <a:cubicBezTo>
                  <a:pt x="1856" y="0"/>
                  <a:pt x="1857" y="1"/>
                  <a:pt x="1858" y="1"/>
                </a:cubicBezTo>
                <a:lnTo>
                  <a:pt x="1902" y="10"/>
                </a:lnTo>
                <a:cubicBezTo>
                  <a:pt x="1904" y="10"/>
                  <a:pt x="1906" y="11"/>
                  <a:pt x="1907" y="12"/>
                </a:cubicBezTo>
                <a:lnTo>
                  <a:pt x="1944" y="37"/>
                </a:lnTo>
                <a:cubicBezTo>
                  <a:pt x="1946" y="38"/>
                  <a:pt x="1948" y="40"/>
                  <a:pt x="1949" y="42"/>
                </a:cubicBezTo>
                <a:lnTo>
                  <a:pt x="1973" y="78"/>
                </a:lnTo>
                <a:cubicBezTo>
                  <a:pt x="1974" y="79"/>
                  <a:pt x="1975" y="81"/>
                  <a:pt x="1975" y="83"/>
                </a:cubicBezTo>
                <a:lnTo>
                  <a:pt x="1984" y="128"/>
                </a:lnTo>
                <a:cubicBezTo>
                  <a:pt x="1984" y="129"/>
                  <a:pt x="1984" y="130"/>
                  <a:pt x="1984" y="131"/>
                </a:cubicBezTo>
                <a:lnTo>
                  <a:pt x="1984" y="590"/>
                </a:lnTo>
                <a:cubicBezTo>
                  <a:pt x="1984" y="592"/>
                  <a:pt x="1984" y="593"/>
                  <a:pt x="1984" y="594"/>
                </a:cubicBezTo>
                <a:lnTo>
                  <a:pt x="1975" y="638"/>
                </a:lnTo>
                <a:cubicBezTo>
                  <a:pt x="1975" y="640"/>
                  <a:pt x="1974" y="641"/>
                  <a:pt x="1973" y="643"/>
                </a:cubicBezTo>
                <a:lnTo>
                  <a:pt x="1949" y="680"/>
                </a:lnTo>
                <a:cubicBezTo>
                  <a:pt x="1948" y="682"/>
                  <a:pt x="1946" y="684"/>
                  <a:pt x="1944" y="685"/>
                </a:cubicBezTo>
                <a:lnTo>
                  <a:pt x="1907" y="709"/>
                </a:lnTo>
                <a:cubicBezTo>
                  <a:pt x="1905" y="710"/>
                  <a:pt x="1904" y="711"/>
                  <a:pt x="1902" y="711"/>
                </a:cubicBezTo>
                <a:lnTo>
                  <a:pt x="1858" y="720"/>
                </a:lnTo>
                <a:cubicBezTo>
                  <a:pt x="1857" y="720"/>
                  <a:pt x="1856" y="720"/>
                  <a:pt x="1854" y="720"/>
                </a:cubicBezTo>
                <a:lnTo>
                  <a:pt x="131" y="720"/>
                </a:lnTo>
                <a:cubicBezTo>
                  <a:pt x="130" y="720"/>
                  <a:pt x="129" y="720"/>
                  <a:pt x="128" y="720"/>
                </a:cubicBezTo>
                <a:lnTo>
                  <a:pt x="83" y="711"/>
                </a:lnTo>
                <a:cubicBezTo>
                  <a:pt x="81" y="711"/>
                  <a:pt x="79" y="710"/>
                  <a:pt x="78" y="709"/>
                </a:cubicBezTo>
                <a:lnTo>
                  <a:pt x="42" y="685"/>
                </a:lnTo>
                <a:cubicBezTo>
                  <a:pt x="40" y="684"/>
                  <a:pt x="38" y="682"/>
                  <a:pt x="37" y="680"/>
                </a:cubicBezTo>
                <a:lnTo>
                  <a:pt x="12" y="643"/>
                </a:lnTo>
                <a:cubicBezTo>
                  <a:pt x="11" y="642"/>
                  <a:pt x="10" y="640"/>
                  <a:pt x="10" y="638"/>
                </a:cubicBezTo>
                <a:lnTo>
                  <a:pt x="1" y="594"/>
                </a:lnTo>
                <a:cubicBezTo>
                  <a:pt x="1" y="593"/>
                  <a:pt x="0" y="592"/>
                  <a:pt x="0" y="590"/>
                </a:cubicBezTo>
                <a:lnTo>
                  <a:pt x="0" y="131"/>
                </a:lnTo>
                <a:close/>
                <a:moveTo>
                  <a:pt x="32" y="590"/>
                </a:moveTo>
                <a:lnTo>
                  <a:pt x="32" y="587"/>
                </a:lnTo>
                <a:lnTo>
                  <a:pt x="41" y="631"/>
                </a:lnTo>
                <a:lnTo>
                  <a:pt x="39" y="626"/>
                </a:lnTo>
                <a:lnTo>
                  <a:pt x="64" y="663"/>
                </a:lnTo>
                <a:lnTo>
                  <a:pt x="59" y="658"/>
                </a:lnTo>
                <a:lnTo>
                  <a:pt x="95" y="682"/>
                </a:lnTo>
                <a:lnTo>
                  <a:pt x="90" y="680"/>
                </a:lnTo>
                <a:lnTo>
                  <a:pt x="135" y="689"/>
                </a:lnTo>
                <a:lnTo>
                  <a:pt x="131" y="688"/>
                </a:lnTo>
                <a:lnTo>
                  <a:pt x="1854" y="688"/>
                </a:lnTo>
                <a:lnTo>
                  <a:pt x="1851" y="689"/>
                </a:lnTo>
                <a:lnTo>
                  <a:pt x="1895" y="680"/>
                </a:lnTo>
                <a:lnTo>
                  <a:pt x="1890" y="682"/>
                </a:lnTo>
                <a:lnTo>
                  <a:pt x="1927" y="658"/>
                </a:lnTo>
                <a:lnTo>
                  <a:pt x="1922" y="663"/>
                </a:lnTo>
                <a:lnTo>
                  <a:pt x="1946" y="626"/>
                </a:lnTo>
                <a:lnTo>
                  <a:pt x="1944" y="631"/>
                </a:lnTo>
                <a:lnTo>
                  <a:pt x="1953" y="587"/>
                </a:lnTo>
                <a:lnTo>
                  <a:pt x="1952" y="590"/>
                </a:lnTo>
                <a:lnTo>
                  <a:pt x="1952" y="131"/>
                </a:lnTo>
                <a:lnTo>
                  <a:pt x="1953" y="135"/>
                </a:lnTo>
                <a:lnTo>
                  <a:pt x="1944" y="90"/>
                </a:lnTo>
                <a:lnTo>
                  <a:pt x="1946" y="95"/>
                </a:lnTo>
                <a:lnTo>
                  <a:pt x="1922" y="59"/>
                </a:lnTo>
                <a:lnTo>
                  <a:pt x="1927" y="64"/>
                </a:lnTo>
                <a:lnTo>
                  <a:pt x="1890" y="39"/>
                </a:lnTo>
                <a:lnTo>
                  <a:pt x="1895" y="41"/>
                </a:lnTo>
                <a:lnTo>
                  <a:pt x="1851" y="32"/>
                </a:lnTo>
                <a:lnTo>
                  <a:pt x="1854" y="32"/>
                </a:lnTo>
                <a:lnTo>
                  <a:pt x="131" y="32"/>
                </a:lnTo>
                <a:lnTo>
                  <a:pt x="135" y="32"/>
                </a:lnTo>
                <a:lnTo>
                  <a:pt x="90" y="41"/>
                </a:lnTo>
                <a:lnTo>
                  <a:pt x="96" y="39"/>
                </a:lnTo>
                <a:lnTo>
                  <a:pt x="60" y="64"/>
                </a:lnTo>
                <a:lnTo>
                  <a:pt x="64" y="60"/>
                </a:lnTo>
                <a:lnTo>
                  <a:pt x="39" y="96"/>
                </a:lnTo>
                <a:lnTo>
                  <a:pt x="41" y="90"/>
                </a:lnTo>
                <a:lnTo>
                  <a:pt x="32" y="135"/>
                </a:lnTo>
                <a:lnTo>
                  <a:pt x="32" y="131"/>
                </a:lnTo>
                <a:lnTo>
                  <a:pt x="32" y="59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3" name="Rectangle 386"/>
          <p:cNvSpPr>
            <a:spLocks noChangeArrowheads="1"/>
          </p:cNvSpPr>
          <p:nvPr/>
        </p:nvSpPr>
        <p:spPr bwMode="auto">
          <a:xfrm>
            <a:off x="8287500" y="5359224"/>
            <a:ext cx="27146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CoPil</a:t>
            </a:r>
            <a:endParaRPr kumimoji="0" lang="fr-FR" sz="1800" b="0" i="0" u="none" strike="noStrike" cap="none" normalizeH="0" baseline="0" smtClean="0">
              <a:ln>
                <a:noFill/>
              </a:ln>
              <a:solidFill>
                <a:schemeClr val="tx1"/>
              </a:solidFill>
              <a:effectLst/>
              <a:latin typeface="Arial" pitchFamily="34" charset="0"/>
            </a:endParaRPr>
          </a:p>
        </p:txBody>
      </p:sp>
      <p:sp>
        <p:nvSpPr>
          <p:cNvPr id="164" name="Rectangle 387"/>
          <p:cNvSpPr>
            <a:spLocks noChangeArrowheads="1"/>
          </p:cNvSpPr>
          <p:nvPr/>
        </p:nvSpPr>
        <p:spPr bwMode="auto">
          <a:xfrm>
            <a:off x="8273212" y="5468761"/>
            <a:ext cx="290513"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700" b="1" i="0" u="none" strike="noStrike" cap="none" normalizeH="0" baseline="0" smtClean="0">
                <a:ln>
                  <a:noFill/>
                </a:ln>
                <a:solidFill>
                  <a:srgbClr val="FFFFFF"/>
                </a:solidFill>
                <a:effectLst/>
                <a:latin typeface="Century Gothic" pitchFamily="34" charset="0"/>
              </a:rPr>
              <a:t>de fin</a:t>
            </a:r>
            <a:endParaRPr kumimoji="0" lang="fr-FR" sz="1800" b="0" i="0" u="none" strike="noStrike" cap="none" normalizeH="0" baseline="0" smtClean="0">
              <a:ln>
                <a:noFill/>
              </a:ln>
              <a:solidFill>
                <a:schemeClr val="tx1"/>
              </a:solidFill>
              <a:effectLst/>
              <a:latin typeface="Arial" pitchFamily="34" charset="0"/>
            </a:endParaRPr>
          </a:p>
        </p:txBody>
      </p:sp>
      <p:sp>
        <p:nvSpPr>
          <p:cNvPr id="165" name="Freeform 388"/>
          <p:cNvSpPr>
            <a:spLocks noEditPoints="1"/>
          </p:cNvSpPr>
          <p:nvPr/>
        </p:nvSpPr>
        <p:spPr bwMode="auto">
          <a:xfrm>
            <a:off x="8341475" y="5130624"/>
            <a:ext cx="57150" cy="163513"/>
          </a:xfrm>
          <a:custGeom>
            <a:avLst/>
            <a:gdLst>
              <a:gd name="T0" fmla="*/ 96 w 144"/>
              <a:gd name="T1" fmla="*/ 24 h 408"/>
              <a:gd name="T2" fmla="*/ 96 w 144"/>
              <a:gd name="T3" fmla="*/ 25 h 408"/>
              <a:gd name="T4" fmla="*/ 72 w 144"/>
              <a:gd name="T5" fmla="*/ 49 h 408"/>
              <a:gd name="T6" fmla="*/ 48 w 144"/>
              <a:gd name="T7" fmla="*/ 25 h 408"/>
              <a:gd name="T8" fmla="*/ 48 w 144"/>
              <a:gd name="T9" fmla="*/ 24 h 408"/>
              <a:gd name="T10" fmla="*/ 72 w 144"/>
              <a:gd name="T11" fmla="*/ 0 h 408"/>
              <a:gd name="T12" fmla="*/ 96 w 144"/>
              <a:gd name="T13" fmla="*/ 24 h 408"/>
              <a:gd name="T14" fmla="*/ 96 w 144"/>
              <a:gd name="T15" fmla="*/ 121 h 408"/>
              <a:gd name="T16" fmla="*/ 96 w 144"/>
              <a:gd name="T17" fmla="*/ 121 h 408"/>
              <a:gd name="T18" fmla="*/ 72 w 144"/>
              <a:gd name="T19" fmla="*/ 145 h 408"/>
              <a:gd name="T20" fmla="*/ 48 w 144"/>
              <a:gd name="T21" fmla="*/ 121 h 408"/>
              <a:gd name="T22" fmla="*/ 48 w 144"/>
              <a:gd name="T23" fmla="*/ 121 h 408"/>
              <a:gd name="T24" fmla="*/ 72 w 144"/>
              <a:gd name="T25" fmla="*/ 97 h 408"/>
              <a:gd name="T26" fmla="*/ 96 w 144"/>
              <a:gd name="T27" fmla="*/ 121 h 408"/>
              <a:gd name="T28" fmla="*/ 96 w 144"/>
              <a:gd name="T29" fmla="*/ 217 h 408"/>
              <a:gd name="T30" fmla="*/ 96 w 144"/>
              <a:gd name="T31" fmla="*/ 217 h 408"/>
              <a:gd name="T32" fmla="*/ 72 w 144"/>
              <a:gd name="T33" fmla="*/ 241 h 408"/>
              <a:gd name="T34" fmla="*/ 48 w 144"/>
              <a:gd name="T35" fmla="*/ 217 h 408"/>
              <a:gd name="T36" fmla="*/ 48 w 144"/>
              <a:gd name="T37" fmla="*/ 217 h 408"/>
              <a:gd name="T38" fmla="*/ 72 w 144"/>
              <a:gd name="T39" fmla="*/ 193 h 408"/>
              <a:gd name="T40" fmla="*/ 96 w 144"/>
              <a:gd name="T41" fmla="*/ 217 h 408"/>
              <a:gd name="T42" fmla="*/ 144 w 144"/>
              <a:gd name="T43" fmla="*/ 264 h 408"/>
              <a:gd name="T44" fmla="*/ 72 w 144"/>
              <a:gd name="T45" fmla="*/ 408 h 408"/>
              <a:gd name="T46" fmla="*/ 0 w 144"/>
              <a:gd name="T47" fmla="*/ 264 h 408"/>
              <a:gd name="T48" fmla="*/ 144 w 144"/>
              <a:gd name="T49" fmla="*/ 26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408">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144" y="264"/>
                </a:moveTo>
                <a:lnTo>
                  <a:pt x="72" y="408"/>
                </a:lnTo>
                <a:lnTo>
                  <a:pt x="0" y="264"/>
                </a:lnTo>
                <a:lnTo>
                  <a:pt x="144" y="26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6" name="Oval 389"/>
          <p:cNvSpPr>
            <a:spLocks noChangeArrowheads="1"/>
          </p:cNvSpPr>
          <p:nvPr/>
        </p:nvSpPr>
        <p:spPr bwMode="auto">
          <a:xfrm>
            <a:off x="4929937" y="1488899"/>
            <a:ext cx="617538" cy="360363"/>
          </a:xfrm>
          <a:prstGeom prst="ellipse">
            <a:avLst/>
          </a:pr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7" name="Freeform 390"/>
          <p:cNvSpPr>
            <a:spLocks noEditPoints="1"/>
          </p:cNvSpPr>
          <p:nvPr/>
        </p:nvSpPr>
        <p:spPr bwMode="auto">
          <a:xfrm>
            <a:off x="4926762" y="1485724"/>
            <a:ext cx="623888" cy="366713"/>
          </a:xfrm>
          <a:custGeom>
            <a:avLst/>
            <a:gdLst>
              <a:gd name="T0" fmla="*/ 4 w 1552"/>
              <a:gd name="T1" fmla="*/ 410 h 912"/>
              <a:gd name="T2" fmla="*/ 17 w 1552"/>
              <a:gd name="T3" fmla="*/ 363 h 912"/>
              <a:gd name="T4" fmla="*/ 62 w 1552"/>
              <a:gd name="T5" fmla="*/ 277 h 912"/>
              <a:gd name="T6" fmla="*/ 135 w 1552"/>
              <a:gd name="T7" fmla="*/ 200 h 912"/>
              <a:gd name="T8" fmla="*/ 344 w 1552"/>
              <a:gd name="T9" fmla="*/ 78 h 912"/>
              <a:gd name="T10" fmla="*/ 776 w 1552"/>
              <a:gd name="T11" fmla="*/ 0 h 912"/>
              <a:gd name="T12" fmla="*/ 1209 w 1552"/>
              <a:gd name="T13" fmla="*/ 78 h 912"/>
              <a:gd name="T14" fmla="*/ 1418 w 1552"/>
              <a:gd name="T15" fmla="*/ 200 h 912"/>
              <a:gd name="T16" fmla="*/ 1491 w 1552"/>
              <a:gd name="T17" fmla="*/ 277 h 912"/>
              <a:gd name="T18" fmla="*/ 1536 w 1552"/>
              <a:gd name="T19" fmla="*/ 363 h 912"/>
              <a:gd name="T20" fmla="*/ 1552 w 1552"/>
              <a:gd name="T21" fmla="*/ 456 h 912"/>
              <a:gd name="T22" fmla="*/ 1548 w 1552"/>
              <a:gd name="T23" fmla="*/ 505 h 912"/>
              <a:gd name="T24" fmla="*/ 1517 w 1552"/>
              <a:gd name="T25" fmla="*/ 594 h 912"/>
              <a:gd name="T26" fmla="*/ 1458 w 1552"/>
              <a:gd name="T27" fmla="*/ 676 h 912"/>
              <a:gd name="T28" fmla="*/ 1324 w 1552"/>
              <a:gd name="T29" fmla="*/ 780 h 912"/>
              <a:gd name="T30" fmla="*/ 1209 w 1552"/>
              <a:gd name="T31" fmla="*/ 836 h 912"/>
              <a:gd name="T32" fmla="*/ 777 w 1552"/>
              <a:gd name="T33" fmla="*/ 912 h 912"/>
              <a:gd name="T34" fmla="*/ 345 w 1552"/>
              <a:gd name="T35" fmla="*/ 836 h 912"/>
              <a:gd name="T36" fmla="*/ 229 w 1552"/>
              <a:gd name="T37" fmla="*/ 780 h 912"/>
              <a:gd name="T38" fmla="*/ 96 w 1552"/>
              <a:gd name="T39" fmla="*/ 676 h 912"/>
              <a:gd name="T40" fmla="*/ 37 w 1552"/>
              <a:gd name="T41" fmla="*/ 594 h 912"/>
              <a:gd name="T42" fmla="*/ 5 w 1552"/>
              <a:gd name="T43" fmla="*/ 505 h 912"/>
              <a:gd name="T44" fmla="*/ 20 w 1552"/>
              <a:gd name="T45" fmla="*/ 502 h 912"/>
              <a:gd name="T46" fmla="*/ 32 w 1552"/>
              <a:gd name="T47" fmla="*/ 543 h 912"/>
              <a:gd name="T48" fmla="*/ 75 w 1552"/>
              <a:gd name="T49" fmla="*/ 626 h 912"/>
              <a:gd name="T50" fmla="*/ 144 w 1552"/>
              <a:gd name="T51" fmla="*/ 701 h 912"/>
              <a:gd name="T52" fmla="*/ 351 w 1552"/>
              <a:gd name="T53" fmla="*/ 821 h 912"/>
              <a:gd name="T54" fmla="*/ 622 w 1552"/>
              <a:gd name="T55" fmla="*/ 887 h 912"/>
              <a:gd name="T56" fmla="*/ 1073 w 1552"/>
              <a:gd name="T57" fmla="*/ 862 h 912"/>
              <a:gd name="T58" fmla="*/ 1316 w 1552"/>
              <a:gd name="T59" fmla="*/ 766 h 912"/>
              <a:gd name="T60" fmla="*/ 1408 w 1552"/>
              <a:gd name="T61" fmla="*/ 702 h 912"/>
              <a:gd name="T62" fmla="*/ 1478 w 1552"/>
              <a:gd name="T63" fmla="*/ 627 h 912"/>
              <a:gd name="T64" fmla="*/ 1521 w 1552"/>
              <a:gd name="T65" fmla="*/ 544 h 912"/>
              <a:gd name="T66" fmla="*/ 1536 w 1552"/>
              <a:gd name="T67" fmla="*/ 456 h 912"/>
              <a:gd name="T68" fmla="*/ 1533 w 1552"/>
              <a:gd name="T69" fmla="*/ 413 h 912"/>
              <a:gd name="T70" fmla="*/ 1504 w 1552"/>
              <a:gd name="T71" fmla="*/ 328 h 912"/>
              <a:gd name="T72" fmla="*/ 1408 w 1552"/>
              <a:gd name="T73" fmla="*/ 212 h 912"/>
              <a:gd name="T74" fmla="*/ 1316 w 1552"/>
              <a:gd name="T75" fmla="*/ 147 h 912"/>
              <a:gd name="T76" fmla="*/ 931 w 1552"/>
              <a:gd name="T77" fmla="*/ 25 h 912"/>
              <a:gd name="T78" fmla="*/ 480 w 1552"/>
              <a:gd name="T79" fmla="*/ 51 h 912"/>
              <a:gd name="T80" fmla="*/ 238 w 1552"/>
              <a:gd name="T81" fmla="*/ 146 h 912"/>
              <a:gd name="T82" fmla="*/ 108 w 1552"/>
              <a:gd name="T83" fmla="*/ 249 h 912"/>
              <a:gd name="T84" fmla="*/ 51 w 1552"/>
              <a:gd name="T85" fmla="*/ 327 h 912"/>
              <a:gd name="T86" fmla="*/ 20 w 1552"/>
              <a:gd name="T87" fmla="*/ 413 h 912"/>
              <a:gd name="T88" fmla="*/ 16 w 1552"/>
              <a:gd name="T89" fmla="*/ 456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2" h="912">
                <a:moveTo>
                  <a:pt x="0" y="457"/>
                </a:moveTo>
                <a:cubicBezTo>
                  <a:pt x="0" y="457"/>
                  <a:pt x="0" y="456"/>
                  <a:pt x="0" y="456"/>
                </a:cubicBezTo>
                <a:lnTo>
                  <a:pt x="4" y="410"/>
                </a:lnTo>
                <a:cubicBezTo>
                  <a:pt x="5" y="409"/>
                  <a:pt x="5" y="409"/>
                  <a:pt x="5" y="408"/>
                </a:cubicBezTo>
                <a:lnTo>
                  <a:pt x="17" y="364"/>
                </a:lnTo>
                <a:cubicBezTo>
                  <a:pt x="17" y="364"/>
                  <a:pt x="17" y="364"/>
                  <a:pt x="17" y="363"/>
                </a:cubicBezTo>
                <a:lnTo>
                  <a:pt x="36" y="320"/>
                </a:lnTo>
                <a:lnTo>
                  <a:pt x="62" y="278"/>
                </a:lnTo>
                <a:cubicBezTo>
                  <a:pt x="62" y="278"/>
                  <a:pt x="62" y="278"/>
                  <a:pt x="62" y="277"/>
                </a:cubicBezTo>
                <a:lnTo>
                  <a:pt x="95" y="238"/>
                </a:lnTo>
                <a:lnTo>
                  <a:pt x="134" y="201"/>
                </a:lnTo>
                <a:cubicBezTo>
                  <a:pt x="134" y="200"/>
                  <a:pt x="134" y="200"/>
                  <a:pt x="135" y="200"/>
                </a:cubicBezTo>
                <a:lnTo>
                  <a:pt x="229" y="133"/>
                </a:lnTo>
                <a:cubicBezTo>
                  <a:pt x="229" y="133"/>
                  <a:pt x="230" y="132"/>
                  <a:pt x="230" y="132"/>
                </a:cubicBezTo>
                <a:lnTo>
                  <a:pt x="344" y="78"/>
                </a:lnTo>
                <a:lnTo>
                  <a:pt x="475" y="36"/>
                </a:lnTo>
                <a:lnTo>
                  <a:pt x="620" y="10"/>
                </a:lnTo>
                <a:lnTo>
                  <a:pt x="776" y="0"/>
                </a:lnTo>
                <a:lnTo>
                  <a:pt x="932" y="9"/>
                </a:lnTo>
                <a:lnTo>
                  <a:pt x="1077" y="36"/>
                </a:lnTo>
                <a:lnTo>
                  <a:pt x="1209" y="78"/>
                </a:lnTo>
                <a:lnTo>
                  <a:pt x="1323" y="132"/>
                </a:lnTo>
                <a:cubicBezTo>
                  <a:pt x="1323" y="132"/>
                  <a:pt x="1324" y="133"/>
                  <a:pt x="1324" y="133"/>
                </a:cubicBezTo>
                <a:lnTo>
                  <a:pt x="1418" y="200"/>
                </a:lnTo>
                <a:cubicBezTo>
                  <a:pt x="1418" y="200"/>
                  <a:pt x="1419" y="200"/>
                  <a:pt x="1419" y="201"/>
                </a:cubicBezTo>
                <a:lnTo>
                  <a:pt x="1457" y="238"/>
                </a:lnTo>
                <a:lnTo>
                  <a:pt x="1491" y="277"/>
                </a:lnTo>
                <a:lnTo>
                  <a:pt x="1517" y="319"/>
                </a:lnTo>
                <a:cubicBezTo>
                  <a:pt x="1517" y="320"/>
                  <a:pt x="1518" y="320"/>
                  <a:pt x="1518" y="320"/>
                </a:cubicBezTo>
                <a:lnTo>
                  <a:pt x="1536" y="363"/>
                </a:lnTo>
                <a:lnTo>
                  <a:pt x="1548" y="408"/>
                </a:lnTo>
                <a:cubicBezTo>
                  <a:pt x="1548" y="409"/>
                  <a:pt x="1548" y="409"/>
                  <a:pt x="1548" y="410"/>
                </a:cubicBezTo>
                <a:lnTo>
                  <a:pt x="1552" y="456"/>
                </a:lnTo>
                <a:cubicBezTo>
                  <a:pt x="1552" y="456"/>
                  <a:pt x="1552" y="457"/>
                  <a:pt x="1552" y="457"/>
                </a:cubicBezTo>
                <a:lnTo>
                  <a:pt x="1548" y="503"/>
                </a:lnTo>
                <a:cubicBezTo>
                  <a:pt x="1548" y="504"/>
                  <a:pt x="1548" y="504"/>
                  <a:pt x="1548" y="505"/>
                </a:cubicBezTo>
                <a:lnTo>
                  <a:pt x="1536" y="549"/>
                </a:lnTo>
                <a:lnTo>
                  <a:pt x="1518" y="593"/>
                </a:lnTo>
                <a:cubicBezTo>
                  <a:pt x="1518" y="593"/>
                  <a:pt x="1517" y="593"/>
                  <a:pt x="1517" y="594"/>
                </a:cubicBezTo>
                <a:lnTo>
                  <a:pt x="1491" y="636"/>
                </a:lnTo>
                <a:cubicBezTo>
                  <a:pt x="1491" y="636"/>
                  <a:pt x="1491" y="636"/>
                  <a:pt x="1491" y="637"/>
                </a:cubicBezTo>
                <a:lnTo>
                  <a:pt x="1458" y="676"/>
                </a:lnTo>
                <a:lnTo>
                  <a:pt x="1419" y="713"/>
                </a:lnTo>
                <a:cubicBezTo>
                  <a:pt x="1419" y="714"/>
                  <a:pt x="1418" y="714"/>
                  <a:pt x="1418" y="714"/>
                </a:cubicBezTo>
                <a:lnTo>
                  <a:pt x="1324" y="780"/>
                </a:lnTo>
                <a:cubicBezTo>
                  <a:pt x="1324" y="780"/>
                  <a:pt x="1323" y="780"/>
                  <a:pt x="1323" y="781"/>
                </a:cubicBezTo>
                <a:lnTo>
                  <a:pt x="1210" y="836"/>
                </a:lnTo>
                <a:cubicBezTo>
                  <a:pt x="1210" y="836"/>
                  <a:pt x="1209" y="836"/>
                  <a:pt x="1209" y="836"/>
                </a:cubicBezTo>
                <a:lnTo>
                  <a:pt x="1078" y="877"/>
                </a:lnTo>
                <a:lnTo>
                  <a:pt x="933" y="903"/>
                </a:lnTo>
                <a:lnTo>
                  <a:pt x="777" y="912"/>
                </a:lnTo>
                <a:lnTo>
                  <a:pt x="621" y="903"/>
                </a:lnTo>
                <a:lnTo>
                  <a:pt x="476" y="877"/>
                </a:lnTo>
                <a:lnTo>
                  <a:pt x="345" y="836"/>
                </a:lnTo>
                <a:cubicBezTo>
                  <a:pt x="345" y="836"/>
                  <a:pt x="344" y="836"/>
                  <a:pt x="344" y="836"/>
                </a:cubicBezTo>
                <a:lnTo>
                  <a:pt x="230" y="781"/>
                </a:lnTo>
                <a:cubicBezTo>
                  <a:pt x="230" y="780"/>
                  <a:pt x="229" y="780"/>
                  <a:pt x="229" y="780"/>
                </a:cubicBezTo>
                <a:lnTo>
                  <a:pt x="135" y="714"/>
                </a:lnTo>
                <a:cubicBezTo>
                  <a:pt x="135" y="714"/>
                  <a:pt x="134" y="714"/>
                  <a:pt x="134" y="713"/>
                </a:cubicBezTo>
                <a:lnTo>
                  <a:pt x="96" y="676"/>
                </a:lnTo>
                <a:lnTo>
                  <a:pt x="62" y="637"/>
                </a:lnTo>
                <a:cubicBezTo>
                  <a:pt x="62" y="636"/>
                  <a:pt x="62" y="636"/>
                  <a:pt x="62" y="636"/>
                </a:cubicBezTo>
                <a:lnTo>
                  <a:pt x="37" y="594"/>
                </a:lnTo>
                <a:lnTo>
                  <a:pt x="17" y="550"/>
                </a:lnTo>
                <a:cubicBezTo>
                  <a:pt x="17" y="549"/>
                  <a:pt x="17" y="549"/>
                  <a:pt x="17" y="549"/>
                </a:cubicBezTo>
                <a:lnTo>
                  <a:pt x="5" y="505"/>
                </a:lnTo>
                <a:cubicBezTo>
                  <a:pt x="5" y="504"/>
                  <a:pt x="5" y="504"/>
                  <a:pt x="4" y="503"/>
                </a:cubicBezTo>
                <a:lnTo>
                  <a:pt x="0" y="457"/>
                </a:lnTo>
                <a:close/>
                <a:moveTo>
                  <a:pt x="20" y="502"/>
                </a:moveTo>
                <a:lnTo>
                  <a:pt x="20" y="500"/>
                </a:lnTo>
                <a:lnTo>
                  <a:pt x="32" y="544"/>
                </a:lnTo>
                <a:lnTo>
                  <a:pt x="32" y="543"/>
                </a:lnTo>
                <a:lnTo>
                  <a:pt x="50" y="585"/>
                </a:lnTo>
                <a:lnTo>
                  <a:pt x="75" y="627"/>
                </a:lnTo>
                <a:lnTo>
                  <a:pt x="75" y="626"/>
                </a:lnTo>
                <a:lnTo>
                  <a:pt x="107" y="665"/>
                </a:lnTo>
                <a:lnTo>
                  <a:pt x="145" y="702"/>
                </a:lnTo>
                <a:lnTo>
                  <a:pt x="144" y="701"/>
                </a:lnTo>
                <a:lnTo>
                  <a:pt x="238" y="767"/>
                </a:lnTo>
                <a:lnTo>
                  <a:pt x="237" y="766"/>
                </a:lnTo>
                <a:lnTo>
                  <a:pt x="351" y="821"/>
                </a:lnTo>
                <a:lnTo>
                  <a:pt x="350" y="821"/>
                </a:lnTo>
                <a:lnTo>
                  <a:pt x="479" y="862"/>
                </a:lnTo>
                <a:lnTo>
                  <a:pt x="622" y="887"/>
                </a:lnTo>
                <a:lnTo>
                  <a:pt x="776" y="896"/>
                </a:lnTo>
                <a:lnTo>
                  <a:pt x="930" y="888"/>
                </a:lnTo>
                <a:lnTo>
                  <a:pt x="1073" y="862"/>
                </a:lnTo>
                <a:lnTo>
                  <a:pt x="1204" y="821"/>
                </a:lnTo>
                <a:lnTo>
                  <a:pt x="1203" y="821"/>
                </a:lnTo>
                <a:lnTo>
                  <a:pt x="1316" y="766"/>
                </a:lnTo>
                <a:lnTo>
                  <a:pt x="1315" y="767"/>
                </a:lnTo>
                <a:lnTo>
                  <a:pt x="1409" y="701"/>
                </a:lnTo>
                <a:lnTo>
                  <a:pt x="1408" y="702"/>
                </a:lnTo>
                <a:lnTo>
                  <a:pt x="1445" y="665"/>
                </a:lnTo>
                <a:lnTo>
                  <a:pt x="1478" y="626"/>
                </a:lnTo>
                <a:lnTo>
                  <a:pt x="1478" y="627"/>
                </a:lnTo>
                <a:lnTo>
                  <a:pt x="1504" y="585"/>
                </a:lnTo>
                <a:lnTo>
                  <a:pt x="1503" y="586"/>
                </a:lnTo>
                <a:lnTo>
                  <a:pt x="1521" y="544"/>
                </a:lnTo>
                <a:lnTo>
                  <a:pt x="1533" y="500"/>
                </a:lnTo>
                <a:lnTo>
                  <a:pt x="1532" y="502"/>
                </a:lnTo>
                <a:lnTo>
                  <a:pt x="1536" y="456"/>
                </a:lnTo>
                <a:lnTo>
                  <a:pt x="1536" y="457"/>
                </a:lnTo>
                <a:lnTo>
                  <a:pt x="1532" y="411"/>
                </a:lnTo>
                <a:lnTo>
                  <a:pt x="1533" y="413"/>
                </a:lnTo>
                <a:lnTo>
                  <a:pt x="1521" y="370"/>
                </a:lnTo>
                <a:lnTo>
                  <a:pt x="1503" y="327"/>
                </a:lnTo>
                <a:lnTo>
                  <a:pt x="1504" y="328"/>
                </a:lnTo>
                <a:lnTo>
                  <a:pt x="1478" y="288"/>
                </a:lnTo>
                <a:lnTo>
                  <a:pt x="1446" y="249"/>
                </a:lnTo>
                <a:lnTo>
                  <a:pt x="1408" y="212"/>
                </a:lnTo>
                <a:lnTo>
                  <a:pt x="1409" y="213"/>
                </a:lnTo>
                <a:lnTo>
                  <a:pt x="1315" y="146"/>
                </a:lnTo>
                <a:lnTo>
                  <a:pt x="1316" y="147"/>
                </a:lnTo>
                <a:lnTo>
                  <a:pt x="1204" y="93"/>
                </a:lnTo>
                <a:lnTo>
                  <a:pt x="1074" y="51"/>
                </a:lnTo>
                <a:lnTo>
                  <a:pt x="931" y="25"/>
                </a:lnTo>
                <a:lnTo>
                  <a:pt x="777" y="16"/>
                </a:lnTo>
                <a:lnTo>
                  <a:pt x="623" y="25"/>
                </a:lnTo>
                <a:lnTo>
                  <a:pt x="480" y="51"/>
                </a:lnTo>
                <a:lnTo>
                  <a:pt x="351" y="93"/>
                </a:lnTo>
                <a:lnTo>
                  <a:pt x="237" y="147"/>
                </a:lnTo>
                <a:lnTo>
                  <a:pt x="238" y="146"/>
                </a:lnTo>
                <a:lnTo>
                  <a:pt x="144" y="213"/>
                </a:lnTo>
                <a:lnTo>
                  <a:pt x="145" y="212"/>
                </a:lnTo>
                <a:lnTo>
                  <a:pt x="108" y="249"/>
                </a:lnTo>
                <a:lnTo>
                  <a:pt x="75" y="288"/>
                </a:lnTo>
                <a:lnTo>
                  <a:pt x="75" y="287"/>
                </a:lnTo>
                <a:lnTo>
                  <a:pt x="51" y="327"/>
                </a:lnTo>
                <a:lnTo>
                  <a:pt x="32" y="370"/>
                </a:lnTo>
                <a:lnTo>
                  <a:pt x="32" y="369"/>
                </a:lnTo>
                <a:lnTo>
                  <a:pt x="20" y="413"/>
                </a:lnTo>
                <a:lnTo>
                  <a:pt x="20" y="411"/>
                </a:lnTo>
                <a:lnTo>
                  <a:pt x="16" y="457"/>
                </a:lnTo>
                <a:lnTo>
                  <a:pt x="16" y="456"/>
                </a:lnTo>
                <a:lnTo>
                  <a:pt x="20" y="502"/>
                </a:lnTo>
                <a:close/>
              </a:path>
            </a:pathLst>
          </a:custGeom>
          <a:solidFill>
            <a:srgbClr val="FF6600"/>
          </a:solidFill>
          <a:ln w="0" cap="flat">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68" name="Rectangle 391"/>
          <p:cNvSpPr>
            <a:spLocks noChangeArrowheads="1"/>
          </p:cNvSpPr>
          <p:nvPr/>
        </p:nvSpPr>
        <p:spPr bwMode="auto">
          <a:xfrm>
            <a:off x="5052175" y="1542874"/>
            <a:ext cx="508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environ </a:t>
            </a:r>
            <a:endParaRPr kumimoji="0" lang="fr-FR" sz="1800" b="0" i="0" u="none" strike="noStrike" cap="none" normalizeH="0" baseline="0" smtClean="0">
              <a:ln>
                <a:noFill/>
              </a:ln>
              <a:solidFill>
                <a:schemeClr val="tx1"/>
              </a:solidFill>
              <a:effectLst/>
              <a:latin typeface="Arial" pitchFamily="34" charset="0"/>
            </a:endParaRPr>
          </a:p>
        </p:txBody>
      </p:sp>
      <p:sp>
        <p:nvSpPr>
          <p:cNvPr id="169" name="Rectangle 392"/>
          <p:cNvSpPr>
            <a:spLocks noChangeArrowheads="1"/>
          </p:cNvSpPr>
          <p:nvPr/>
        </p:nvSpPr>
        <p:spPr bwMode="auto">
          <a:xfrm>
            <a:off x="5091862" y="1671461"/>
            <a:ext cx="1222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a:t>
            </a:r>
            <a:endParaRPr kumimoji="0" lang="fr-FR" sz="1800" b="0" i="0" u="none" strike="noStrike" cap="none" normalizeH="0" baseline="0" smtClean="0">
              <a:ln>
                <a:noFill/>
              </a:ln>
              <a:solidFill>
                <a:schemeClr val="tx1"/>
              </a:solidFill>
              <a:effectLst/>
              <a:latin typeface="Arial" pitchFamily="34" charset="0"/>
            </a:endParaRPr>
          </a:p>
        </p:txBody>
      </p:sp>
      <p:sp>
        <p:nvSpPr>
          <p:cNvPr id="170" name="Rectangle 393"/>
          <p:cNvSpPr>
            <a:spLocks noChangeArrowheads="1"/>
          </p:cNvSpPr>
          <p:nvPr/>
        </p:nvSpPr>
        <p:spPr bwMode="auto">
          <a:xfrm>
            <a:off x="5149012" y="1671461"/>
            <a:ext cx="3540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.35% </a:t>
            </a:r>
            <a:endParaRPr kumimoji="0" lang="fr-FR" sz="1800" b="0" i="0" u="none" strike="noStrike" cap="none" normalizeH="0" baseline="0" smtClean="0">
              <a:ln>
                <a:noFill/>
              </a:ln>
              <a:solidFill>
                <a:schemeClr val="tx1"/>
              </a:solidFill>
              <a:effectLst/>
              <a:latin typeface="Arial" pitchFamily="34" charset="0"/>
            </a:endParaRPr>
          </a:p>
        </p:txBody>
      </p:sp>
      <p:sp>
        <p:nvSpPr>
          <p:cNvPr id="171" name="Oval 394"/>
          <p:cNvSpPr>
            <a:spLocks noChangeArrowheads="1"/>
          </p:cNvSpPr>
          <p:nvPr/>
        </p:nvSpPr>
        <p:spPr bwMode="auto">
          <a:xfrm>
            <a:off x="7077825" y="1469849"/>
            <a:ext cx="615950" cy="354013"/>
          </a:xfrm>
          <a:prstGeom prst="ellipse">
            <a:avLst/>
          </a:pr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2" name="Freeform 395"/>
          <p:cNvSpPr>
            <a:spLocks noEditPoints="1"/>
          </p:cNvSpPr>
          <p:nvPr/>
        </p:nvSpPr>
        <p:spPr bwMode="auto">
          <a:xfrm>
            <a:off x="7074650" y="1466674"/>
            <a:ext cx="623888" cy="360363"/>
          </a:xfrm>
          <a:custGeom>
            <a:avLst/>
            <a:gdLst>
              <a:gd name="T0" fmla="*/ 4 w 1552"/>
              <a:gd name="T1" fmla="*/ 403 h 896"/>
              <a:gd name="T2" fmla="*/ 17 w 1552"/>
              <a:gd name="T3" fmla="*/ 356 h 896"/>
              <a:gd name="T4" fmla="*/ 62 w 1552"/>
              <a:gd name="T5" fmla="*/ 272 h 896"/>
              <a:gd name="T6" fmla="*/ 135 w 1552"/>
              <a:gd name="T7" fmla="*/ 196 h 896"/>
              <a:gd name="T8" fmla="*/ 344 w 1552"/>
              <a:gd name="T9" fmla="*/ 76 h 896"/>
              <a:gd name="T10" fmla="*/ 620 w 1552"/>
              <a:gd name="T11" fmla="*/ 10 h 896"/>
              <a:gd name="T12" fmla="*/ 1077 w 1552"/>
              <a:gd name="T13" fmla="*/ 36 h 896"/>
              <a:gd name="T14" fmla="*/ 1323 w 1552"/>
              <a:gd name="T15" fmla="*/ 130 h 896"/>
              <a:gd name="T16" fmla="*/ 1419 w 1552"/>
              <a:gd name="T17" fmla="*/ 197 h 896"/>
              <a:gd name="T18" fmla="*/ 1517 w 1552"/>
              <a:gd name="T19" fmla="*/ 313 h 896"/>
              <a:gd name="T20" fmla="*/ 1548 w 1552"/>
              <a:gd name="T21" fmla="*/ 401 h 896"/>
              <a:gd name="T22" fmla="*/ 1552 w 1552"/>
              <a:gd name="T23" fmla="*/ 449 h 896"/>
              <a:gd name="T24" fmla="*/ 1536 w 1552"/>
              <a:gd name="T25" fmla="*/ 540 h 896"/>
              <a:gd name="T26" fmla="*/ 1491 w 1552"/>
              <a:gd name="T27" fmla="*/ 624 h 896"/>
              <a:gd name="T28" fmla="*/ 1418 w 1552"/>
              <a:gd name="T29" fmla="*/ 701 h 896"/>
              <a:gd name="T30" fmla="*/ 1210 w 1552"/>
              <a:gd name="T31" fmla="*/ 821 h 896"/>
              <a:gd name="T32" fmla="*/ 933 w 1552"/>
              <a:gd name="T33" fmla="*/ 887 h 896"/>
              <a:gd name="T34" fmla="*/ 476 w 1552"/>
              <a:gd name="T35" fmla="*/ 861 h 896"/>
              <a:gd name="T36" fmla="*/ 230 w 1552"/>
              <a:gd name="T37" fmla="*/ 767 h 896"/>
              <a:gd name="T38" fmla="*/ 134 w 1552"/>
              <a:gd name="T39" fmla="*/ 700 h 896"/>
              <a:gd name="T40" fmla="*/ 62 w 1552"/>
              <a:gd name="T41" fmla="*/ 624 h 896"/>
              <a:gd name="T42" fmla="*/ 17 w 1552"/>
              <a:gd name="T43" fmla="*/ 540 h 896"/>
              <a:gd name="T44" fmla="*/ 0 w 1552"/>
              <a:gd name="T45" fmla="*/ 449 h 896"/>
              <a:gd name="T46" fmla="*/ 32 w 1552"/>
              <a:gd name="T47" fmla="*/ 535 h 896"/>
              <a:gd name="T48" fmla="*/ 75 w 1552"/>
              <a:gd name="T49" fmla="*/ 615 h 896"/>
              <a:gd name="T50" fmla="*/ 145 w 1552"/>
              <a:gd name="T51" fmla="*/ 689 h 896"/>
              <a:gd name="T52" fmla="*/ 237 w 1552"/>
              <a:gd name="T53" fmla="*/ 752 h 896"/>
              <a:gd name="T54" fmla="*/ 479 w 1552"/>
              <a:gd name="T55" fmla="*/ 846 h 896"/>
              <a:gd name="T56" fmla="*/ 930 w 1552"/>
              <a:gd name="T57" fmla="*/ 872 h 896"/>
              <a:gd name="T58" fmla="*/ 1203 w 1552"/>
              <a:gd name="T59" fmla="*/ 806 h 896"/>
              <a:gd name="T60" fmla="*/ 1409 w 1552"/>
              <a:gd name="T61" fmla="*/ 688 h 896"/>
              <a:gd name="T62" fmla="*/ 1478 w 1552"/>
              <a:gd name="T63" fmla="*/ 615 h 896"/>
              <a:gd name="T64" fmla="*/ 1521 w 1552"/>
              <a:gd name="T65" fmla="*/ 535 h 896"/>
              <a:gd name="T66" fmla="*/ 1536 w 1552"/>
              <a:gd name="T67" fmla="*/ 448 h 896"/>
              <a:gd name="T68" fmla="*/ 1533 w 1552"/>
              <a:gd name="T69" fmla="*/ 406 h 896"/>
              <a:gd name="T70" fmla="*/ 1504 w 1552"/>
              <a:gd name="T71" fmla="*/ 322 h 896"/>
              <a:gd name="T72" fmla="*/ 1408 w 1552"/>
              <a:gd name="T73" fmla="*/ 208 h 896"/>
              <a:gd name="T74" fmla="*/ 1316 w 1552"/>
              <a:gd name="T75" fmla="*/ 145 h 896"/>
              <a:gd name="T76" fmla="*/ 1074 w 1552"/>
              <a:gd name="T77" fmla="*/ 51 h 896"/>
              <a:gd name="T78" fmla="*/ 623 w 1552"/>
              <a:gd name="T79" fmla="*/ 25 h 896"/>
              <a:gd name="T80" fmla="*/ 351 w 1552"/>
              <a:gd name="T81" fmla="*/ 91 h 896"/>
              <a:gd name="T82" fmla="*/ 144 w 1552"/>
              <a:gd name="T83" fmla="*/ 209 h 896"/>
              <a:gd name="T84" fmla="*/ 75 w 1552"/>
              <a:gd name="T85" fmla="*/ 283 h 896"/>
              <a:gd name="T86" fmla="*/ 32 w 1552"/>
              <a:gd name="T87" fmla="*/ 363 h 896"/>
              <a:gd name="T88" fmla="*/ 20 w 1552"/>
              <a:gd name="T89" fmla="*/ 404 h 896"/>
              <a:gd name="T90" fmla="*/ 20 w 1552"/>
              <a:gd name="T91" fmla="*/ 493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2" h="896">
                <a:moveTo>
                  <a:pt x="0" y="449"/>
                </a:moveTo>
                <a:cubicBezTo>
                  <a:pt x="0" y="449"/>
                  <a:pt x="0" y="448"/>
                  <a:pt x="0" y="448"/>
                </a:cubicBezTo>
                <a:lnTo>
                  <a:pt x="4" y="403"/>
                </a:lnTo>
                <a:cubicBezTo>
                  <a:pt x="5" y="402"/>
                  <a:pt x="5" y="402"/>
                  <a:pt x="5" y="401"/>
                </a:cubicBezTo>
                <a:lnTo>
                  <a:pt x="17" y="357"/>
                </a:lnTo>
                <a:cubicBezTo>
                  <a:pt x="17" y="357"/>
                  <a:pt x="17" y="357"/>
                  <a:pt x="17" y="356"/>
                </a:cubicBezTo>
                <a:lnTo>
                  <a:pt x="36" y="314"/>
                </a:lnTo>
                <a:lnTo>
                  <a:pt x="62" y="273"/>
                </a:lnTo>
                <a:cubicBezTo>
                  <a:pt x="62" y="273"/>
                  <a:pt x="62" y="273"/>
                  <a:pt x="62" y="272"/>
                </a:cubicBezTo>
                <a:lnTo>
                  <a:pt x="95" y="233"/>
                </a:lnTo>
                <a:lnTo>
                  <a:pt x="134" y="197"/>
                </a:lnTo>
                <a:cubicBezTo>
                  <a:pt x="134" y="196"/>
                  <a:pt x="135" y="196"/>
                  <a:pt x="135" y="196"/>
                </a:cubicBezTo>
                <a:lnTo>
                  <a:pt x="229" y="131"/>
                </a:lnTo>
                <a:cubicBezTo>
                  <a:pt x="229" y="131"/>
                  <a:pt x="230" y="130"/>
                  <a:pt x="230" y="130"/>
                </a:cubicBezTo>
                <a:lnTo>
                  <a:pt x="344" y="76"/>
                </a:lnTo>
                <a:cubicBezTo>
                  <a:pt x="344" y="76"/>
                  <a:pt x="345" y="76"/>
                  <a:pt x="345" y="76"/>
                </a:cubicBezTo>
                <a:lnTo>
                  <a:pt x="475" y="36"/>
                </a:lnTo>
                <a:lnTo>
                  <a:pt x="620" y="10"/>
                </a:lnTo>
                <a:lnTo>
                  <a:pt x="776" y="0"/>
                </a:lnTo>
                <a:lnTo>
                  <a:pt x="932" y="9"/>
                </a:lnTo>
                <a:lnTo>
                  <a:pt x="1077" y="36"/>
                </a:lnTo>
                <a:lnTo>
                  <a:pt x="1209" y="76"/>
                </a:lnTo>
                <a:cubicBezTo>
                  <a:pt x="1209" y="76"/>
                  <a:pt x="1210" y="76"/>
                  <a:pt x="1210" y="76"/>
                </a:cubicBezTo>
                <a:lnTo>
                  <a:pt x="1323" y="130"/>
                </a:lnTo>
                <a:cubicBezTo>
                  <a:pt x="1323" y="130"/>
                  <a:pt x="1324" y="131"/>
                  <a:pt x="1324" y="131"/>
                </a:cubicBezTo>
                <a:lnTo>
                  <a:pt x="1418" y="196"/>
                </a:lnTo>
                <a:cubicBezTo>
                  <a:pt x="1418" y="196"/>
                  <a:pt x="1419" y="196"/>
                  <a:pt x="1419" y="197"/>
                </a:cubicBezTo>
                <a:lnTo>
                  <a:pt x="1457" y="233"/>
                </a:lnTo>
                <a:lnTo>
                  <a:pt x="1491" y="272"/>
                </a:lnTo>
                <a:lnTo>
                  <a:pt x="1517" y="313"/>
                </a:lnTo>
                <a:cubicBezTo>
                  <a:pt x="1517" y="313"/>
                  <a:pt x="1518" y="314"/>
                  <a:pt x="1518" y="314"/>
                </a:cubicBezTo>
                <a:lnTo>
                  <a:pt x="1536" y="356"/>
                </a:lnTo>
                <a:lnTo>
                  <a:pt x="1548" y="401"/>
                </a:lnTo>
                <a:cubicBezTo>
                  <a:pt x="1548" y="402"/>
                  <a:pt x="1548" y="402"/>
                  <a:pt x="1548" y="403"/>
                </a:cubicBezTo>
                <a:lnTo>
                  <a:pt x="1552" y="448"/>
                </a:lnTo>
                <a:cubicBezTo>
                  <a:pt x="1552" y="448"/>
                  <a:pt x="1552" y="449"/>
                  <a:pt x="1552" y="449"/>
                </a:cubicBezTo>
                <a:lnTo>
                  <a:pt x="1548" y="494"/>
                </a:lnTo>
                <a:cubicBezTo>
                  <a:pt x="1548" y="495"/>
                  <a:pt x="1548" y="495"/>
                  <a:pt x="1548" y="496"/>
                </a:cubicBezTo>
                <a:lnTo>
                  <a:pt x="1536" y="540"/>
                </a:lnTo>
                <a:lnTo>
                  <a:pt x="1518" y="583"/>
                </a:lnTo>
                <a:cubicBezTo>
                  <a:pt x="1518" y="583"/>
                  <a:pt x="1517" y="583"/>
                  <a:pt x="1517" y="584"/>
                </a:cubicBezTo>
                <a:lnTo>
                  <a:pt x="1491" y="624"/>
                </a:lnTo>
                <a:lnTo>
                  <a:pt x="1458" y="664"/>
                </a:lnTo>
                <a:lnTo>
                  <a:pt x="1419" y="700"/>
                </a:lnTo>
                <a:cubicBezTo>
                  <a:pt x="1419" y="701"/>
                  <a:pt x="1418" y="701"/>
                  <a:pt x="1418" y="701"/>
                </a:cubicBezTo>
                <a:lnTo>
                  <a:pt x="1324" y="766"/>
                </a:lnTo>
                <a:cubicBezTo>
                  <a:pt x="1324" y="766"/>
                  <a:pt x="1323" y="767"/>
                  <a:pt x="1323" y="767"/>
                </a:cubicBezTo>
                <a:lnTo>
                  <a:pt x="1210" y="821"/>
                </a:lnTo>
                <a:cubicBezTo>
                  <a:pt x="1210" y="821"/>
                  <a:pt x="1209" y="821"/>
                  <a:pt x="1209" y="821"/>
                </a:cubicBezTo>
                <a:lnTo>
                  <a:pt x="1078" y="861"/>
                </a:lnTo>
                <a:lnTo>
                  <a:pt x="933" y="887"/>
                </a:lnTo>
                <a:lnTo>
                  <a:pt x="777" y="896"/>
                </a:lnTo>
                <a:lnTo>
                  <a:pt x="621" y="887"/>
                </a:lnTo>
                <a:lnTo>
                  <a:pt x="476" y="861"/>
                </a:lnTo>
                <a:lnTo>
                  <a:pt x="345" y="821"/>
                </a:lnTo>
                <a:cubicBezTo>
                  <a:pt x="345" y="821"/>
                  <a:pt x="344" y="821"/>
                  <a:pt x="344" y="821"/>
                </a:cubicBezTo>
                <a:lnTo>
                  <a:pt x="230" y="767"/>
                </a:lnTo>
                <a:cubicBezTo>
                  <a:pt x="230" y="767"/>
                  <a:pt x="229" y="766"/>
                  <a:pt x="229" y="766"/>
                </a:cubicBezTo>
                <a:lnTo>
                  <a:pt x="135" y="701"/>
                </a:lnTo>
                <a:cubicBezTo>
                  <a:pt x="135" y="701"/>
                  <a:pt x="134" y="701"/>
                  <a:pt x="134" y="700"/>
                </a:cubicBezTo>
                <a:lnTo>
                  <a:pt x="96" y="664"/>
                </a:lnTo>
                <a:lnTo>
                  <a:pt x="62" y="625"/>
                </a:lnTo>
                <a:cubicBezTo>
                  <a:pt x="62" y="624"/>
                  <a:pt x="62" y="624"/>
                  <a:pt x="62" y="624"/>
                </a:cubicBezTo>
                <a:lnTo>
                  <a:pt x="37" y="584"/>
                </a:lnTo>
                <a:lnTo>
                  <a:pt x="17" y="541"/>
                </a:lnTo>
                <a:cubicBezTo>
                  <a:pt x="17" y="540"/>
                  <a:pt x="17" y="540"/>
                  <a:pt x="17" y="540"/>
                </a:cubicBezTo>
                <a:lnTo>
                  <a:pt x="5" y="496"/>
                </a:lnTo>
                <a:cubicBezTo>
                  <a:pt x="5" y="495"/>
                  <a:pt x="5" y="495"/>
                  <a:pt x="4" y="494"/>
                </a:cubicBezTo>
                <a:lnTo>
                  <a:pt x="0" y="449"/>
                </a:lnTo>
                <a:close/>
                <a:moveTo>
                  <a:pt x="20" y="493"/>
                </a:moveTo>
                <a:lnTo>
                  <a:pt x="20" y="491"/>
                </a:lnTo>
                <a:lnTo>
                  <a:pt x="32" y="535"/>
                </a:lnTo>
                <a:lnTo>
                  <a:pt x="32" y="534"/>
                </a:lnTo>
                <a:lnTo>
                  <a:pt x="50" y="575"/>
                </a:lnTo>
                <a:lnTo>
                  <a:pt x="75" y="615"/>
                </a:lnTo>
                <a:lnTo>
                  <a:pt x="75" y="614"/>
                </a:lnTo>
                <a:lnTo>
                  <a:pt x="107" y="653"/>
                </a:lnTo>
                <a:lnTo>
                  <a:pt x="145" y="689"/>
                </a:lnTo>
                <a:lnTo>
                  <a:pt x="144" y="688"/>
                </a:lnTo>
                <a:lnTo>
                  <a:pt x="238" y="753"/>
                </a:lnTo>
                <a:lnTo>
                  <a:pt x="237" y="752"/>
                </a:lnTo>
                <a:lnTo>
                  <a:pt x="351" y="806"/>
                </a:lnTo>
                <a:lnTo>
                  <a:pt x="350" y="806"/>
                </a:lnTo>
                <a:lnTo>
                  <a:pt x="479" y="846"/>
                </a:lnTo>
                <a:lnTo>
                  <a:pt x="622" y="871"/>
                </a:lnTo>
                <a:lnTo>
                  <a:pt x="776" y="880"/>
                </a:lnTo>
                <a:lnTo>
                  <a:pt x="930" y="872"/>
                </a:lnTo>
                <a:lnTo>
                  <a:pt x="1073" y="846"/>
                </a:lnTo>
                <a:lnTo>
                  <a:pt x="1204" y="806"/>
                </a:lnTo>
                <a:lnTo>
                  <a:pt x="1203" y="806"/>
                </a:lnTo>
                <a:lnTo>
                  <a:pt x="1316" y="752"/>
                </a:lnTo>
                <a:lnTo>
                  <a:pt x="1315" y="753"/>
                </a:lnTo>
                <a:lnTo>
                  <a:pt x="1409" y="688"/>
                </a:lnTo>
                <a:lnTo>
                  <a:pt x="1408" y="689"/>
                </a:lnTo>
                <a:lnTo>
                  <a:pt x="1445" y="653"/>
                </a:lnTo>
                <a:lnTo>
                  <a:pt x="1478" y="615"/>
                </a:lnTo>
                <a:lnTo>
                  <a:pt x="1504" y="575"/>
                </a:lnTo>
                <a:lnTo>
                  <a:pt x="1503" y="576"/>
                </a:lnTo>
                <a:lnTo>
                  <a:pt x="1521" y="535"/>
                </a:lnTo>
                <a:lnTo>
                  <a:pt x="1533" y="491"/>
                </a:lnTo>
                <a:lnTo>
                  <a:pt x="1532" y="493"/>
                </a:lnTo>
                <a:lnTo>
                  <a:pt x="1536" y="448"/>
                </a:lnTo>
                <a:lnTo>
                  <a:pt x="1536" y="449"/>
                </a:lnTo>
                <a:lnTo>
                  <a:pt x="1532" y="404"/>
                </a:lnTo>
                <a:lnTo>
                  <a:pt x="1533" y="406"/>
                </a:lnTo>
                <a:lnTo>
                  <a:pt x="1521" y="363"/>
                </a:lnTo>
                <a:lnTo>
                  <a:pt x="1503" y="321"/>
                </a:lnTo>
                <a:lnTo>
                  <a:pt x="1504" y="322"/>
                </a:lnTo>
                <a:lnTo>
                  <a:pt x="1478" y="283"/>
                </a:lnTo>
                <a:lnTo>
                  <a:pt x="1446" y="244"/>
                </a:lnTo>
                <a:lnTo>
                  <a:pt x="1408" y="208"/>
                </a:lnTo>
                <a:lnTo>
                  <a:pt x="1409" y="209"/>
                </a:lnTo>
                <a:lnTo>
                  <a:pt x="1315" y="144"/>
                </a:lnTo>
                <a:lnTo>
                  <a:pt x="1316" y="145"/>
                </a:lnTo>
                <a:lnTo>
                  <a:pt x="1203" y="91"/>
                </a:lnTo>
                <a:lnTo>
                  <a:pt x="1204" y="91"/>
                </a:lnTo>
                <a:lnTo>
                  <a:pt x="1074" y="51"/>
                </a:lnTo>
                <a:lnTo>
                  <a:pt x="931" y="25"/>
                </a:lnTo>
                <a:lnTo>
                  <a:pt x="777" y="16"/>
                </a:lnTo>
                <a:lnTo>
                  <a:pt x="623" y="25"/>
                </a:lnTo>
                <a:lnTo>
                  <a:pt x="480" y="51"/>
                </a:lnTo>
                <a:lnTo>
                  <a:pt x="350" y="91"/>
                </a:lnTo>
                <a:lnTo>
                  <a:pt x="351" y="91"/>
                </a:lnTo>
                <a:lnTo>
                  <a:pt x="237" y="145"/>
                </a:lnTo>
                <a:lnTo>
                  <a:pt x="238" y="144"/>
                </a:lnTo>
                <a:lnTo>
                  <a:pt x="144" y="209"/>
                </a:lnTo>
                <a:lnTo>
                  <a:pt x="145" y="208"/>
                </a:lnTo>
                <a:lnTo>
                  <a:pt x="108" y="244"/>
                </a:lnTo>
                <a:lnTo>
                  <a:pt x="75" y="283"/>
                </a:lnTo>
                <a:lnTo>
                  <a:pt x="75" y="282"/>
                </a:lnTo>
                <a:lnTo>
                  <a:pt x="51" y="321"/>
                </a:lnTo>
                <a:lnTo>
                  <a:pt x="32" y="363"/>
                </a:lnTo>
                <a:lnTo>
                  <a:pt x="32" y="362"/>
                </a:lnTo>
                <a:lnTo>
                  <a:pt x="20" y="406"/>
                </a:lnTo>
                <a:lnTo>
                  <a:pt x="20" y="404"/>
                </a:lnTo>
                <a:lnTo>
                  <a:pt x="16" y="449"/>
                </a:lnTo>
                <a:lnTo>
                  <a:pt x="16" y="448"/>
                </a:lnTo>
                <a:lnTo>
                  <a:pt x="20" y="493"/>
                </a:lnTo>
                <a:close/>
              </a:path>
            </a:pathLst>
          </a:custGeom>
          <a:solidFill>
            <a:srgbClr val="FF6600"/>
          </a:solidFill>
          <a:ln w="0" cap="flat">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Rectangle 396"/>
          <p:cNvSpPr>
            <a:spLocks noChangeArrowheads="1"/>
          </p:cNvSpPr>
          <p:nvPr/>
        </p:nvSpPr>
        <p:spPr bwMode="auto">
          <a:xfrm>
            <a:off x="7200062" y="1584149"/>
            <a:ext cx="449263"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environ </a:t>
            </a:r>
            <a:endParaRPr kumimoji="0" lang="fr-FR" sz="1800" b="0" i="0" u="none" strike="noStrike" cap="none" normalizeH="0" baseline="0" smtClean="0">
              <a:ln>
                <a:noFill/>
              </a:ln>
              <a:solidFill>
                <a:schemeClr val="tx1"/>
              </a:solidFill>
              <a:effectLst/>
              <a:latin typeface="Arial" pitchFamily="34" charset="0"/>
            </a:endParaRPr>
          </a:p>
        </p:txBody>
      </p:sp>
      <p:sp>
        <p:nvSpPr>
          <p:cNvPr id="174" name="Oval 397"/>
          <p:cNvSpPr>
            <a:spLocks noChangeArrowheads="1"/>
          </p:cNvSpPr>
          <p:nvPr/>
        </p:nvSpPr>
        <p:spPr bwMode="auto">
          <a:xfrm>
            <a:off x="5996737" y="1476199"/>
            <a:ext cx="617538" cy="366713"/>
          </a:xfrm>
          <a:prstGeom prst="ellipse">
            <a:avLst/>
          </a:prstGeom>
          <a:solidFill>
            <a:srgbClr val="1F497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5" name="Freeform 398"/>
          <p:cNvSpPr>
            <a:spLocks noEditPoints="1"/>
          </p:cNvSpPr>
          <p:nvPr/>
        </p:nvSpPr>
        <p:spPr bwMode="auto">
          <a:xfrm>
            <a:off x="5993562" y="1473024"/>
            <a:ext cx="623888" cy="373063"/>
          </a:xfrm>
          <a:custGeom>
            <a:avLst/>
            <a:gdLst>
              <a:gd name="T0" fmla="*/ 4 w 1552"/>
              <a:gd name="T1" fmla="*/ 418 h 928"/>
              <a:gd name="T2" fmla="*/ 17 w 1552"/>
              <a:gd name="T3" fmla="*/ 369 h 928"/>
              <a:gd name="T4" fmla="*/ 62 w 1552"/>
              <a:gd name="T5" fmla="*/ 282 h 928"/>
              <a:gd name="T6" fmla="*/ 135 w 1552"/>
              <a:gd name="T7" fmla="*/ 203 h 928"/>
              <a:gd name="T8" fmla="*/ 344 w 1552"/>
              <a:gd name="T9" fmla="*/ 79 h 928"/>
              <a:gd name="T10" fmla="*/ 620 w 1552"/>
              <a:gd name="T11" fmla="*/ 10 h 928"/>
              <a:gd name="T12" fmla="*/ 1077 w 1552"/>
              <a:gd name="T13" fmla="*/ 37 h 928"/>
              <a:gd name="T14" fmla="*/ 1323 w 1552"/>
              <a:gd name="T15" fmla="*/ 135 h 928"/>
              <a:gd name="T16" fmla="*/ 1419 w 1552"/>
              <a:gd name="T17" fmla="*/ 204 h 928"/>
              <a:gd name="T18" fmla="*/ 1517 w 1552"/>
              <a:gd name="T19" fmla="*/ 325 h 928"/>
              <a:gd name="T20" fmla="*/ 1548 w 1552"/>
              <a:gd name="T21" fmla="*/ 416 h 928"/>
              <a:gd name="T22" fmla="*/ 1552 w 1552"/>
              <a:gd name="T23" fmla="*/ 465 h 928"/>
              <a:gd name="T24" fmla="*/ 1536 w 1552"/>
              <a:gd name="T25" fmla="*/ 559 h 928"/>
              <a:gd name="T26" fmla="*/ 1491 w 1552"/>
              <a:gd name="T27" fmla="*/ 647 h 928"/>
              <a:gd name="T28" fmla="*/ 1419 w 1552"/>
              <a:gd name="T29" fmla="*/ 725 h 928"/>
              <a:gd name="T30" fmla="*/ 1323 w 1552"/>
              <a:gd name="T31" fmla="*/ 795 h 928"/>
              <a:gd name="T32" fmla="*/ 1078 w 1552"/>
              <a:gd name="T33" fmla="*/ 892 h 928"/>
              <a:gd name="T34" fmla="*/ 621 w 1552"/>
              <a:gd name="T35" fmla="*/ 919 h 928"/>
              <a:gd name="T36" fmla="*/ 230 w 1552"/>
              <a:gd name="T37" fmla="*/ 795 h 928"/>
              <a:gd name="T38" fmla="*/ 134 w 1552"/>
              <a:gd name="T39" fmla="*/ 725 h 928"/>
              <a:gd name="T40" fmla="*/ 62 w 1552"/>
              <a:gd name="T41" fmla="*/ 647 h 928"/>
              <a:gd name="T42" fmla="*/ 17 w 1552"/>
              <a:gd name="T43" fmla="*/ 559 h 928"/>
              <a:gd name="T44" fmla="*/ 0 w 1552"/>
              <a:gd name="T45" fmla="*/ 465 h 928"/>
              <a:gd name="T46" fmla="*/ 32 w 1552"/>
              <a:gd name="T47" fmla="*/ 554 h 928"/>
              <a:gd name="T48" fmla="*/ 75 w 1552"/>
              <a:gd name="T49" fmla="*/ 638 h 928"/>
              <a:gd name="T50" fmla="*/ 145 w 1552"/>
              <a:gd name="T51" fmla="*/ 714 h 928"/>
              <a:gd name="T52" fmla="*/ 237 w 1552"/>
              <a:gd name="T53" fmla="*/ 780 h 928"/>
              <a:gd name="T54" fmla="*/ 622 w 1552"/>
              <a:gd name="T55" fmla="*/ 903 h 928"/>
              <a:gd name="T56" fmla="*/ 1073 w 1552"/>
              <a:gd name="T57" fmla="*/ 877 h 928"/>
              <a:gd name="T58" fmla="*/ 1316 w 1552"/>
              <a:gd name="T59" fmla="*/ 780 h 928"/>
              <a:gd name="T60" fmla="*/ 1408 w 1552"/>
              <a:gd name="T61" fmla="*/ 714 h 928"/>
              <a:gd name="T62" fmla="*/ 1478 w 1552"/>
              <a:gd name="T63" fmla="*/ 638 h 928"/>
              <a:gd name="T64" fmla="*/ 1521 w 1552"/>
              <a:gd name="T65" fmla="*/ 554 h 928"/>
              <a:gd name="T66" fmla="*/ 1536 w 1552"/>
              <a:gd name="T67" fmla="*/ 464 h 928"/>
              <a:gd name="T68" fmla="*/ 1533 w 1552"/>
              <a:gd name="T69" fmla="*/ 420 h 928"/>
              <a:gd name="T70" fmla="*/ 1504 w 1552"/>
              <a:gd name="T71" fmla="*/ 334 h 928"/>
              <a:gd name="T72" fmla="*/ 1408 w 1552"/>
              <a:gd name="T73" fmla="*/ 215 h 928"/>
              <a:gd name="T74" fmla="*/ 1316 w 1552"/>
              <a:gd name="T75" fmla="*/ 150 h 928"/>
              <a:gd name="T76" fmla="*/ 1074 w 1552"/>
              <a:gd name="T77" fmla="*/ 52 h 928"/>
              <a:gd name="T78" fmla="*/ 623 w 1552"/>
              <a:gd name="T79" fmla="*/ 25 h 928"/>
              <a:gd name="T80" fmla="*/ 351 w 1552"/>
              <a:gd name="T81" fmla="*/ 94 h 928"/>
              <a:gd name="T82" fmla="*/ 144 w 1552"/>
              <a:gd name="T83" fmla="*/ 216 h 928"/>
              <a:gd name="T84" fmla="*/ 75 w 1552"/>
              <a:gd name="T85" fmla="*/ 293 h 928"/>
              <a:gd name="T86" fmla="*/ 32 w 1552"/>
              <a:gd name="T87" fmla="*/ 376 h 928"/>
              <a:gd name="T88" fmla="*/ 20 w 1552"/>
              <a:gd name="T89" fmla="*/ 419 h 928"/>
              <a:gd name="T90" fmla="*/ 20 w 1552"/>
              <a:gd name="T91" fmla="*/ 51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2" h="928">
                <a:moveTo>
                  <a:pt x="0" y="465"/>
                </a:moveTo>
                <a:cubicBezTo>
                  <a:pt x="0" y="465"/>
                  <a:pt x="0" y="464"/>
                  <a:pt x="0" y="464"/>
                </a:cubicBezTo>
                <a:lnTo>
                  <a:pt x="4" y="418"/>
                </a:lnTo>
                <a:cubicBezTo>
                  <a:pt x="5" y="417"/>
                  <a:pt x="5" y="417"/>
                  <a:pt x="5" y="416"/>
                </a:cubicBezTo>
                <a:lnTo>
                  <a:pt x="17" y="370"/>
                </a:lnTo>
                <a:cubicBezTo>
                  <a:pt x="17" y="370"/>
                  <a:pt x="17" y="370"/>
                  <a:pt x="17" y="369"/>
                </a:cubicBezTo>
                <a:lnTo>
                  <a:pt x="36" y="326"/>
                </a:lnTo>
                <a:lnTo>
                  <a:pt x="62" y="283"/>
                </a:lnTo>
                <a:cubicBezTo>
                  <a:pt x="62" y="283"/>
                  <a:pt x="62" y="283"/>
                  <a:pt x="62" y="282"/>
                </a:cubicBezTo>
                <a:lnTo>
                  <a:pt x="95" y="242"/>
                </a:lnTo>
                <a:lnTo>
                  <a:pt x="134" y="204"/>
                </a:lnTo>
                <a:cubicBezTo>
                  <a:pt x="134" y="203"/>
                  <a:pt x="134" y="203"/>
                  <a:pt x="135" y="203"/>
                </a:cubicBezTo>
                <a:lnTo>
                  <a:pt x="229" y="136"/>
                </a:lnTo>
                <a:cubicBezTo>
                  <a:pt x="229" y="136"/>
                  <a:pt x="230" y="135"/>
                  <a:pt x="230" y="135"/>
                </a:cubicBezTo>
                <a:lnTo>
                  <a:pt x="344" y="79"/>
                </a:lnTo>
                <a:cubicBezTo>
                  <a:pt x="344" y="79"/>
                  <a:pt x="345" y="79"/>
                  <a:pt x="345" y="79"/>
                </a:cubicBezTo>
                <a:lnTo>
                  <a:pt x="475" y="37"/>
                </a:lnTo>
                <a:lnTo>
                  <a:pt x="620" y="10"/>
                </a:lnTo>
                <a:lnTo>
                  <a:pt x="776" y="0"/>
                </a:lnTo>
                <a:lnTo>
                  <a:pt x="932" y="9"/>
                </a:lnTo>
                <a:lnTo>
                  <a:pt x="1077" y="37"/>
                </a:lnTo>
                <a:lnTo>
                  <a:pt x="1209" y="79"/>
                </a:lnTo>
                <a:cubicBezTo>
                  <a:pt x="1209" y="79"/>
                  <a:pt x="1210" y="79"/>
                  <a:pt x="1210" y="79"/>
                </a:cubicBezTo>
                <a:lnTo>
                  <a:pt x="1323" y="135"/>
                </a:lnTo>
                <a:cubicBezTo>
                  <a:pt x="1323" y="135"/>
                  <a:pt x="1324" y="136"/>
                  <a:pt x="1324" y="136"/>
                </a:cubicBezTo>
                <a:lnTo>
                  <a:pt x="1418" y="203"/>
                </a:lnTo>
                <a:cubicBezTo>
                  <a:pt x="1418" y="203"/>
                  <a:pt x="1419" y="203"/>
                  <a:pt x="1419" y="204"/>
                </a:cubicBezTo>
                <a:lnTo>
                  <a:pt x="1457" y="242"/>
                </a:lnTo>
                <a:lnTo>
                  <a:pt x="1491" y="282"/>
                </a:lnTo>
                <a:lnTo>
                  <a:pt x="1517" y="325"/>
                </a:lnTo>
                <a:cubicBezTo>
                  <a:pt x="1517" y="326"/>
                  <a:pt x="1518" y="326"/>
                  <a:pt x="1518" y="326"/>
                </a:cubicBezTo>
                <a:lnTo>
                  <a:pt x="1536" y="369"/>
                </a:lnTo>
                <a:lnTo>
                  <a:pt x="1548" y="416"/>
                </a:lnTo>
                <a:cubicBezTo>
                  <a:pt x="1548" y="417"/>
                  <a:pt x="1548" y="417"/>
                  <a:pt x="1548" y="418"/>
                </a:cubicBezTo>
                <a:lnTo>
                  <a:pt x="1552" y="464"/>
                </a:lnTo>
                <a:cubicBezTo>
                  <a:pt x="1552" y="464"/>
                  <a:pt x="1552" y="465"/>
                  <a:pt x="1552" y="465"/>
                </a:cubicBezTo>
                <a:lnTo>
                  <a:pt x="1548" y="512"/>
                </a:lnTo>
                <a:cubicBezTo>
                  <a:pt x="1548" y="513"/>
                  <a:pt x="1548" y="513"/>
                  <a:pt x="1548" y="514"/>
                </a:cubicBezTo>
                <a:lnTo>
                  <a:pt x="1536" y="559"/>
                </a:lnTo>
                <a:lnTo>
                  <a:pt x="1518" y="604"/>
                </a:lnTo>
                <a:cubicBezTo>
                  <a:pt x="1518" y="604"/>
                  <a:pt x="1518" y="604"/>
                  <a:pt x="1517" y="605"/>
                </a:cubicBezTo>
                <a:lnTo>
                  <a:pt x="1491" y="647"/>
                </a:lnTo>
                <a:cubicBezTo>
                  <a:pt x="1491" y="647"/>
                  <a:pt x="1491" y="647"/>
                  <a:pt x="1491" y="648"/>
                </a:cubicBezTo>
                <a:lnTo>
                  <a:pt x="1458" y="687"/>
                </a:lnTo>
                <a:lnTo>
                  <a:pt x="1419" y="725"/>
                </a:lnTo>
                <a:cubicBezTo>
                  <a:pt x="1419" y="725"/>
                  <a:pt x="1419" y="726"/>
                  <a:pt x="1418" y="726"/>
                </a:cubicBezTo>
                <a:lnTo>
                  <a:pt x="1324" y="794"/>
                </a:lnTo>
                <a:cubicBezTo>
                  <a:pt x="1324" y="794"/>
                  <a:pt x="1323" y="794"/>
                  <a:pt x="1323" y="795"/>
                </a:cubicBezTo>
                <a:lnTo>
                  <a:pt x="1210" y="850"/>
                </a:lnTo>
                <a:cubicBezTo>
                  <a:pt x="1210" y="850"/>
                  <a:pt x="1209" y="850"/>
                  <a:pt x="1209" y="850"/>
                </a:cubicBezTo>
                <a:lnTo>
                  <a:pt x="1078" y="892"/>
                </a:lnTo>
                <a:lnTo>
                  <a:pt x="933" y="919"/>
                </a:lnTo>
                <a:lnTo>
                  <a:pt x="777" y="928"/>
                </a:lnTo>
                <a:lnTo>
                  <a:pt x="621" y="919"/>
                </a:lnTo>
                <a:lnTo>
                  <a:pt x="476" y="892"/>
                </a:lnTo>
                <a:lnTo>
                  <a:pt x="345" y="850"/>
                </a:lnTo>
                <a:lnTo>
                  <a:pt x="230" y="795"/>
                </a:lnTo>
                <a:cubicBezTo>
                  <a:pt x="230" y="794"/>
                  <a:pt x="229" y="794"/>
                  <a:pt x="229" y="794"/>
                </a:cubicBezTo>
                <a:lnTo>
                  <a:pt x="135" y="726"/>
                </a:lnTo>
                <a:cubicBezTo>
                  <a:pt x="134" y="726"/>
                  <a:pt x="134" y="725"/>
                  <a:pt x="134" y="725"/>
                </a:cubicBezTo>
                <a:lnTo>
                  <a:pt x="96" y="687"/>
                </a:lnTo>
                <a:lnTo>
                  <a:pt x="62" y="648"/>
                </a:lnTo>
                <a:cubicBezTo>
                  <a:pt x="62" y="647"/>
                  <a:pt x="62" y="647"/>
                  <a:pt x="62" y="647"/>
                </a:cubicBezTo>
                <a:lnTo>
                  <a:pt x="37" y="605"/>
                </a:lnTo>
                <a:lnTo>
                  <a:pt x="17" y="560"/>
                </a:lnTo>
                <a:cubicBezTo>
                  <a:pt x="17" y="559"/>
                  <a:pt x="17" y="559"/>
                  <a:pt x="17" y="559"/>
                </a:cubicBezTo>
                <a:lnTo>
                  <a:pt x="5" y="514"/>
                </a:lnTo>
                <a:cubicBezTo>
                  <a:pt x="5" y="513"/>
                  <a:pt x="5" y="513"/>
                  <a:pt x="4" y="512"/>
                </a:cubicBezTo>
                <a:lnTo>
                  <a:pt x="0" y="465"/>
                </a:lnTo>
                <a:close/>
                <a:moveTo>
                  <a:pt x="20" y="511"/>
                </a:moveTo>
                <a:lnTo>
                  <a:pt x="20" y="509"/>
                </a:lnTo>
                <a:lnTo>
                  <a:pt x="32" y="554"/>
                </a:lnTo>
                <a:lnTo>
                  <a:pt x="32" y="553"/>
                </a:lnTo>
                <a:lnTo>
                  <a:pt x="50" y="596"/>
                </a:lnTo>
                <a:lnTo>
                  <a:pt x="75" y="638"/>
                </a:lnTo>
                <a:lnTo>
                  <a:pt x="75" y="637"/>
                </a:lnTo>
                <a:lnTo>
                  <a:pt x="107" y="676"/>
                </a:lnTo>
                <a:lnTo>
                  <a:pt x="145" y="714"/>
                </a:lnTo>
                <a:lnTo>
                  <a:pt x="144" y="713"/>
                </a:lnTo>
                <a:lnTo>
                  <a:pt x="238" y="781"/>
                </a:lnTo>
                <a:lnTo>
                  <a:pt x="237" y="780"/>
                </a:lnTo>
                <a:lnTo>
                  <a:pt x="350" y="835"/>
                </a:lnTo>
                <a:lnTo>
                  <a:pt x="479" y="877"/>
                </a:lnTo>
                <a:lnTo>
                  <a:pt x="622" y="903"/>
                </a:lnTo>
                <a:lnTo>
                  <a:pt x="776" y="912"/>
                </a:lnTo>
                <a:lnTo>
                  <a:pt x="930" y="904"/>
                </a:lnTo>
                <a:lnTo>
                  <a:pt x="1073" y="877"/>
                </a:lnTo>
                <a:lnTo>
                  <a:pt x="1204" y="835"/>
                </a:lnTo>
                <a:lnTo>
                  <a:pt x="1203" y="835"/>
                </a:lnTo>
                <a:lnTo>
                  <a:pt x="1316" y="780"/>
                </a:lnTo>
                <a:lnTo>
                  <a:pt x="1315" y="781"/>
                </a:lnTo>
                <a:lnTo>
                  <a:pt x="1409" y="713"/>
                </a:lnTo>
                <a:lnTo>
                  <a:pt x="1408" y="714"/>
                </a:lnTo>
                <a:lnTo>
                  <a:pt x="1445" y="676"/>
                </a:lnTo>
                <a:lnTo>
                  <a:pt x="1478" y="637"/>
                </a:lnTo>
                <a:lnTo>
                  <a:pt x="1478" y="638"/>
                </a:lnTo>
                <a:lnTo>
                  <a:pt x="1504" y="596"/>
                </a:lnTo>
                <a:lnTo>
                  <a:pt x="1503" y="597"/>
                </a:lnTo>
                <a:lnTo>
                  <a:pt x="1521" y="554"/>
                </a:lnTo>
                <a:lnTo>
                  <a:pt x="1533" y="509"/>
                </a:lnTo>
                <a:lnTo>
                  <a:pt x="1532" y="511"/>
                </a:lnTo>
                <a:lnTo>
                  <a:pt x="1536" y="464"/>
                </a:lnTo>
                <a:lnTo>
                  <a:pt x="1536" y="465"/>
                </a:lnTo>
                <a:lnTo>
                  <a:pt x="1532" y="419"/>
                </a:lnTo>
                <a:lnTo>
                  <a:pt x="1533" y="420"/>
                </a:lnTo>
                <a:lnTo>
                  <a:pt x="1521" y="376"/>
                </a:lnTo>
                <a:lnTo>
                  <a:pt x="1503" y="333"/>
                </a:lnTo>
                <a:lnTo>
                  <a:pt x="1504" y="334"/>
                </a:lnTo>
                <a:lnTo>
                  <a:pt x="1478" y="293"/>
                </a:lnTo>
                <a:lnTo>
                  <a:pt x="1446" y="253"/>
                </a:lnTo>
                <a:lnTo>
                  <a:pt x="1408" y="215"/>
                </a:lnTo>
                <a:lnTo>
                  <a:pt x="1409" y="216"/>
                </a:lnTo>
                <a:lnTo>
                  <a:pt x="1315" y="149"/>
                </a:lnTo>
                <a:lnTo>
                  <a:pt x="1316" y="150"/>
                </a:lnTo>
                <a:lnTo>
                  <a:pt x="1203" y="94"/>
                </a:lnTo>
                <a:lnTo>
                  <a:pt x="1204" y="94"/>
                </a:lnTo>
                <a:lnTo>
                  <a:pt x="1074" y="52"/>
                </a:lnTo>
                <a:lnTo>
                  <a:pt x="931" y="25"/>
                </a:lnTo>
                <a:lnTo>
                  <a:pt x="777" y="16"/>
                </a:lnTo>
                <a:lnTo>
                  <a:pt x="623" y="25"/>
                </a:lnTo>
                <a:lnTo>
                  <a:pt x="480" y="52"/>
                </a:lnTo>
                <a:lnTo>
                  <a:pt x="350" y="94"/>
                </a:lnTo>
                <a:lnTo>
                  <a:pt x="351" y="94"/>
                </a:lnTo>
                <a:lnTo>
                  <a:pt x="237" y="150"/>
                </a:lnTo>
                <a:lnTo>
                  <a:pt x="238" y="149"/>
                </a:lnTo>
                <a:lnTo>
                  <a:pt x="144" y="216"/>
                </a:lnTo>
                <a:lnTo>
                  <a:pt x="145" y="215"/>
                </a:lnTo>
                <a:lnTo>
                  <a:pt x="108" y="253"/>
                </a:lnTo>
                <a:lnTo>
                  <a:pt x="75" y="293"/>
                </a:lnTo>
                <a:lnTo>
                  <a:pt x="75" y="292"/>
                </a:lnTo>
                <a:lnTo>
                  <a:pt x="51" y="333"/>
                </a:lnTo>
                <a:lnTo>
                  <a:pt x="32" y="376"/>
                </a:lnTo>
                <a:lnTo>
                  <a:pt x="32" y="374"/>
                </a:lnTo>
                <a:lnTo>
                  <a:pt x="20" y="420"/>
                </a:lnTo>
                <a:lnTo>
                  <a:pt x="20" y="419"/>
                </a:lnTo>
                <a:lnTo>
                  <a:pt x="16" y="465"/>
                </a:lnTo>
                <a:lnTo>
                  <a:pt x="16" y="464"/>
                </a:lnTo>
                <a:lnTo>
                  <a:pt x="20" y="511"/>
                </a:lnTo>
                <a:close/>
              </a:path>
            </a:pathLst>
          </a:custGeom>
          <a:solidFill>
            <a:srgbClr val="FF6600"/>
          </a:solidFill>
          <a:ln w="0" cap="flat">
            <a:solidFill>
              <a:srgbClr val="FF66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Rectangle 399"/>
          <p:cNvSpPr>
            <a:spLocks noChangeArrowheads="1"/>
          </p:cNvSpPr>
          <p:nvPr/>
        </p:nvSpPr>
        <p:spPr bwMode="auto">
          <a:xfrm>
            <a:off x="6118975" y="1533349"/>
            <a:ext cx="50800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environ </a:t>
            </a:r>
            <a:endParaRPr kumimoji="0" lang="fr-FR" sz="1800" b="0" i="0" u="none" strike="noStrike" cap="none" normalizeH="0" baseline="0" smtClean="0">
              <a:ln>
                <a:noFill/>
              </a:ln>
              <a:solidFill>
                <a:schemeClr val="tx1"/>
              </a:solidFill>
              <a:effectLst/>
              <a:latin typeface="Arial" pitchFamily="34" charset="0"/>
            </a:endParaRPr>
          </a:p>
        </p:txBody>
      </p:sp>
      <p:sp>
        <p:nvSpPr>
          <p:cNvPr id="177" name="Rectangle 400"/>
          <p:cNvSpPr>
            <a:spLocks noChangeArrowheads="1"/>
          </p:cNvSpPr>
          <p:nvPr/>
        </p:nvSpPr>
        <p:spPr bwMode="auto">
          <a:xfrm>
            <a:off x="6158662" y="1661936"/>
            <a:ext cx="122238"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a:t>
            </a:r>
            <a:endParaRPr kumimoji="0" lang="fr-FR" sz="1800" b="0" i="0" u="none" strike="noStrike" cap="none" normalizeH="0" baseline="0" smtClean="0">
              <a:ln>
                <a:noFill/>
              </a:ln>
              <a:solidFill>
                <a:schemeClr val="tx1"/>
              </a:solidFill>
              <a:effectLst/>
              <a:latin typeface="Arial" pitchFamily="34" charset="0"/>
            </a:endParaRPr>
          </a:p>
        </p:txBody>
      </p:sp>
      <p:sp>
        <p:nvSpPr>
          <p:cNvPr id="178" name="Rectangle 401"/>
          <p:cNvSpPr>
            <a:spLocks noChangeArrowheads="1"/>
          </p:cNvSpPr>
          <p:nvPr/>
        </p:nvSpPr>
        <p:spPr bwMode="auto">
          <a:xfrm>
            <a:off x="6215812" y="1661936"/>
            <a:ext cx="3540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FFFFFF"/>
                </a:solidFill>
                <a:effectLst/>
                <a:latin typeface="Century Gothic" pitchFamily="34" charset="0"/>
              </a:rPr>
              <a:t>.35% </a:t>
            </a:r>
            <a:endParaRPr kumimoji="0" lang="fr-FR" sz="1800" b="0" i="0" u="none" strike="noStrike" cap="none" normalizeH="0" baseline="0" smtClean="0">
              <a:ln>
                <a:noFill/>
              </a:ln>
              <a:solidFill>
                <a:schemeClr val="tx1"/>
              </a:solidFill>
              <a:effectLst/>
              <a:latin typeface="Arial" pitchFamily="34" charset="0"/>
            </a:endParaRPr>
          </a:p>
        </p:txBody>
      </p:sp>
      <p:sp>
        <p:nvSpPr>
          <p:cNvPr id="179" name="Freeform 402"/>
          <p:cNvSpPr>
            <a:spLocks/>
          </p:cNvSpPr>
          <p:nvPr/>
        </p:nvSpPr>
        <p:spPr bwMode="auto">
          <a:xfrm>
            <a:off x="4998200" y="5889449"/>
            <a:ext cx="750888" cy="704850"/>
          </a:xfrm>
          <a:custGeom>
            <a:avLst/>
            <a:gdLst>
              <a:gd name="T0" fmla="*/ 0 w 1872"/>
              <a:gd name="T1" fmla="*/ 0 h 1755"/>
              <a:gd name="T2" fmla="*/ 1872 w 1872"/>
              <a:gd name="T3" fmla="*/ 0 h 1755"/>
              <a:gd name="T4" fmla="*/ 1872 w 1872"/>
              <a:gd name="T5" fmla="*/ 1271 h 1755"/>
              <a:gd name="T6" fmla="*/ 0 w 1872"/>
              <a:gd name="T7" fmla="*/ 1480 h 1755"/>
              <a:gd name="T8" fmla="*/ 0 w 1872"/>
              <a:gd name="T9" fmla="*/ 0 h 1755"/>
            </a:gdLst>
            <a:ahLst/>
            <a:cxnLst>
              <a:cxn ang="0">
                <a:pos x="T0" y="T1"/>
              </a:cxn>
              <a:cxn ang="0">
                <a:pos x="T2" y="T3"/>
              </a:cxn>
              <a:cxn ang="0">
                <a:pos x="T4" y="T5"/>
              </a:cxn>
              <a:cxn ang="0">
                <a:pos x="T6" y="T7"/>
              </a:cxn>
              <a:cxn ang="0">
                <a:pos x="T8" y="T9"/>
              </a:cxn>
            </a:cxnLst>
            <a:rect l="0" t="0" r="r" b="b"/>
            <a:pathLst>
              <a:path w="1872" h="1755">
                <a:moveTo>
                  <a:pt x="0" y="0"/>
                </a:moveTo>
                <a:lnTo>
                  <a:pt x="1872" y="0"/>
                </a:lnTo>
                <a:lnTo>
                  <a:pt x="1872" y="1271"/>
                </a:lnTo>
                <a:cubicBezTo>
                  <a:pt x="936" y="1271"/>
                  <a:pt x="936" y="1755"/>
                  <a:pt x="0" y="1480"/>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0" name="Freeform 403"/>
          <p:cNvSpPr>
            <a:spLocks noEditPoints="1"/>
          </p:cNvSpPr>
          <p:nvPr/>
        </p:nvSpPr>
        <p:spPr bwMode="auto">
          <a:xfrm>
            <a:off x="4983912" y="5876749"/>
            <a:ext cx="777875" cy="654050"/>
          </a:xfrm>
          <a:custGeom>
            <a:avLst/>
            <a:gdLst>
              <a:gd name="T0" fmla="*/ 0 w 490"/>
              <a:gd name="T1" fmla="*/ 0 h 412"/>
              <a:gd name="T2" fmla="*/ 490 w 490"/>
              <a:gd name="T3" fmla="*/ 0 h 412"/>
              <a:gd name="T4" fmla="*/ 490 w 490"/>
              <a:gd name="T5" fmla="*/ 338 h 412"/>
              <a:gd name="T6" fmla="*/ 441 w 490"/>
              <a:gd name="T7" fmla="*/ 339 h 412"/>
              <a:gd name="T8" fmla="*/ 442 w 490"/>
              <a:gd name="T9" fmla="*/ 339 h 412"/>
              <a:gd name="T10" fmla="*/ 405 w 490"/>
              <a:gd name="T11" fmla="*/ 343 h 412"/>
              <a:gd name="T12" fmla="*/ 405 w 490"/>
              <a:gd name="T13" fmla="*/ 343 h 412"/>
              <a:gd name="T14" fmla="*/ 373 w 490"/>
              <a:gd name="T15" fmla="*/ 349 h 412"/>
              <a:gd name="T16" fmla="*/ 373 w 490"/>
              <a:gd name="T17" fmla="*/ 349 h 412"/>
              <a:gd name="T18" fmla="*/ 344 w 490"/>
              <a:gd name="T19" fmla="*/ 356 h 412"/>
              <a:gd name="T20" fmla="*/ 344 w 490"/>
              <a:gd name="T21" fmla="*/ 355 h 412"/>
              <a:gd name="T22" fmla="*/ 318 w 490"/>
              <a:gd name="T23" fmla="*/ 364 h 412"/>
              <a:gd name="T24" fmla="*/ 318 w 490"/>
              <a:gd name="T25" fmla="*/ 364 h 412"/>
              <a:gd name="T26" fmla="*/ 294 w 490"/>
              <a:gd name="T27" fmla="*/ 373 h 412"/>
              <a:gd name="T28" fmla="*/ 294 w 490"/>
              <a:gd name="T29" fmla="*/ 372 h 412"/>
              <a:gd name="T30" fmla="*/ 248 w 490"/>
              <a:gd name="T31" fmla="*/ 390 h 412"/>
              <a:gd name="T32" fmla="*/ 226 w 490"/>
              <a:gd name="T33" fmla="*/ 398 h 412"/>
              <a:gd name="T34" fmla="*/ 202 w 490"/>
              <a:gd name="T35" fmla="*/ 404 h 412"/>
              <a:gd name="T36" fmla="*/ 177 w 490"/>
              <a:gd name="T37" fmla="*/ 409 h 412"/>
              <a:gd name="T38" fmla="*/ 150 w 490"/>
              <a:gd name="T39" fmla="*/ 412 h 412"/>
              <a:gd name="T40" fmla="*/ 120 w 490"/>
              <a:gd name="T41" fmla="*/ 412 h 412"/>
              <a:gd name="T42" fmla="*/ 86 w 490"/>
              <a:gd name="T43" fmla="*/ 408 h 412"/>
              <a:gd name="T44" fmla="*/ 49 w 490"/>
              <a:gd name="T45" fmla="*/ 401 h 412"/>
              <a:gd name="T46" fmla="*/ 0 w 490"/>
              <a:gd name="T47" fmla="*/ 389 h 412"/>
              <a:gd name="T48" fmla="*/ 0 w 490"/>
              <a:gd name="T49" fmla="*/ 0 h 412"/>
              <a:gd name="T50" fmla="*/ 17 w 490"/>
              <a:gd name="T51" fmla="*/ 382 h 412"/>
              <a:gd name="T52" fmla="*/ 11 w 490"/>
              <a:gd name="T53" fmla="*/ 375 h 412"/>
              <a:gd name="T54" fmla="*/ 53 w 490"/>
              <a:gd name="T55" fmla="*/ 385 h 412"/>
              <a:gd name="T56" fmla="*/ 52 w 490"/>
              <a:gd name="T57" fmla="*/ 385 h 412"/>
              <a:gd name="T58" fmla="*/ 89 w 490"/>
              <a:gd name="T59" fmla="*/ 392 h 412"/>
              <a:gd name="T60" fmla="*/ 88 w 490"/>
              <a:gd name="T61" fmla="*/ 392 h 412"/>
              <a:gd name="T62" fmla="*/ 121 w 490"/>
              <a:gd name="T63" fmla="*/ 396 h 412"/>
              <a:gd name="T64" fmla="*/ 120 w 490"/>
              <a:gd name="T65" fmla="*/ 395 h 412"/>
              <a:gd name="T66" fmla="*/ 149 w 490"/>
              <a:gd name="T67" fmla="*/ 395 h 412"/>
              <a:gd name="T68" fmla="*/ 149 w 490"/>
              <a:gd name="T69" fmla="*/ 396 h 412"/>
              <a:gd name="T70" fmla="*/ 175 w 490"/>
              <a:gd name="T71" fmla="*/ 393 h 412"/>
              <a:gd name="T72" fmla="*/ 174 w 490"/>
              <a:gd name="T73" fmla="*/ 393 h 412"/>
              <a:gd name="T74" fmla="*/ 199 w 490"/>
              <a:gd name="T75" fmla="*/ 389 h 412"/>
              <a:gd name="T76" fmla="*/ 198 w 490"/>
              <a:gd name="T77" fmla="*/ 389 h 412"/>
              <a:gd name="T78" fmla="*/ 221 w 490"/>
              <a:gd name="T79" fmla="*/ 382 h 412"/>
              <a:gd name="T80" fmla="*/ 221 w 490"/>
              <a:gd name="T81" fmla="*/ 382 h 412"/>
              <a:gd name="T82" fmla="*/ 243 w 490"/>
              <a:gd name="T83" fmla="*/ 375 h 412"/>
              <a:gd name="T84" fmla="*/ 243 w 490"/>
              <a:gd name="T85" fmla="*/ 375 h 412"/>
              <a:gd name="T86" fmla="*/ 288 w 490"/>
              <a:gd name="T87" fmla="*/ 357 h 412"/>
              <a:gd name="T88" fmla="*/ 313 w 490"/>
              <a:gd name="T89" fmla="*/ 348 h 412"/>
              <a:gd name="T90" fmla="*/ 340 w 490"/>
              <a:gd name="T91" fmla="*/ 340 h 412"/>
              <a:gd name="T92" fmla="*/ 369 w 490"/>
              <a:gd name="T93" fmla="*/ 333 h 412"/>
              <a:gd name="T94" fmla="*/ 403 w 490"/>
              <a:gd name="T95" fmla="*/ 327 h 412"/>
              <a:gd name="T96" fmla="*/ 440 w 490"/>
              <a:gd name="T97" fmla="*/ 323 h 412"/>
              <a:gd name="T98" fmla="*/ 482 w 490"/>
              <a:gd name="T99" fmla="*/ 321 h 412"/>
              <a:gd name="T100" fmla="*/ 474 w 490"/>
              <a:gd name="T101" fmla="*/ 330 h 412"/>
              <a:gd name="T102" fmla="*/ 474 w 490"/>
              <a:gd name="T103" fmla="*/ 8 h 412"/>
              <a:gd name="T104" fmla="*/ 482 w 490"/>
              <a:gd name="T105" fmla="*/ 16 h 412"/>
              <a:gd name="T106" fmla="*/ 9 w 490"/>
              <a:gd name="T107" fmla="*/ 16 h 412"/>
              <a:gd name="T108" fmla="*/ 17 w 490"/>
              <a:gd name="T109" fmla="*/ 8 h 412"/>
              <a:gd name="T110" fmla="*/ 17 w 490"/>
              <a:gd name="T111" fmla="*/ 38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412">
                <a:moveTo>
                  <a:pt x="0" y="0"/>
                </a:moveTo>
                <a:lnTo>
                  <a:pt x="490" y="0"/>
                </a:lnTo>
                <a:lnTo>
                  <a:pt x="490" y="338"/>
                </a:lnTo>
                <a:lnTo>
                  <a:pt x="441" y="339"/>
                </a:lnTo>
                <a:lnTo>
                  <a:pt x="442" y="339"/>
                </a:lnTo>
                <a:lnTo>
                  <a:pt x="405" y="343"/>
                </a:lnTo>
                <a:lnTo>
                  <a:pt x="405" y="343"/>
                </a:lnTo>
                <a:lnTo>
                  <a:pt x="373" y="349"/>
                </a:lnTo>
                <a:lnTo>
                  <a:pt x="373" y="349"/>
                </a:lnTo>
                <a:lnTo>
                  <a:pt x="344" y="356"/>
                </a:lnTo>
                <a:lnTo>
                  <a:pt x="344" y="355"/>
                </a:lnTo>
                <a:lnTo>
                  <a:pt x="318" y="364"/>
                </a:lnTo>
                <a:lnTo>
                  <a:pt x="318" y="364"/>
                </a:lnTo>
                <a:lnTo>
                  <a:pt x="294" y="373"/>
                </a:lnTo>
                <a:lnTo>
                  <a:pt x="294" y="372"/>
                </a:lnTo>
                <a:lnTo>
                  <a:pt x="248" y="390"/>
                </a:lnTo>
                <a:lnTo>
                  <a:pt x="226" y="398"/>
                </a:lnTo>
                <a:lnTo>
                  <a:pt x="202" y="404"/>
                </a:lnTo>
                <a:lnTo>
                  <a:pt x="177" y="409"/>
                </a:lnTo>
                <a:lnTo>
                  <a:pt x="150" y="412"/>
                </a:lnTo>
                <a:lnTo>
                  <a:pt x="120" y="412"/>
                </a:lnTo>
                <a:lnTo>
                  <a:pt x="86" y="408"/>
                </a:lnTo>
                <a:lnTo>
                  <a:pt x="49" y="401"/>
                </a:lnTo>
                <a:lnTo>
                  <a:pt x="0" y="389"/>
                </a:lnTo>
                <a:lnTo>
                  <a:pt x="0" y="0"/>
                </a:lnTo>
                <a:close/>
                <a:moveTo>
                  <a:pt x="17" y="382"/>
                </a:moveTo>
                <a:lnTo>
                  <a:pt x="11" y="375"/>
                </a:lnTo>
                <a:lnTo>
                  <a:pt x="53" y="385"/>
                </a:lnTo>
                <a:lnTo>
                  <a:pt x="52" y="385"/>
                </a:lnTo>
                <a:lnTo>
                  <a:pt x="89" y="392"/>
                </a:lnTo>
                <a:lnTo>
                  <a:pt x="88" y="392"/>
                </a:lnTo>
                <a:lnTo>
                  <a:pt x="121" y="396"/>
                </a:lnTo>
                <a:lnTo>
                  <a:pt x="120" y="395"/>
                </a:lnTo>
                <a:lnTo>
                  <a:pt x="149" y="395"/>
                </a:lnTo>
                <a:lnTo>
                  <a:pt x="149" y="396"/>
                </a:lnTo>
                <a:lnTo>
                  <a:pt x="175" y="393"/>
                </a:lnTo>
                <a:lnTo>
                  <a:pt x="174" y="393"/>
                </a:lnTo>
                <a:lnTo>
                  <a:pt x="199" y="389"/>
                </a:lnTo>
                <a:lnTo>
                  <a:pt x="198" y="389"/>
                </a:lnTo>
                <a:lnTo>
                  <a:pt x="221" y="382"/>
                </a:lnTo>
                <a:lnTo>
                  <a:pt x="221" y="382"/>
                </a:lnTo>
                <a:lnTo>
                  <a:pt x="243" y="375"/>
                </a:lnTo>
                <a:lnTo>
                  <a:pt x="243" y="375"/>
                </a:lnTo>
                <a:lnTo>
                  <a:pt x="288" y="357"/>
                </a:lnTo>
                <a:lnTo>
                  <a:pt x="313" y="348"/>
                </a:lnTo>
                <a:lnTo>
                  <a:pt x="340" y="340"/>
                </a:lnTo>
                <a:lnTo>
                  <a:pt x="369" y="333"/>
                </a:lnTo>
                <a:lnTo>
                  <a:pt x="403" y="327"/>
                </a:lnTo>
                <a:lnTo>
                  <a:pt x="440" y="323"/>
                </a:lnTo>
                <a:lnTo>
                  <a:pt x="482" y="321"/>
                </a:lnTo>
                <a:lnTo>
                  <a:pt x="474" y="330"/>
                </a:lnTo>
                <a:lnTo>
                  <a:pt x="474" y="8"/>
                </a:lnTo>
                <a:lnTo>
                  <a:pt x="482" y="16"/>
                </a:lnTo>
                <a:lnTo>
                  <a:pt x="9" y="16"/>
                </a:lnTo>
                <a:lnTo>
                  <a:pt x="17" y="8"/>
                </a:lnTo>
                <a:lnTo>
                  <a:pt x="17" y="382"/>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1" name="Rectangle 404"/>
          <p:cNvSpPr>
            <a:spLocks noChangeArrowheads="1"/>
          </p:cNvSpPr>
          <p:nvPr/>
        </p:nvSpPr>
        <p:spPr bwMode="auto">
          <a:xfrm>
            <a:off x="5071225" y="5933899"/>
            <a:ext cx="7445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C00000"/>
                </a:solidFill>
                <a:effectLst/>
                <a:latin typeface="Century Gothic" pitchFamily="34" charset="0"/>
              </a:rPr>
              <a:t>Dossier de </a:t>
            </a:r>
            <a:endParaRPr kumimoji="0" lang="fr-FR" sz="1800" b="0" i="0" u="none" strike="noStrike" cap="none" normalizeH="0" baseline="0" smtClean="0">
              <a:ln>
                <a:noFill/>
              </a:ln>
              <a:solidFill>
                <a:schemeClr val="tx1"/>
              </a:solidFill>
              <a:effectLst/>
              <a:latin typeface="Arial" pitchFamily="34" charset="0"/>
            </a:endParaRPr>
          </a:p>
        </p:txBody>
      </p:sp>
      <p:sp>
        <p:nvSpPr>
          <p:cNvPr id="182" name="Rectangle 405"/>
          <p:cNvSpPr>
            <a:spLocks noChangeArrowheads="1"/>
          </p:cNvSpPr>
          <p:nvPr/>
        </p:nvSpPr>
        <p:spPr bwMode="auto">
          <a:xfrm>
            <a:off x="5155362" y="6081536"/>
            <a:ext cx="571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suivi de </a:t>
            </a:r>
            <a:endParaRPr kumimoji="0" lang="fr-FR" sz="1800" b="0" i="0" u="none" strike="noStrike" cap="none" normalizeH="0" baseline="0" dirty="0" smtClean="0">
              <a:ln>
                <a:noFill/>
              </a:ln>
              <a:solidFill>
                <a:schemeClr val="tx1"/>
              </a:solidFill>
              <a:effectLst/>
              <a:latin typeface="Arial" pitchFamily="34" charset="0"/>
            </a:endParaRPr>
          </a:p>
        </p:txBody>
      </p:sp>
      <p:sp>
        <p:nvSpPr>
          <p:cNvPr id="183" name="Rectangle 406"/>
          <p:cNvSpPr>
            <a:spLocks noChangeArrowheads="1"/>
          </p:cNvSpPr>
          <p:nvPr/>
        </p:nvSpPr>
        <p:spPr bwMode="auto">
          <a:xfrm>
            <a:off x="5199812" y="6229174"/>
            <a:ext cx="4238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C00000"/>
                </a:solidFill>
                <a:effectLst/>
                <a:latin typeface="Century Gothic" pitchFamily="34" charset="0"/>
              </a:rPr>
              <a:t>projet</a:t>
            </a:r>
            <a:endParaRPr kumimoji="0" lang="fr-FR" sz="1800" b="0" i="0" u="none" strike="noStrike" cap="none" normalizeH="0" baseline="0" smtClean="0">
              <a:ln>
                <a:noFill/>
              </a:ln>
              <a:solidFill>
                <a:schemeClr val="tx1"/>
              </a:solidFill>
              <a:effectLst/>
              <a:latin typeface="Arial" pitchFamily="34" charset="0"/>
            </a:endParaRPr>
          </a:p>
        </p:txBody>
      </p:sp>
      <p:sp>
        <p:nvSpPr>
          <p:cNvPr id="184" name="Freeform 407"/>
          <p:cNvSpPr>
            <a:spLocks/>
          </p:cNvSpPr>
          <p:nvPr/>
        </p:nvSpPr>
        <p:spPr bwMode="auto">
          <a:xfrm>
            <a:off x="5820525" y="5889449"/>
            <a:ext cx="752475" cy="704850"/>
          </a:xfrm>
          <a:custGeom>
            <a:avLst/>
            <a:gdLst>
              <a:gd name="T0" fmla="*/ 0 w 1872"/>
              <a:gd name="T1" fmla="*/ 0 h 1755"/>
              <a:gd name="T2" fmla="*/ 1872 w 1872"/>
              <a:gd name="T3" fmla="*/ 0 h 1755"/>
              <a:gd name="T4" fmla="*/ 1872 w 1872"/>
              <a:gd name="T5" fmla="*/ 1271 h 1755"/>
              <a:gd name="T6" fmla="*/ 0 w 1872"/>
              <a:gd name="T7" fmla="*/ 1480 h 1755"/>
              <a:gd name="T8" fmla="*/ 0 w 1872"/>
              <a:gd name="T9" fmla="*/ 0 h 1755"/>
            </a:gdLst>
            <a:ahLst/>
            <a:cxnLst>
              <a:cxn ang="0">
                <a:pos x="T0" y="T1"/>
              </a:cxn>
              <a:cxn ang="0">
                <a:pos x="T2" y="T3"/>
              </a:cxn>
              <a:cxn ang="0">
                <a:pos x="T4" y="T5"/>
              </a:cxn>
              <a:cxn ang="0">
                <a:pos x="T6" y="T7"/>
              </a:cxn>
              <a:cxn ang="0">
                <a:pos x="T8" y="T9"/>
              </a:cxn>
            </a:cxnLst>
            <a:rect l="0" t="0" r="r" b="b"/>
            <a:pathLst>
              <a:path w="1872" h="1755">
                <a:moveTo>
                  <a:pt x="0" y="0"/>
                </a:moveTo>
                <a:lnTo>
                  <a:pt x="1872" y="0"/>
                </a:lnTo>
                <a:lnTo>
                  <a:pt x="1872" y="1271"/>
                </a:lnTo>
                <a:cubicBezTo>
                  <a:pt x="936" y="1271"/>
                  <a:pt x="936" y="1755"/>
                  <a:pt x="0" y="1480"/>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5" name="Freeform 408"/>
          <p:cNvSpPr>
            <a:spLocks noEditPoints="1"/>
          </p:cNvSpPr>
          <p:nvPr/>
        </p:nvSpPr>
        <p:spPr bwMode="auto">
          <a:xfrm>
            <a:off x="5807825" y="5876749"/>
            <a:ext cx="777875" cy="654050"/>
          </a:xfrm>
          <a:custGeom>
            <a:avLst/>
            <a:gdLst>
              <a:gd name="T0" fmla="*/ 0 w 490"/>
              <a:gd name="T1" fmla="*/ 0 h 412"/>
              <a:gd name="T2" fmla="*/ 490 w 490"/>
              <a:gd name="T3" fmla="*/ 0 h 412"/>
              <a:gd name="T4" fmla="*/ 490 w 490"/>
              <a:gd name="T5" fmla="*/ 338 h 412"/>
              <a:gd name="T6" fmla="*/ 440 w 490"/>
              <a:gd name="T7" fmla="*/ 339 h 412"/>
              <a:gd name="T8" fmla="*/ 441 w 490"/>
              <a:gd name="T9" fmla="*/ 339 h 412"/>
              <a:gd name="T10" fmla="*/ 404 w 490"/>
              <a:gd name="T11" fmla="*/ 343 h 412"/>
              <a:gd name="T12" fmla="*/ 405 w 490"/>
              <a:gd name="T13" fmla="*/ 343 h 412"/>
              <a:gd name="T14" fmla="*/ 372 w 490"/>
              <a:gd name="T15" fmla="*/ 349 h 412"/>
              <a:gd name="T16" fmla="*/ 372 w 490"/>
              <a:gd name="T17" fmla="*/ 349 h 412"/>
              <a:gd name="T18" fmla="*/ 343 w 490"/>
              <a:gd name="T19" fmla="*/ 356 h 412"/>
              <a:gd name="T20" fmla="*/ 344 w 490"/>
              <a:gd name="T21" fmla="*/ 355 h 412"/>
              <a:gd name="T22" fmla="*/ 317 w 490"/>
              <a:gd name="T23" fmla="*/ 364 h 412"/>
              <a:gd name="T24" fmla="*/ 317 w 490"/>
              <a:gd name="T25" fmla="*/ 364 h 412"/>
              <a:gd name="T26" fmla="*/ 293 w 490"/>
              <a:gd name="T27" fmla="*/ 373 h 412"/>
              <a:gd name="T28" fmla="*/ 293 w 490"/>
              <a:gd name="T29" fmla="*/ 372 h 412"/>
              <a:gd name="T30" fmla="*/ 248 w 490"/>
              <a:gd name="T31" fmla="*/ 390 h 412"/>
              <a:gd name="T32" fmla="*/ 225 w 490"/>
              <a:gd name="T33" fmla="*/ 398 h 412"/>
              <a:gd name="T34" fmla="*/ 202 w 490"/>
              <a:gd name="T35" fmla="*/ 404 h 412"/>
              <a:gd name="T36" fmla="*/ 176 w 490"/>
              <a:gd name="T37" fmla="*/ 409 h 412"/>
              <a:gd name="T38" fmla="*/ 149 w 490"/>
              <a:gd name="T39" fmla="*/ 412 h 412"/>
              <a:gd name="T40" fmla="*/ 119 w 490"/>
              <a:gd name="T41" fmla="*/ 412 h 412"/>
              <a:gd name="T42" fmla="*/ 86 w 490"/>
              <a:gd name="T43" fmla="*/ 408 h 412"/>
              <a:gd name="T44" fmla="*/ 48 w 490"/>
              <a:gd name="T45" fmla="*/ 401 h 412"/>
              <a:gd name="T46" fmla="*/ 0 w 490"/>
              <a:gd name="T47" fmla="*/ 389 h 412"/>
              <a:gd name="T48" fmla="*/ 0 w 490"/>
              <a:gd name="T49" fmla="*/ 0 h 412"/>
              <a:gd name="T50" fmla="*/ 16 w 490"/>
              <a:gd name="T51" fmla="*/ 382 h 412"/>
              <a:gd name="T52" fmla="*/ 10 w 490"/>
              <a:gd name="T53" fmla="*/ 375 h 412"/>
              <a:gd name="T54" fmla="*/ 52 w 490"/>
              <a:gd name="T55" fmla="*/ 385 h 412"/>
              <a:gd name="T56" fmla="*/ 51 w 490"/>
              <a:gd name="T57" fmla="*/ 385 h 412"/>
              <a:gd name="T58" fmla="*/ 88 w 490"/>
              <a:gd name="T59" fmla="*/ 392 h 412"/>
              <a:gd name="T60" fmla="*/ 88 w 490"/>
              <a:gd name="T61" fmla="*/ 392 h 412"/>
              <a:gd name="T62" fmla="*/ 120 w 490"/>
              <a:gd name="T63" fmla="*/ 396 h 412"/>
              <a:gd name="T64" fmla="*/ 119 w 490"/>
              <a:gd name="T65" fmla="*/ 395 h 412"/>
              <a:gd name="T66" fmla="*/ 149 w 490"/>
              <a:gd name="T67" fmla="*/ 395 h 412"/>
              <a:gd name="T68" fmla="*/ 148 w 490"/>
              <a:gd name="T69" fmla="*/ 396 h 412"/>
              <a:gd name="T70" fmla="*/ 174 w 490"/>
              <a:gd name="T71" fmla="*/ 393 h 412"/>
              <a:gd name="T72" fmla="*/ 174 w 490"/>
              <a:gd name="T73" fmla="*/ 393 h 412"/>
              <a:gd name="T74" fmla="*/ 198 w 490"/>
              <a:gd name="T75" fmla="*/ 389 h 412"/>
              <a:gd name="T76" fmla="*/ 198 w 490"/>
              <a:gd name="T77" fmla="*/ 389 h 412"/>
              <a:gd name="T78" fmla="*/ 221 w 490"/>
              <a:gd name="T79" fmla="*/ 382 h 412"/>
              <a:gd name="T80" fmla="*/ 220 w 490"/>
              <a:gd name="T81" fmla="*/ 382 h 412"/>
              <a:gd name="T82" fmla="*/ 242 w 490"/>
              <a:gd name="T83" fmla="*/ 375 h 412"/>
              <a:gd name="T84" fmla="*/ 242 w 490"/>
              <a:gd name="T85" fmla="*/ 375 h 412"/>
              <a:gd name="T86" fmla="*/ 287 w 490"/>
              <a:gd name="T87" fmla="*/ 357 h 412"/>
              <a:gd name="T88" fmla="*/ 312 w 490"/>
              <a:gd name="T89" fmla="*/ 348 h 412"/>
              <a:gd name="T90" fmla="*/ 339 w 490"/>
              <a:gd name="T91" fmla="*/ 340 h 412"/>
              <a:gd name="T92" fmla="*/ 369 w 490"/>
              <a:gd name="T93" fmla="*/ 333 h 412"/>
              <a:gd name="T94" fmla="*/ 402 w 490"/>
              <a:gd name="T95" fmla="*/ 327 h 412"/>
              <a:gd name="T96" fmla="*/ 440 w 490"/>
              <a:gd name="T97" fmla="*/ 323 h 412"/>
              <a:gd name="T98" fmla="*/ 482 w 490"/>
              <a:gd name="T99" fmla="*/ 321 h 412"/>
              <a:gd name="T100" fmla="*/ 474 w 490"/>
              <a:gd name="T101" fmla="*/ 330 h 412"/>
              <a:gd name="T102" fmla="*/ 474 w 490"/>
              <a:gd name="T103" fmla="*/ 8 h 412"/>
              <a:gd name="T104" fmla="*/ 482 w 490"/>
              <a:gd name="T105" fmla="*/ 16 h 412"/>
              <a:gd name="T106" fmla="*/ 8 w 490"/>
              <a:gd name="T107" fmla="*/ 16 h 412"/>
              <a:gd name="T108" fmla="*/ 16 w 490"/>
              <a:gd name="T109" fmla="*/ 8 h 412"/>
              <a:gd name="T110" fmla="*/ 16 w 490"/>
              <a:gd name="T111" fmla="*/ 38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412">
                <a:moveTo>
                  <a:pt x="0" y="0"/>
                </a:moveTo>
                <a:lnTo>
                  <a:pt x="490" y="0"/>
                </a:lnTo>
                <a:lnTo>
                  <a:pt x="490" y="338"/>
                </a:lnTo>
                <a:lnTo>
                  <a:pt x="440" y="339"/>
                </a:lnTo>
                <a:lnTo>
                  <a:pt x="441" y="339"/>
                </a:lnTo>
                <a:lnTo>
                  <a:pt x="404" y="343"/>
                </a:lnTo>
                <a:lnTo>
                  <a:pt x="405" y="343"/>
                </a:lnTo>
                <a:lnTo>
                  <a:pt x="372" y="349"/>
                </a:lnTo>
                <a:lnTo>
                  <a:pt x="372" y="349"/>
                </a:lnTo>
                <a:lnTo>
                  <a:pt x="343" y="356"/>
                </a:lnTo>
                <a:lnTo>
                  <a:pt x="344" y="355"/>
                </a:lnTo>
                <a:lnTo>
                  <a:pt x="317" y="364"/>
                </a:lnTo>
                <a:lnTo>
                  <a:pt x="317" y="364"/>
                </a:lnTo>
                <a:lnTo>
                  <a:pt x="293" y="373"/>
                </a:lnTo>
                <a:lnTo>
                  <a:pt x="293" y="372"/>
                </a:lnTo>
                <a:lnTo>
                  <a:pt x="248" y="390"/>
                </a:lnTo>
                <a:lnTo>
                  <a:pt x="225" y="398"/>
                </a:lnTo>
                <a:lnTo>
                  <a:pt x="202" y="404"/>
                </a:lnTo>
                <a:lnTo>
                  <a:pt x="176" y="409"/>
                </a:lnTo>
                <a:lnTo>
                  <a:pt x="149" y="412"/>
                </a:lnTo>
                <a:lnTo>
                  <a:pt x="119" y="412"/>
                </a:lnTo>
                <a:lnTo>
                  <a:pt x="86" y="408"/>
                </a:lnTo>
                <a:lnTo>
                  <a:pt x="48" y="401"/>
                </a:lnTo>
                <a:lnTo>
                  <a:pt x="0" y="389"/>
                </a:lnTo>
                <a:lnTo>
                  <a:pt x="0" y="0"/>
                </a:lnTo>
                <a:close/>
                <a:moveTo>
                  <a:pt x="16" y="382"/>
                </a:moveTo>
                <a:lnTo>
                  <a:pt x="10" y="375"/>
                </a:lnTo>
                <a:lnTo>
                  <a:pt x="52" y="385"/>
                </a:lnTo>
                <a:lnTo>
                  <a:pt x="51" y="385"/>
                </a:lnTo>
                <a:lnTo>
                  <a:pt x="88" y="392"/>
                </a:lnTo>
                <a:lnTo>
                  <a:pt x="88" y="392"/>
                </a:lnTo>
                <a:lnTo>
                  <a:pt x="120" y="396"/>
                </a:lnTo>
                <a:lnTo>
                  <a:pt x="119" y="395"/>
                </a:lnTo>
                <a:lnTo>
                  <a:pt x="149" y="395"/>
                </a:lnTo>
                <a:lnTo>
                  <a:pt x="148" y="396"/>
                </a:lnTo>
                <a:lnTo>
                  <a:pt x="174" y="393"/>
                </a:lnTo>
                <a:lnTo>
                  <a:pt x="174" y="393"/>
                </a:lnTo>
                <a:lnTo>
                  <a:pt x="198" y="389"/>
                </a:lnTo>
                <a:lnTo>
                  <a:pt x="198" y="389"/>
                </a:lnTo>
                <a:lnTo>
                  <a:pt x="221" y="382"/>
                </a:lnTo>
                <a:lnTo>
                  <a:pt x="220" y="382"/>
                </a:lnTo>
                <a:lnTo>
                  <a:pt x="242" y="375"/>
                </a:lnTo>
                <a:lnTo>
                  <a:pt x="242" y="375"/>
                </a:lnTo>
                <a:lnTo>
                  <a:pt x="287" y="357"/>
                </a:lnTo>
                <a:lnTo>
                  <a:pt x="312" y="348"/>
                </a:lnTo>
                <a:lnTo>
                  <a:pt x="339" y="340"/>
                </a:lnTo>
                <a:lnTo>
                  <a:pt x="369" y="333"/>
                </a:lnTo>
                <a:lnTo>
                  <a:pt x="402" y="327"/>
                </a:lnTo>
                <a:lnTo>
                  <a:pt x="440" y="323"/>
                </a:lnTo>
                <a:lnTo>
                  <a:pt x="482" y="321"/>
                </a:lnTo>
                <a:lnTo>
                  <a:pt x="474" y="330"/>
                </a:lnTo>
                <a:lnTo>
                  <a:pt x="474" y="8"/>
                </a:lnTo>
                <a:lnTo>
                  <a:pt x="482" y="16"/>
                </a:lnTo>
                <a:lnTo>
                  <a:pt x="8" y="16"/>
                </a:lnTo>
                <a:lnTo>
                  <a:pt x="16" y="8"/>
                </a:lnTo>
                <a:lnTo>
                  <a:pt x="16" y="382"/>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6" name="Rectangle 409"/>
          <p:cNvSpPr>
            <a:spLocks noChangeArrowheads="1"/>
          </p:cNvSpPr>
          <p:nvPr/>
        </p:nvSpPr>
        <p:spPr bwMode="auto">
          <a:xfrm>
            <a:off x="5971337" y="6006924"/>
            <a:ext cx="5778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C00000"/>
                </a:solidFill>
                <a:effectLst/>
                <a:latin typeface="Century Gothic" pitchFamily="34" charset="0"/>
              </a:rPr>
              <a:t>Suivi du </a:t>
            </a:r>
            <a:endParaRPr kumimoji="0" lang="fr-FR" sz="1800" b="0" i="0" u="none" strike="noStrike" cap="none" normalizeH="0" baseline="0" dirty="0" smtClean="0">
              <a:ln>
                <a:noFill/>
              </a:ln>
              <a:solidFill>
                <a:schemeClr val="tx1"/>
              </a:solidFill>
              <a:effectLst/>
              <a:latin typeface="Arial" pitchFamily="34" charset="0"/>
            </a:endParaRPr>
          </a:p>
        </p:txBody>
      </p:sp>
      <p:sp>
        <p:nvSpPr>
          <p:cNvPr id="187" name="Rectangle 410"/>
          <p:cNvSpPr>
            <a:spLocks noChangeArrowheads="1"/>
          </p:cNvSpPr>
          <p:nvPr/>
        </p:nvSpPr>
        <p:spPr bwMode="auto">
          <a:xfrm>
            <a:off x="5977687" y="6154561"/>
            <a:ext cx="51435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C00000"/>
                </a:solidFill>
                <a:effectLst/>
                <a:latin typeface="Century Gothic" pitchFamily="34" charset="0"/>
              </a:rPr>
              <a:t>budget</a:t>
            </a:r>
            <a:endParaRPr kumimoji="0" lang="fr-FR" sz="1800" b="0" i="0" u="none" strike="noStrike" cap="none" normalizeH="0" baseline="0" smtClean="0">
              <a:ln>
                <a:noFill/>
              </a:ln>
              <a:solidFill>
                <a:schemeClr val="tx1"/>
              </a:solidFill>
              <a:effectLst/>
              <a:latin typeface="Arial" pitchFamily="34" charset="0"/>
            </a:endParaRPr>
          </a:p>
        </p:txBody>
      </p:sp>
      <p:sp>
        <p:nvSpPr>
          <p:cNvPr id="188" name="Freeform 411"/>
          <p:cNvSpPr>
            <a:spLocks/>
          </p:cNvSpPr>
          <p:nvPr/>
        </p:nvSpPr>
        <p:spPr bwMode="auto">
          <a:xfrm>
            <a:off x="6642850" y="5889449"/>
            <a:ext cx="752475" cy="704850"/>
          </a:xfrm>
          <a:custGeom>
            <a:avLst/>
            <a:gdLst>
              <a:gd name="T0" fmla="*/ 0 w 1872"/>
              <a:gd name="T1" fmla="*/ 0 h 1755"/>
              <a:gd name="T2" fmla="*/ 1872 w 1872"/>
              <a:gd name="T3" fmla="*/ 0 h 1755"/>
              <a:gd name="T4" fmla="*/ 1872 w 1872"/>
              <a:gd name="T5" fmla="*/ 1271 h 1755"/>
              <a:gd name="T6" fmla="*/ 0 w 1872"/>
              <a:gd name="T7" fmla="*/ 1480 h 1755"/>
              <a:gd name="T8" fmla="*/ 0 w 1872"/>
              <a:gd name="T9" fmla="*/ 0 h 1755"/>
            </a:gdLst>
            <a:ahLst/>
            <a:cxnLst>
              <a:cxn ang="0">
                <a:pos x="T0" y="T1"/>
              </a:cxn>
              <a:cxn ang="0">
                <a:pos x="T2" y="T3"/>
              </a:cxn>
              <a:cxn ang="0">
                <a:pos x="T4" y="T5"/>
              </a:cxn>
              <a:cxn ang="0">
                <a:pos x="T6" y="T7"/>
              </a:cxn>
              <a:cxn ang="0">
                <a:pos x="T8" y="T9"/>
              </a:cxn>
            </a:cxnLst>
            <a:rect l="0" t="0" r="r" b="b"/>
            <a:pathLst>
              <a:path w="1872" h="1755">
                <a:moveTo>
                  <a:pt x="0" y="0"/>
                </a:moveTo>
                <a:lnTo>
                  <a:pt x="1872" y="0"/>
                </a:lnTo>
                <a:lnTo>
                  <a:pt x="1872" y="1271"/>
                </a:lnTo>
                <a:cubicBezTo>
                  <a:pt x="936" y="1271"/>
                  <a:pt x="936" y="1755"/>
                  <a:pt x="0" y="1480"/>
                </a:cubicBezTo>
                <a:lnTo>
                  <a:pt x="0" y="0"/>
                </a:lnTo>
                <a:close/>
              </a:path>
            </a:pathLst>
          </a:custGeom>
          <a:solidFill>
            <a:srgbClr val="92D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89" name="Freeform 412"/>
          <p:cNvSpPr>
            <a:spLocks noEditPoints="1"/>
          </p:cNvSpPr>
          <p:nvPr/>
        </p:nvSpPr>
        <p:spPr bwMode="auto">
          <a:xfrm>
            <a:off x="6630150" y="5876749"/>
            <a:ext cx="777875" cy="654050"/>
          </a:xfrm>
          <a:custGeom>
            <a:avLst/>
            <a:gdLst>
              <a:gd name="T0" fmla="*/ 0 w 490"/>
              <a:gd name="T1" fmla="*/ 0 h 412"/>
              <a:gd name="T2" fmla="*/ 490 w 490"/>
              <a:gd name="T3" fmla="*/ 0 h 412"/>
              <a:gd name="T4" fmla="*/ 490 w 490"/>
              <a:gd name="T5" fmla="*/ 338 h 412"/>
              <a:gd name="T6" fmla="*/ 441 w 490"/>
              <a:gd name="T7" fmla="*/ 339 h 412"/>
              <a:gd name="T8" fmla="*/ 441 w 490"/>
              <a:gd name="T9" fmla="*/ 339 h 412"/>
              <a:gd name="T10" fmla="*/ 404 w 490"/>
              <a:gd name="T11" fmla="*/ 343 h 412"/>
              <a:gd name="T12" fmla="*/ 405 w 490"/>
              <a:gd name="T13" fmla="*/ 343 h 412"/>
              <a:gd name="T14" fmla="*/ 372 w 490"/>
              <a:gd name="T15" fmla="*/ 349 h 412"/>
              <a:gd name="T16" fmla="*/ 373 w 490"/>
              <a:gd name="T17" fmla="*/ 349 h 412"/>
              <a:gd name="T18" fmla="*/ 343 w 490"/>
              <a:gd name="T19" fmla="*/ 356 h 412"/>
              <a:gd name="T20" fmla="*/ 344 w 490"/>
              <a:gd name="T21" fmla="*/ 355 h 412"/>
              <a:gd name="T22" fmla="*/ 318 w 490"/>
              <a:gd name="T23" fmla="*/ 364 h 412"/>
              <a:gd name="T24" fmla="*/ 318 w 490"/>
              <a:gd name="T25" fmla="*/ 364 h 412"/>
              <a:gd name="T26" fmla="*/ 293 w 490"/>
              <a:gd name="T27" fmla="*/ 373 h 412"/>
              <a:gd name="T28" fmla="*/ 294 w 490"/>
              <a:gd name="T29" fmla="*/ 372 h 412"/>
              <a:gd name="T30" fmla="*/ 248 w 490"/>
              <a:gd name="T31" fmla="*/ 390 h 412"/>
              <a:gd name="T32" fmla="*/ 226 w 490"/>
              <a:gd name="T33" fmla="*/ 398 h 412"/>
              <a:gd name="T34" fmla="*/ 202 w 490"/>
              <a:gd name="T35" fmla="*/ 404 h 412"/>
              <a:gd name="T36" fmla="*/ 177 w 490"/>
              <a:gd name="T37" fmla="*/ 409 h 412"/>
              <a:gd name="T38" fmla="*/ 150 w 490"/>
              <a:gd name="T39" fmla="*/ 412 h 412"/>
              <a:gd name="T40" fmla="*/ 119 w 490"/>
              <a:gd name="T41" fmla="*/ 412 h 412"/>
              <a:gd name="T42" fmla="*/ 86 w 490"/>
              <a:gd name="T43" fmla="*/ 408 h 412"/>
              <a:gd name="T44" fmla="*/ 49 w 490"/>
              <a:gd name="T45" fmla="*/ 401 h 412"/>
              <a:gd name="T46" fmla="*/ 0 w 490"/>
              <a:gd name="T47" fmla="*/ 389 h 412"/>
              <a:gd name="T48" fmla="*/ 0 w 490"/>
              <a:gd name="T49" fmla="*/ 0 h 412"/>
              <a:gd name="T50" fmla="*/ 16 w 490"/>
              <a:gd name="T51" fmla="*/ 382 h 412"/>
              <a:gd name="T52" fmla="*/ 11 w 490"/>
              <a:gd name="T53" fmla="*/ 375 h 412"/>
              <a:gd name="T54" fmla="*/ 52 w 490"/>
              <a:gd name="T55" fmla="*/ 385 h 412"/>
              <a:gd name="T56" fmla="*/ 52 w 490"/>
              <a:gd name="T57" fmla="*/ 385 h 412"/>
              <a:gd name="T58" fmla="*/ 89 w 490"/>
              <a:gd name="T59" fmla="*/ 392 h 412"/>
              <a:gd name="T60" fmla="*/ 88 w 490"/>
              <a:gd name="T61" fmla="*/ 392 h 412"/>
              <a:gd name="T62" fmla="*/ 121 w 490"/>
              <a:gd name="T63" fmla="*/ 396 h 412"/>
              <a:gd name="T64" fmla="*/ 120 w 490"/>
              <a:gd name="T65" fmla="*/ 395 h 412"/>
              <a:gd name="T66" fmla="*/ 149 w 490"/>
              <a:gd name="T67" fmla="*/ 395 h 412"/>
              <a:gd name="T68" fmla="*/ 148 w 490"/>
              <a:gd name="T69" fmla="*/ 396 h 412"/>
              <a:gd name="T70" fmla="*/ 175 w 490"/>
              <a:gd name="T71" fmla="*/ 393 h 412"/>
              <a:gd name="T72" fmla="*/ 174 w 490"/>
              <a:gd name="T73" fmla="*/ 393 h 412"/>
              <a:gd name="T74" fmla="*/ 199 w 490"/>
              <a:gd name="T75" fmla="*/ 389 h 412"/>
              <a:gd name="T76" fmla="*/ 198 w 490"/>
              <a:gd name="T77" fmla="*/ 389 h 412"/>
              <a:gd name="T78" fmla="*/ 221 w 490"/>
              <a:gd name="T79" fmla="*/ 382 h 412"/>
              <a:gd name="T80" fmla="*/ 220 w 490"/>
              <a:gd name="T81" fmla="*/ 382 h 412"/>
              <a:gd name="T82" fmla="*/ 243 w 490"/>
              <a:gd name="T83" fmla="*/ 375 h 412"/>
              <a:gd name="T84" fmla="*/ 242 w 490"/>
              <a:gd name="T85" fmla="*/ 375 h 412"/>
              <a:gd name="T86" fmla="*/ 288 w 490"/>
              <a:gd name="T87" fmla="*/ 357 h 412"/>
              <a:gd name="T88" fmla="*/ 313 w 490"/>
              <a:gd name="T89" fmla="*/ 348 h 412"/>
              <a:gd name="T90" fmla="*/ 339 w 490"/>
              <a:gd name="T91" fmla="*/ 340 h 412"/>
              <a:gd name="T92" fmla="*/ 369 w 490"/>
              <a:gd name="T93" fmla="*/ 333 h 412"/>
              <a:gd name="T94" fmla="*/ 402 w 490"/>
              <a:gd name="T95" fmla="*/ 327 h 412"/>
              <a:gd name="T96" fmla="*/ 440 w 490"/>
              <a:gd name="T97" fmla="*/ 323 h 412"/>
              <a:gd name="T98" fmla="*/ 482 w 490"/>
              <a:gd name="T99" fmla="*/ 321 h 412"/>
              <a:gd name="T100" fmla="*/ 474 w 490"/>
              <a:gd name="T101" fmla="*/ 330 h 412"/>
              <a:gd name="T102" fmla="*/ 474 w 490"/>
              <a:gd name="T103" fmla="*/ 8 h 412"/>
              <a:gd name="T104" fmla="*/ 482 w 490"/>
              <a:gd name="T105" fmla="*/ 16 h 412"/>
              <a:gd name="T106" fmla="*/ 8 w 490"/>
              <a:gd name="T107" fmla="*/ 16 h 412"/>
              <a:gd name="T108" fmla="*/ 16 w 490"/>
              <a:gd name="T109" fmla="*/ 8 h 412"/>
              <a:gd name="T110" fmla="*/ 16 w 490"/>
              <a:gd name="T111" fmla="*/ 38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0" h="412">
                <a:moveTo>
                  <a:pt x="0" y="0"/>
                </a:moveTo>
                <a:lnTo>
                  <a:pt x="490" y="0"/>
                </a:lnTo>
                <a:lnTo>
                  <a:pt x="490" y="338"/>
                </a:lnTo>
                <a:lnTo>
                  <a:pt x="441" y="339"/>
                </a:lnTo>
                <a:lnTo>
                  <a:pt x="441" y="339"/>
                </a:lnTo>
                <a:lnTo>
                  <a:pt x="404" y="343"/>
                </a:lnTo>
                <a:lnTo>
                  <a:pt x="405" y="343"/>
                </a:lnTo>
                <a:lnTo>
                  <a:pt x="372" y="349"/>
                </a:lnTo>
                <a:lnTo>
                  <a:pt x="373" y="349"/>
                </a:lnTo>
                <a:lnTo>
                  <a:pt x="343" y="356"/>
                </a:lnTo>
                <a:lnTo>
                  <a:pt x="344" y="355"/>
                </a:lnTo>
                <a:lnTo>
                  <a:pt x="318" y="364"/>
                </a:lnTo>
                <a:lnTo>
                  <a:pt x="318" y="364"/>
                </a:lnTo>
                <a:lnTo>
                  <a:pt x="293" y="373"/>
                </a:lnTo>
                <a:lnTo>
                  <a:pt x="294" y="372"/>
                </a:lnTo>
                <a:lnTo>
                  <a:pt x="248" y="390"/>
                </a:lnTo>
                <a:lnTo>
                  <a:pt x="226" y="398"/>
                </a:lnTo>
                <a:lnTo>
                  <a:pt x="202" y="404"/>
                </a:lnTo>
                <a:lnTo>
                  <a:pt x="177" y="409"/>
                </a:lnTo>
                <a:lnTo>
                  <a:pt x="150" y="412"/>
                </a:lnTo>
                <a:lnTo>
                  <a:pt x="119" y="412"/>
                </a:lnTo>
                <a:lnTo>
                  <a:pt x="86" y="408"/>
                </a:lnTo>
                <a:lnTo>
                  <a:pt x="49" y="401"/>
                </a:lnTo>
                <a:lnTo>
                  <a:pt x="0" y="389"/>
                </a:lnTo>
                <a:lnTo>
                  <a:pt x="0" y="0"/>
                </a:lnTo>
                <a:close/>
                <a:moveTo>
                  <a:pt x="16" y="382"/>
                </a:moveTo>
                <a:lnTo>
                  <a:pt x="11" y="375"/>
                </a:lnTo>
                <a:lnTo>
                  <a:pt x="52" y="385"/>
                </a:lnTo>
                <a:lnTo>
                  <a:pt x="52" y="385"/>
                </a:lnTo>
                <a:lnTo>
                  <a:pt x="89" y="392"/>
                </a:lnTo>
                <a:lnTo>
                  <a:pt x="88" y="392"/>
                </a:lnTo>
                <a:lnTo>
                  <a:pt x="121" y="396"/>
                </a:lnTo>
                <a:lnTo>
                  <a:pt x="120" y="395"/>
                </a:lnTo>
                <a:lnTo>
                  <a:pt x="149" y="395"/>
                </a:lnTo>
                <a:lnTo>
                  <a:pt x="148" y="396"/>
                </a:lnTo>
                <a:lnTo>
                  <a:pt x="175" y="393"/>
                </a:lnTo>
                <a:lnTo>
                  <a:pt x="174" y="393"/>
                </a:lnTo>
                <a:lnTo>
                  <a:pt x="199" y="389"/>
                </a:lnTo>
                <a:lnTo>
                  <a:pt x="198" y="389"/>
                </a:lnTo>
                <a:lnTo>
                  <a:pt x="221" y="382"/>
                </a:lnTo>
                <a:lnTo>
                  <a:pt x="220" y="382"/>
                </a:lnTo>
                <a:lnTo>
                  <a:pt x="243" y="375"/>
                </a:lnTo>
                <a:lnTo>
                  <a:pt x="242" y="375"/>
                </a:lnTo>
                <a:lnTo>
                  <a:pt x="288" y="357"/>
                </a:lnTo>
                <a:lnTo>
                  <a:pt x="313" y="348"/>
                </a:lnTo>
                <a:lnTo>
                  <a:pt x="339" y="340"/>
                </a:lnTo>
                <a:lnTo>
                  <a:pt x="369" y="333"/>
                </a:lnTo>
                <a:lnTo>
                  <a:pt x="402" y="327"/>
                </a:lnTo>
                <a:lnTo>
                  <a:pt x="440" y="323"/>
                </a:lnTo>
                <a:lnTo>
                  <a:pt x="482" y="321"/>
                </a:lnTo>
                <a:lnTo>
                  <a:pt x="474" y="330"/>
                </a:lnTo>
                <a:lnTo>
                  <a:pt x="474" y="8"/>
                </a:lnTo>
                <a:lnTo>
                  <a:pt x="482" y="16"/>
                </a:lnTo>
                <a:lnTo>
                  <a:pt x="8" y="16"/>
                </a:lnTo>
                <a:lnTo>
                  <a:pt x="16" y="8"/>
                </a:lnTo>
                <a:lnTo>
                  <a:pt x="16" y="382"/>
                </a:lnTo>
                <a:close/>
              </a:path>
            </a:pathLst>
          </a:custGeom>
          <a:solidFill>
            <a:srgbClr val="F79646"/>
          </a:solidFill>
          <a:ln w="0" cap="flat">
            <a:solidFill>
              <a:srgbClr val="F79646"/>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0" name="Rectangle 413"/>
          <p:cNvSpPr>
            <a:spLocks noChangeArrowheads="1"/>
          </p:cNvSpPr>
          <p:nvPr/>
        </p:nvSpPr>
        <p:spPr bwMode="auto">
          <a:xfrm>
            <a:off x="6692062" y="6006924"/>
            <a:ext cx="8048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C00000"/>
                </a:solidFill>
                <a:effectLst/>
                <a:latin typeface="Century Gothic" pitchFamily="34" charset="0"/>
              </a:rPr>
              <a:t>Tableau de </a:t>
            </a:r>
            <a:endParaRPr kumimoji="0" lang="fr-FR" sz="1800" b="0" i="0" u="none" strike="noStrike" cap="none" normalizeH="0" baseline="0" smtClean="0">
              <a:ln>
                <a:noFill/>
              </a:ln>
              <a:solidFill>
                <a:schemeClr val="tx1"/>
              </a:solidFill>
              <a:effectLst/>
              <a:latin typeface="Arial" pitchFamily="34" charset="0"/>
            </a:endParaRPr>
          </a:p>
        </p:txBody>
      </p:sp>
      <p:sp>
        <p:nvSpPr>
          <p:cNvPr id="191" name="Rectangle 414"/>
          <p:cNvSpPr>
            <a:spLocks noChangeArrowheads="1"/>
          </p:cNvSpPr>
          <p:nvPr/>
        </p:nvSpPr>
        <p:spPr bwMode="auto">
          <a:xfrm>
            <a:off x="6774612" y="6154561"/>
            <a:ext cx="59213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smtClean="0">
                <a:ln>
                  <a:noFill/>
                </a:ln>
                <a:solidFill>
                  <a:srgbClr val="C00000"/>
                </a:solidFill>
                <a:effectLst/>
                <a:latin typeface="Century Gothic" pitchFamily="34" charset="0"/>
              </a:rPr>
              <a:t>bord DG</a:t>
            </a:r>
            <a:endParaRPr kumimoji="0" lang="fr-FR" sz="1800" b="0" i="0" u="none" strike="noStrike" cap="none" normalizeH="0" baseline="0" smtClean="0">
              <a:ln>
                <a:noFill/>
              </a:ln>
              <a:solidFill>
                <a:schemeClr val="tx1"/>
              </a:solidFill>
              <a:effectLst/>
              <a:latin typeface="Arial" pitchFamily="34" charset="0"/>
            </a:endParaRPr>
          </a:p>
        </p:txBody>
      </p:sp>
      <p:sp>
        <p:nvSpPr>
          <p:cNvPr id="192" name="Freeform 416"/>
          <p:cNvSpPr>
            <a:spLocks noEditPoints="1"/>
          </p:cNvSpPr>
          <p:nvPr/>
        </p:nvSpPr>
        <p:spPr bwMode="auto">
          <a:xfrm>
            <a:off x="6039600" y="5086174"/>
            <a:ext cx="57150" cy="787400"/>
          </a:xfrm>
          <a:custGeom>
            <a:avLst/>
            <a:gdLst>
              <a:gd name="T0" fmla="*/ 72 w 144"/>
              <a:gd name="T1" fmla="*/ 49 h 1960"/>
              <a:gd name="T2" fmla="*/ 72 w 144"/>
              <a:gd name="T3" fmla="*/ 0 h 1960"/>
              <a:gd name="T4" fmla="*/ 96 w 144"/>
              <a:gd name="T5" fmla="*/ 121 h 1960"/>
              <a:gd name="T6" fmla="*/ 48 w 144"/>
              <a:gd name="T7" fmla="*/ 121 h 1960"/>
              <a:gd name="T8" fmla="*/ 96 w 144"/>
              <a:gd name="T9" fmla="*/ 217 h 1960"/>
              <a:gd name="T10" fmla="*/ 48 w 144"/>
              <a:gd name="T11" fmla="*/ 217 h 1960"/>
              <a:gd name="T12" fmla="*/ 96 w 144"/>
              <a:gd name="T13" fmla="*/ 217 h 1960"/>
              <a:gd name="T14" fmla="*/ 72 w 144"/>
              <a:gd name="T15" fmla="*/ 337 h 1960"/>
              <a:gd name="T16" fmla="*/ 72 w 144"/>
              <a:gd name="T17" fmla="*/ 289 h 1960"/>
              <a:gd name="T18" fmla="*/ 96 w 144"/>
              <a:gd name="T19" fmla="*/ 409 h 1960"/>
              <a:gd name="T20" fmla="*/ 48 w 144"/>
              <a:gd name="T21" fmla="*/ 409 h 1960"/>
              <a:gd name="T22" fmla="*/ 96 w 144"/>
              <a:gd name="T23" fmla="*/ 505 h 1960"/>
              <a:gd name="T24" fmla="*/ 48 w 144"/>
              <a:gd name="T25" fmla="*/ 505 h 1960"/>
              <a:gd name="T26" fmla="*/ 96 w 144"/>
              <a:gd name="T27" fmla="*/ 505 h 1960"/>
              <a:gd name="T28" fmla="*/ 72 w 144"/>
              <a:gd name="T29" fmla="*/ 625 h 1960"/>
              <a:gd name="T30" fmla="*/ 72 w 144"/>
              <a:gd name="T31" fmla="*/ 577 h 1960"/>
              <a:gd name="T32" fmla="*/ 96 w 144"/>
              <a:gd name="T33" fmla="*/ 697 h 1960"/>
              <a:gd name="T34" fmla="*/ 48 w 144"/>
              <a:gd name="T35" fmla="*/ 697 h 1960"/>
              <a:gd name="T36" fmla="*/ 96 w 144"/>
              <a:gd name="T37" fmla="*/ 793 h 1960"/>
              <a:gd name="T38" fmla="*/ 48 w 144"/>
              <a:gd name="T39" fmla="*/ 793 h 1960"/>
              <a:gd name="T40" fmla="*/ 96 w 144"/>
              <a:gd name="T41" fmla="*/ 793 h 1960"/>
              <a:gd name="T42" fmla="*/ 72 w 144"/>
              <a:gd name="T43" fmla="*/ 913 h 1960"/>
              <a:gd name="T44" fmla="*/ 72 w 144"/>
              <a:gd name="T45" fmla="*/ 865 h 1960"/>
              <a:gd name="T46" fmla="*/ 96 w 144"/>
              <a:gd name="T47" fmla="*/ 985 h 1960"/>
              <a:gd name="T48" fmla="*/ 48 w 144"/>
              <a:gd name="T49" fmla="*/ 985 h 1960"/>
              <a:gd name="T50" fmla="*/ 96 w 144"/>
              <a:gd name="T51" fmla="*/ 1081 h 1960"/>
              <a:gd name="T52" fmla="*/ 48 w 144"/>
              <a:gd name="T53" fmla="*/ 1081 h 1960"/>
              <a:gd name="T54" fmla="*/ 96 w 144"/>
              <a:gd name="T55" fmla="*/ 1081 h 1960"/>
              <a:gd name="T56" fmla="*/ 72 w 144"/>
              <a:gd name="T57" fmla="*/ 1201 h 1960"/>
              <a:gd name="T58" fmla="*/ 72 w 144"/>
              <a:gd name="T59" fmla="*/ 1153 h 1960"/>
              <a:gd name="T60" fmla="*/ 96 w 144"/>
              <a:gd name="T61" fmla="*/ 1273 h 1960"/>
              <a:gd name="T62" fmla="*/ 48 w 144"/>
              <a:gd name="T63" fmla="*/ 1273 h 1960"/>
              <a:gd name="T64" fmla="*/ 96 w 144"/>
              <a:gd name="T65" fmla="*/ 1369 h 1960"/>
              <a:gd name="T66" fmla="*/ 48 w 144"/>
              <a:gd name="T67" fmla="*/ 1369 h 1960"/>
              <a:gd name="T68" fmla="*/ 96 w 144"/>
              <a:gd name="T69" fmla="*/ 1369 h 1960"/>
              <a:gd name="T70" fmla="*/ 72 w 144"/>
              <a:gd name="T71" fmla="*/ 1489 h 1960"/>
              <a:gd name="T72" fmla="*/ 72 w 144"/>
              <a:gd name="T73" fmla="*/ 1441 h 1960"/>
              <a:gd name="T74" fmla="*/ 96 w 144"/>
              <a:gd name="T75" fmla="*/ 1561 h 1960"/>
              <a:gd name="T76" fmla="*/ 48 w 144"/>
              <a:gd name="T77" fmla="*/ 1561 h 1960"/>
              <a:gd name="T78" fmla="*/ 96 w 144"/>
              <a:gd name="T79" fmla="*/ 1657 h 1960"/>
              <a:gd name="T80" fmla="*/ 48 w 144"/>
              <a:gd name="T81" fmla="*/ 1657 h 1960"/>
              <a:gd name="T82" fmla="*/ 96 w 144"/>
              <a:gd name="T83" fmla="*/ 1657 h 1960"/>
              <a:gd name="T84" fmla="*/ 72 w 144"/>
              <a:gd name="T85" fmla="*/ 1777 h 1960"/>
              <a:gd name="T86" fmla="*/ 72 w 144"/>
              <a:gd name="T87" fmla="*/ 1729 h 1960"/>
              <a:gd name="T88" fmla="*/ 72 w 144"/>
              <a:gd name="T89" fmla="*/ 196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4" h="1960">
                <a:moveTo>
                  <a:pt x="96" y="24"/>
                </a:moveTo>
                <a:lnTo>
                  <a:pt x="96" y="25"/>
                </a:lnTo>
                <a:cubicBezTo>
                  <a:pt x="96" y="38"/>
                  <a:pt x="86" y="49"/>
                  <a:pt x="72" y="49"/>
                </a:cubicBezTo>
                <a:cubicBezTo>
                  <a:pt x="59" y="49"/>
                  <a:pt x="48" y="38"/>
                  <a:pt x="48" y="25"/>
                </a:cubicBezTo>
                <a:lnTo>
                  <a:pt x="48" y="24"/>
                </a:lnTo>
                <a:cubicBezTo>
                  <a:pt x="48" y="11"/>
                  <a:pt x="59" y="0"/>
                  <a:pt x="72" y="0"/>
                </a:cubicBezTo>
                <a:cubicBezTo>
                  <a:pt x="86" y="0"/>
                  <a:pt x="96" y="11"/>
                  <a:pt x="96" y="24"/>
                </a:cubicBezTo>
                <a:close/>
                <a:moveTo>
                  <a:pt x="96" y="121"/>
                </a:moveTo>
                <a:lnTo>
                  <a:pt x="96" y="121"/>
                </a:lnTo>
                <a:cubicBezTo>
                  <a:pt x="96" y="134"/>
                  <a:pt x="86" y="145"/>
                  <a:pt x="72" y="145"/>
                </a:cubicBezTo>
                <a:cubicBezTo>
                  <a:pt x="59" y="145"/>
                  <a:pt x="48" y="134"/>
                  <a:pt x="48" y="121"/>
                </a:cubicBezTo>
                <a:lnTo>
                  <a:pt x="48" y="121"/>
                </a:lnTo>
                <a:cubicBezTo>
                  <a:pt x="48" y="107"/>
                  <a:pt x="59" y="97"/>
                  <a:pt x="72" y="97"/>
                </a:cubicBezTo>
                <a:cubicBezTo>
                  <a:pt x="86" y="97"/>
                  <a:pt x="96" y="107"/>
                  <a:pt x="96" y="121"/>
                </a:cubicBezTo>
                <a:close/>
                <a:moveTo>
                  <a:pt x="96" y="217"/>
                </a:moveTo>
                <a:lnTo>
                  <a:pt x="96" y="217"/>
                </a:lnTo>
                <a:cubicBezTo>
                  <a:pt x="96" y="230"/>
                  <a:pt x="86" y="241"/>
                  <a:pt x="72" y="241"/>
                </a:cubicBezTo>
                <a:cubicBezTo>
                  <a:pt x="59" y="241"/>
                  <a:pt x="48" y="230"/>
                  <a:pt x="48" y="217"/>
                </a:cubicBezTo>
                <a:lnTo>
                  <a:pt x="48" y="217"/>
                </a:lnTo>
                <a:cubicBezTo>
                  <a:pt x="48" y="203"/>
                  <a:pt x="59" y="193"/>
                  <a:pt x="72" y="193"/>
                </a:cubicBezTo>
                <a:cubicBezTo>
                  <a:pt x="86" y="193"/>
                  <a:pt x="96" y="203"/>
                  <a:pt x="96" y="217"/>
                </a:cubicBezTo>
                <a:close/>
                <a:moveTo>
                  <a:pt x="96" y="313"/>
                </a:moveTo>
                <a:lnTo>
                  <a:pt x="96" y="313"/>
                </a:lnTo>
                <a:cubicBezTo>
                  <a:pt x="96" y="326"/>
                  <a:pt x="86" y="337"/>
                  <a:pt x="72" y="337"/>
                </a:cubicBezTo>
                <a:cubicBezTo>
                  <a:pt x="59" y="337"/>
                  <a:pt x="48" y="326"/>
                  <a:pt x="48" y="313"/>
                </a:cubicBezTo>
                <a:lnTo>
                  <a:pt x="48" y="313"/>
                </a:lnTo>
                <a:cubicBezTo>
                  <a:pt x="48" y="299"/>
                  <a:pt x="59" y="289"/>
                  <a:pt x="72" y="289"/>
                </a:cubicBezTo>
                <a:cubicBezTo>
                  <a:pt x="86" y="289"/>
                  <a:pt x="96" y="299"/>
                  <a:pt x="96" y="313"/>
                </a:cubicBezTo>
                <a:close/>
                <a:moveTo>
                  <a:pt x="96" y="409"/>
                </a:moveTo>
                <a:lnTo>
                  <a:pt x="96" y="409"/>
                </a:lnTo>
                <a:cubicBezTo>
                  <a:pt x="96" y="422"/>
                  <a:pt x="86" y="433"/>
                  <a:pt x="72" y="433"/>
                </a:cubicBezTo>
                <a:cubicBezTo>
                  <a:pt x="59" y="433"/>
                  <a:pt x="48" y="422"/>
                  <a:pt x="48" y="409"/>
                </a:cubicBezTo>
                <a:lnTo>
                  <a:pt x="48" y="409"/>
                </a:lnTo>
                <a:cubicBezTo>
                  <a:pt x="48" y="395"/>
                  <a:pt x="59" y="385"/>
                  <a:pt x="72" y="385"/>
                </a:cubicBezTo>
                <a:cubicBezTo>
                  <a:pt x="86" y="385"/>
                  <a:pt x="96" y="395"/>
                  <a:pt x="96" y="409"/>
                </a:cubicBezTo>
                <a:close/>
                <a:moveTo>
                  <a:pt x="96" y="505"/>
                </a:moveTo>
                <a:lnTo>
                  <a:pt x="96" y="505"/>
                </a:lnTo>
                <a:cubicBezTo>
                  <a:pt x="96" y="518"/>
                  <a:pt x="86" y="529"/>
                  <a:pt x="72" y="529"/>
                </a:cubicBezTo>
                <a:cubicBezTo>
                  <a:pt x="59" y="529"/>
                  <a:pt x="48" y="518"/>
                  <a:pt x="48" y="505"/>
                </a:cubicBezTo>
                <a:lnTo>
                  <a:pt x="48" y="505"/>
                </a:lnTo>
                <a:cubicBezTo>
                  <a:pt x="48" y="491"/>
                  <a:pt x="59" y="481"/>
                  <a:pt x="72" y="481"/>
                </a:cubicBezTo>
                <a:cubicBezTo>
                  <a:pt x="86" y="481"/>
                  <a:pt x="96" y="491"/>
                  <a:pt x="96" y="505"/>
                </a:cubicBezTo>
                <a:close/>
                <a:moveTo>
                  <a:pt x="96" y="601"/>
                </a:moveTo>
                <a:lnTo>
                  <a:pt x="96" y="601"/>
                </a:lnTo>
                <a:cubicBezTo>
                  <a:pt x="96" y="614"/>
                  <a:pt x="86" y="625"/>
                  <a:pt x="72" y="625"/>
                </a:cubicBezTo>
                <a:cubicBezTo>
                  <a:pt x="59" y="625"/>
                  <a:pt x="48" y="614"/>
                  <a:pt x="48" y="601"/>
                </a:cubicBezTo>
                <a:lnTo>
                  <a:pt x="48" y="601"/>
                </a:lnTo>
                <a:cubicBezTo>
                  <a:pt x="48" y="588"/>
                  <a:pt x="59" y="577"/>
                  <a:pt x="72" y="577"/>
                </a:cubicBezTo>
                <a:cubicBezTo>
                  <a:pt x="86" y="577"/>
                  <a:pt x="96" y="588"/>
                  <a:pt x="96" y="601"/>
                </a:cubicBezTo>
                <a:close/>
                <a:moveTo>
                  <a:pt x="96" y="697"/>
                </a:moveTo>
                <a:lnTo>
                  <a:pt x="96" y="697"/>
                </a:lnTo>
                <a:cubicBezTo>
                  <a:pt x="96" y="710"/>
                  <a:pt x="86" y="721"/>
                  <a:pt x="72" y="721"/>
                </a:cubicBezTo>
                <a:cubicBezTo>
                  <a:pt x="59" y="721"/>
                  <a:pt x="48" y="710"/>
                  <a:pt x="48" y="697"/>
                </a:cubicBezTo>
                <a:lnTo>
                  <a:pt x="48" y="697"/>
                </a:lnTo>
                <a:cubicBezTo>
                  <a:pt x="48" y="684"/>
                  <a:pt x="59" y="673"/>
                  <a:pt x="72" y="673"/>
                </a:cubicBezTo>
                <a:cubicBezTo>
                  <a:pt x="86" y="673"/>
                  <a:pt x="96" y="684"/>
                  <a:pt x="96" y="697"/>
                </a:cubicBezTo>
                <a:close/>
                <a:moveTo>
                  <a:pt x="96" y="793"/>
                </a:moveTo>
                <a:lnTo>
                  <a:pt x="96" y="793"/>
                </a:lnTo>
                <a:cubicBezTo>
                  <a:pt x="96" y="806"/>
                  <a:pt x="86" y="817"/>
                  <a:pt x="72" y="817"/>
                </a:cubicBezTo>
                <a:cubicBezTo>
                  <a:pt x="59" y="817"/>
                  <a:pt x="48" y="806"/>
                  <a:pt x="48" y="793"/>
                </a:cubicBezTo>
                <a:lnTo>
                  <a:pt x="48" y="793"/>
                </a:lnTo>
                <a:cubicBezTo>
                  <a:pt x="48" y="780"/>
                  <a:pt x="59" y="769"/>
                  <a:pt x="72" y="769"/>
                </a:cubicBezTo>
                <a:cubicBezTo>
                  <a:pt x="86" y="769"/>
                  <a:pt x="96" y="780"/>
                  <a:pt x="96" y="793"/>
                </a:cubicBezTo>
                <a:close/>
                <a:moveTo>
                  <a:pt x="96" y="889"/>
                </a:moveTo>
                <a:lnTo>
                  <a:pt x="96" y="889"/>
                </a:lnTo>
                <a:cubicBezTo>
                  <a:pt x="96" y="902"/>
                  <a:pt x="86" y="913"/>
                  <a:pt x="72" y="913"/>
                </a:cubicBezTo>
                <a:cubicBezTo>
                  <a:pt x="59" y="913"/>
                  <a:pt x="48" y="902"/>
                  <a:pt x="48" y="889"/>
                </a:cubicBezTo>
                <a:lnTo>
                  <a:pt x="48" y="889"/>
                </a:lnTo>
                <a:cubicBezTo>
                  <a:pt x="48" y="876"/>
                  <a:pt x="59" y="865"/>
                  <a:pt x="72" y="865"/>
                </a:cubicBezTo>
                <a:cubicBezTo>
                  <a:pt x="86" y="865"/>
                  <a:pt x="96" y="876"/>
                  <a:pt x="96" y="889"/>
                </a:cubicBezTo>
                <a:close/>
                <a:moveTo>
                  <a:pt x="96" y="985"/>
                </a:moveTo>
                <a:lnTo>
                  <a:pt x="96" y="985"/>
                </a:lnTo>
                <a:cubicBezTo>
                  <a:pt x="96" y="998"/>
                  <a:pt x="86" y="1009"/>
                  <a:pt x="72" y="1009"/>
                </a:cubicBezTo>
                <a:cubicBezTo>
                  <a:pt x="59" y="1009"/>
                  <a:pt x="48" y="998"/>
                  <a:pt x="48" y="985"/>
                </a:cubicBezTo>
                <a:lnTo>
                  <a:pt x="48" y="985"/>
                </a:lnTo>
                <a:cubicBezTo>
                  <a:pt x="48" y="972"/>
                  <a:pt x="59" y="961"/>
                  <a:pt x="72" y="961"/>
                </a:cubicBezTo>
                <a:cubicBezTo>
                  <a:pt x="86" y="961"/>
                  <a:pt x="96" y="972"/>
                  <a:pt x="96" y="985"/>
                </a:cubicBezTo>
                <a:close/>
                <a:moveTo>
                  <a:pt x="96" y="1081"/>
                </a:moveTo>
                <a:lnTo>
                  <a:pt x="96" y="1081"/>
                </a:lnTo>
                <a:cubicBezTo>
                  <a:pt x="96" y="1094"/>
                  <a:pt x="86" y="1105"/>
                  <a:pt x="72" y="1105"/>
                </a:cubicBezTo>
                <a:cubicBezTo>
                  <a:pt x="59" y="1105"/>
                  <a:pt x="48" y="1094"/>
                  <a:pt x="48" y="1081"/>
                </a:cubicBezTo>
                <a:lnTo>
                  <a:pt x="48" y="1081"/>
                </a:lnTo>
                <a:cubicBezTo>
                  <a:pt x="48" y="1068"/>
                  <a:pt x="59" y="1057"/>
                  <a:pt x="72" y="1057"/>
                </a:cubicBezTo>
                <a:cubicBezTo>
                  <a:pt x="86" y="1057"/>
                  <a:pt x="96" y="1068"/>
                  <a:pt x="96" y="1081"/>
                </a:cubicBezTo>
                <a:close/>
                <a:moveTo>
                  <a:pt x="96" y="1177"/>
                </a:moveTo>
                <a:lnTo>
                  <a:pt x="96" y="1177"/>
                </a:lnTo>
                <a:cubicBezTo>
                  <a:pt x="96" y="1190"/>
                  <a:pt x="86" y="1201"/>
                  <a:pt x="72" y="1201"/>
                </a:cubicBezTo>
                <a:cubicBezTo>
                  <a:pt x="59" y="1201"/>
                  <a:pt x="48" y="1190"/>
                  <a:pt x="48" y="1177"/>
                </a:cubicBezTo>
                <a:lnTo>
                  <a:pt x="48" y="1177"/>
                </a:lnTo>
                <a:cubicBezTo>
                  <a:pt x="48" y="1164"/>
                  <a:pt x="59" y="1153"/>
                  <a:pt x="72" y="1153"/>
                </a:cubicBezTo>
                <a:cubicBezTo>
                  <a:pt x="86" y="1153"/>
                  <a:pt x="96" y="1164"/>
                  <a:pt x="96" y="1177"/>
                </a:cubicBezTo>
                <a:close/>
                <a:moveTo>
                  <a:pt x="96" y="1273"/>
                </a:moveTo>
                <a:lnTo>
                  <a:pt x="96" y="1273"/>
                </a:lnTo>
                <a:cubicBezTo>
                  <a:pt x="96" y="1286"/>
                  <a:pt x="86" y="1297"/>
                  <a:pt x="72" y="1297"/>
                </a:cubicBezTo>
                <a:cubicBezTo>
                  <a:pt x="59" y="1297"/>
                  <a:pt x="48" y="1286"/>
                  <a:pt x="48" y="1273"/>
                </a:cubicBezTo>
                <a:lnTo>
                  <a:pt x="48" y="1273"/>
                </a:lnTo>
                <a:cubicBezTo>
                  <a:pt x="48" y="1260"/>
                  <a:pt x="59" y="1249"/>
                  <a:pt x="72" y="1249"/>
                </a:cubicBezTo>
                <a:cubicBezTo>
                  <a:pt x="86" y="1249"/>
                  <a:pt x="96" y="1260"/>
                  <a:pt x="96" y="1273"/>
                </a:cubicBezTo>
                <a:close/>
                <a:moveTo>
                  <a:pt x="96" y="1369"/>
                </a:moveTo>
                <a:lnTo>
                  <a:pt x="96" y="1369"/>
                </a:lnTo>
                <a:cubicBezTo>
                  <a:pt x="96" y="1382"/>
                  <a:pt x="86" y="1393"/>
                  <a:pt x="72" y="1393"/>
                </a:cubicBezTo>
                <a:cubicBezTo>
                  <a:pt x="59" y="1393"/>
                  <a:pt x="48" y="1382"/>
                  <a:pt x="48" y="1369"/>
                </a:cubicBezTo>
                <a:lnTo>
                  <a:pt x="48" y="1369"/>
                </a:lnTo>
                <a:cubicBezTo>
                  <a:pt x="48" y="1356"/>
                  <a:pt x="59" y="1345"/>
                  <a:pt x="72" y="1345"/>
                </a:cubicBezTo>
                <a:cubicBezTo>
                  <a:pt x="86" y="1345"/>
                  <a:pt x="96" y="1356"/>
                  <a:pt x="96" y="1369"/>
                </a:cubicBezTo>
                <a:close/>
                <a:moveTo>
                  <a:pt x="96" y="1465"/>
                </a:moveTo>
                <a:lnTo>
                  <a:pt x="96" y="1465"/>
                </a:lnTo>
                <a:cubicBezTo>
                  <a:pt x="96" y="1478"/>
                  <a:pt x="86" y="1489"/>
                  <a:pt x="72" y="1489"/>
                </a:cubicBezTo>
                <a:cubicBezTo>
                  <a:pt x="59" y="1489"/>
                  <a:pt x="48" y="1478"/>
                  <a:pt x="48" y="1465"/>
                </a:cubicBezTo>
                <a:lnTo>
                  <a:pt x="48" y="1465"/>
                </a:lnTo>
                <a:cubicBezTo>
                  <a:pt x="48" y="1452"/>
                  <a:pt x="59" y="1441"/>
                  <a:pt x="72" y="1441"/>
                </a:cubicBezTo>
                <a:cubicBezTo>
                  <a:pt x="86" y="1441"/>
                  <a:pt x="96" y="1452"/>
                  <a:pt x="96" y="1465"/>
                </a:cubicBezTo>
                <a:close/>
                <a:moveTo>
                  <a:pt x="96" y="1561"/>
                </a:moveTo>
                <a:lnTo>
                  <a:pt x="96" y="1561"/>
                </a:lnTo>
                <a:cubicBezTo>
                  <a:pt x="96" y="1575"/>
                  <a:pt x="86" y="1585"/>
                  <a:pt x="72" y="1585"/>
                </a:cubicBezTo>
                <a:cubicBezTo>
                  <a:pt x="59" y="1585"/>
                  <a:pt x="48" y="1575"/>
                  <a:pt x="48" y="1561"/>
                </a:cubicBezTo>
                <a:lnTo>
                  <a:pt x="48" y="1561"/>
                </a:lnTo>
                <a:cubicBezTo>
                  <a:pt x="48" y="1548"/>
                  <a:pt x="59" y="1537"/>
                  <a:pt x="72" y="1537"/>
                </a:cubicBezTo>
                <a:cubicBezTo>
                  <a:pt x="86" y="1537"/>
                  <a:pt x="96" y="1548"/>
                  <a:pt x="96" y="1561"/>
                </a:cubicBezTo>
                <a:close/>
                <a:moveTo>
                  <a:pt x="96" y="1657"/>
                </a:moveTo>
                <a:lnTo>
                  <a:pt x="96" y="1657"/>
                </a:lnTo>
                <a:cubicBezTo>
                  <a:pt x="96" y="1671"/>
                  <a:pt x="86" y="1681"/>
                  <a:pt x="72" y="1681"/>
                </a:cubicBezTo>
                <a:cubicBezTo>
                  <a:pt x="59" y="1681"/>
                  <a:pt x="48" y="1671"/>
                  <a:pt x="48" y="1657"/>
                </a:cubicBezTo>
                <a:lnTo>
                  <a:pt x="48" y="1657"/>
                </a:lnTo>
                <a:cubicBezTo>
                  <a:pt x="48" y="1644"/>
                  <a:pt x="59" y="1633"/>
                  <a:pt x="72" y="1633"/>
                </a:cubicBezTo>
                <a:cubicBezTo>
                  <a:pt x="86" y="1633"/>
                  <a:pt x="96" y="1644"/>
                  <a:pt x="96" y="1657"/>
                </a:cubicBezTo>
                <a:close/>
                <a:moveTo>
                  <a:pt x="96" y="1753"/>
                </a:moveTo>
                <a:lnTo>
                  <a:pt x="96" y="1753"/>
                </a:lnTo>
                <a:cubicBezTo>
                  <a:pt x="96" y="1767"/>
                  <a:pt x="86" y="1777"/>
                  <a:pt x="72" y="1777"/>
                </a:cubicBezTo>
                <a:cubicBezTo>
                  <a:pt x="59" y="1777"/>
                  <a:pt x="48" y="1767"/>
                  <a:pt x="48" y="1753"/>
                </a:cubicBezTo>
                <a:lnTo>
                  <a:pt x="48" y="1753"/>
                </a:lnTo>
                <a:cubicBezTo>
                  <a:pt x="48" y="1740"/>
                  <a:pt x="59" y="1729"/>
                  <a:pt x="72" y="1729"/>
                </a:cubicBezTo>
                <a:cubicBezTo>
                  <a:pt x="86" y="1729"/>
                  <a:pt x="96" y="1740"/>
                  <a:pt x="96" y="1753"/>
                </a:cubicBezTo>
                <a:close/>
                <a:moveTo>
                  <a:pt x="144" y="1816"/>
                </a:moveTo>
                <a:lnTo>
                  <a:pt x="72" y="1960"/>
                </a:lnTo>
                <a:lnTo>
                  <a:pt x="0" y="1816"/>
                </a:lnTo>
                <a:lnTo>
                  <a:pt x="144" y="1816"/>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93" name="Freeform 417"/>
          <p:cNvSpPr>
            <a:spLocks noEditPoints="1"/>
          </p:cNvSpPr>
          <p:nvPr/>
        </p:nvSpPr>
        <p:spPr bwMode="auto">
          <a:xfrm>
            <a:off x="5350625" y="5657674"/>
            <a:ext cx="1704975" cy="241300"/>
          </a:xfrm>
          <a:custGeom>
            <a:avLst/>
            <a:gdLst>
              <a:gd name="T0" fmla="*/ 72 w 4240"/>
              <a:gd name="T1" fmla="*/ 504 h 600"/>
              <a:gd name="T2" fmla="*/ 96 w 4240"/>
              <a:gd name="T3" fmla="*/ 384 h 600"/>
              <a:gd name="T4" fmla="*/ 96 w 4240"/>
              <a:gd name="T5" fmla="*/ 288 h 600"/>
              <a:gd name="T6" fmla="*/ 72 w 4240"/>
              <a:gd name="T7" fmla="*/ 168 h 600"/>
              <a:gd name="T8" fmla="*/ 48 w 4240"/>
              <a:gd name="T9" fmla="*/ 96 h 600"/>
              <a:gd name="T10" fmla="*/ 97 w 4240"/>
              <a:gd name="T11" fmla="*/ 0 h 600"/>
              <a:gd name="T12" fmla="*/ 97 w 4240"/>
              <a:gd name="T13" fmla="*/ 0 h 600"/>
              <a:gd name="T14" fmla="*/ 169 w 4240"/>
              <a:gd name="T15" fmla="*/ 24 h 600"/>
              <a:gd name="T16" fmla="*/ 289 w 4240"/>
              <a:gd name="T17" fmla="*/ 48 h 600"/>
              <a:gd name="T18" fmla="*/ 385 w 4240"/>
              <a:gd name="T19" fmla="*/ 48 h 600"/>
              <a:gd name="T20" fmla="*/ 505 w 4240"/>
              <a:gd name="T21" fmla="*/ 24 h 600"/>
              <a:gd name="T22" fmla="*/ 577 w 4240"/>
              <a:gd name="T23" fmla="*/ 0 h 600"/>
              <a:gd name="T24" fmla="*/ 673 w 4240"/>
              <a:gd name="T25" fmla="*/ 0 h 600"/>
              <a:gd name="T26" fmla="*/ 673 w 4240"/>
              <a:gd name="T27" fmla="*/ 0 h 600"/>
              <a:gd name="T28" fmla="*/ 745 w 4240"/>
              <a:gd name="T29" fmla="*/ 24 h 600"/>
              <a:gd name="T30" fmla="*/ 865 w 4240"/>
              <a:gd name="T31" fmla="*/ 48 h 600"/>
              <a:gd name="T32" fmla="*/ 961 w 4240"/>
              <a:gd name="T33" fmla="*/ 48 h 600"/>
              <a:gd name="T34" fmla="*/ 1081 w 4240"/>
              <a:gd name="T35" fmla="*/ 24 h 600"/>
              <a:gd name="T36" fmla="*/ 1153 w 4240"/>
              <a:gd name="T37" fmla="*/ 0 h 600"/>
              <a:gd name="T38" fmla="*/ 1249 w 4240"/>
              <a:gd name="T39" fmla="*/ 0 h 600"/>
              <a:gd name="T40" fmla="*/ 1249 w 4240"/>
              <a:gd name="T41" fmla="*/ 0 h 600"/>
              <a:gd name="T42" fmla="*/ 1321 w 4240"/>
              <a:gd name="T43" fmla="*/ 24 h 600"/>
              <a:gd name="T44" fmla="*/ 1441 w 4240"/>
              <a:gd name="T45" fmla="*/ 48 h 600"/>
              <a:gd name="T46" fmla="*/ 1537 w 4240"/>
              <a:gd name="T47" fmla="*/ 48 h 600"/>
              <a:gd name="T48" fmla="*/ 1658 w 4240"/>
              <a:gd name="T49" fmla="*/ 24 h 600"/>
              <a:gd name="T50" fmla="*/ 1730 w 4240"/>
              <a:gd name="T51" fmla="*/ 0 h 600"/>
              <a:gd name="T52" fmla="*/ 1826 w 4240"/>
              <a:gd name="T53" fmla="*/ 0 h 600"/>
              <a:gd name="T54" fmla="*/ 1826 w 4240"/>
              <a:gd name="T55" fmla="*/ 0 h 600"/>
              <a:gd name="T56" fmla="*/ 1898 w 4240"/>
              <a:gd name="T57" fmla="*/ 24 h 600"/>
              <a:gd name="T58" fmla="*/ 2018 w 4240"/>
              <a:gd name="T59" fmla="*/ 48 h 600"/>
              <a:gd name="T60" fmla="*/ 2114 w 4240"/>
              <a:gd name="T61" fmla="*/ 48 h 600"/>
              <a:gd name="T62" fmla="*/ 2234 w 4240"/>
              <a:gd name="T63" fmla="*/ 24 h 600"/>
              <a:gd name="T64" fmla="*/ 2306 w 4240"/>
              <a:gd name="T65" fmla="*/ 0 h 600"/>
              <a:gd name="T66" fmla="*/ 2402 w 4240"/>
              <a:gd name="T67" fmla="*/ 0 h 600"/>
              <a:gd name="T68" fmla="*/ 2402 w 4240"/>
              <a:gd name="T69" fmla="*/ 0 h 600"/>
              <a:gd name="T70" fmla="*/ 2474 w 4240"/>
              <a:gd name="T71" fmla="*/ 24 h 600"/>
              <a:gd name="T72" fmla="*/ 2594 w 4240"/>
              <a:gd name="T73" fmla="*/ 48 h 600"/>
              <a:gd name="T74" fmla="*/ 2690 w 4240"/>
              <a:gd name="T75" fmla="*/ 48 h 600"/>
              <a:gd name="T76" fmla="*/ 2810 w 4240"/>
              <a:gd name="T77" fmla="*/ 24 h 600"/>
              <a:gd name="T78" fmla="*/ 2882 w 4240"/>
              <a:gd name="T79" fmla="*/ 0 h 600"/>
              <a:gd name="T80" fmla="*/ 2978 w 4240"/>
              <a:gd name="T81" fmla="*/ 0 h 600"/>
              <a:gd name="T82" fmla="*/ 2978 w 4240"/>
              <a:gd name="T83" fmla="*/ 0 h 600"/>
              <a:gd name="T84" fmla="*/ 3050 w 4240"/>
              <a:gd name="T85" fmla="*/ 24 h 600"/>
              <a:gd name="T86" fmla="*/ 3170 w 4240"/>
              <a:gd name="T87" fmla="*/ 48 h 600"/>
              <a:gd name="T88" fmla="*/ 3266 w 4240"/>
              <a:gd name="T89" fmla="*/ 48 h 600"/>
              <a:gd name="T90" fmla="*/ 3386 w 4240"/>
              <a:gd name="T91" fmla="*/ 24 h 600"/>
              <a:gd name="T92" fmla="*/ 3458 w 4240"/>
              <a:gd name="T93" fmla="*/ 0 h 600"/>
              <a:gd name="T94" fmla="*/ 3554 w 4240"/>
              <a:gd name="T95" fmla="*/ 0 h 600"/>
              <a:gd name="T96" fmla="*/ 3554 w 4240"/>
              <a:gd name="T97" fmla="*/ 0 h 600"/>
              <a:gd name="T98" fmla="*/ 3626 w 4240"/>
              <a:gd name="T99" fmla="*/ 24 h 600"/>
              <a:gd name="T100" fmla="*/ 3747 w 4240"/>
              <a:gd name="T101" fmla="*/ 48 h 600"/>
              <a:gd name="T102" fmla="*/ 3843 w 4240"/>
              <a:gd name="T103" fmla="*/ 48 h 600"/>
              <a:gd name="T104" fmla="*/ 3963 w 4240"/>
              <a:gd name="T105" fmla="*/ 24 h 600"/>
              <a:gd name="T106" fmla="*/ 4035 w 4240"/>
              <a:gd name="T107" fmla="*/ 0 h 600"/>
              <a:gd name="T108" fmla="*/ 4131 w 4240"/>
              <a:gd name="T109" fmla="*/ 0 h 600"/>
              <a:gd name="T110" fmla="*/ 4131 w 4240"/>
              <a:gd name="T111" fmla="*/ 0 h 600"/>
              <a:gd name="T112" fmla="*/ 4168 w 4240"/>
              <a:gd name="T113" fmla="*/ 59 h 600"/>
              <a:gd name="T114" fmla="*/ 4144 w 4240"/>
              <a:gd name="T115" fmla="*/ 179 h 600"/>
              <a:gd name="T116" fmla="*/ 4144 w 4240"/>
              <a:gd name="T117" fmla="*/ 275 h 600"/>
              <a:gd name="T118" fmla="*/ 4168 w 4240"/>
              <a:gd name="T119" fmla="*/ 395 h 600"/>
              <a:gd name="T120" fmla="*/ 72 w 4240"/>
              <a:gd name="T121" fmla="*/ 600 h 600"/>
              <a:gd name="T122" fmla="*/ 4240 w 4240"/>
              <a:gd name="T123" fmla="*/ 424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40" h="600">
                <a:moveTo>
                  <a:pt x="48" y="480"/>
                </a:moveTo>
                <a:lnTo>
                  <a:pt x="48" y="480"/>
                </a:lnTo>
                <a:cubicBezTo>
                  <a:pt x="48" y="467"/>
                  <a:pt x="59" y="456"/>
                  <a:pt x="72" y="456"/>
                </a:cubicBezTo>
                <a:cubicBezTo>
                  <a:pt x="86" y="456"/>
                  <a:pt x="96" y="467"/>
                  <a:pt x="96" y="480"/>
                </a:cubicBezTo>
                <a:lnTo>
                  <a:pt x="96" y="480"/>
                </a:lnTo>
                <a:cubicBezTo>
                  <a:pt x="96" y="494"/>
                  <a:pt x="86" y="504"/>
                  <a:pt x="72" y="504"/>
                </a:cubicBezTo>
                <a:cubicBezTo>
                  <a:pt x="59" y="504"/>
                  <a:pt x="48" y="494"/>
                  <a:pt x="48" y="480"/>
                </a:cubicBezTo>
                <a:close/>
                <a:moveTo>
                  <a:pt x="48" y="384"/>
                </a:moveTo>
                <a:lnTo>
                  <a:pt x="48" y="384"/>
                </a:lnTo>
                <a:cubicBezTo>
                  <a:pt x="48" y="371"/>
                  <a:pt x="59" y="360"/>
                  <a:pt x="72" y="360"/>
                </a:cubicBezTo>
                <a:cubicBezTo>
                  <a:pt x="86" y="360"/>
                  <a:pt x="96" y="371"/>
                  <a:pt x="96" y="384"/>
                </a:cubicBezTo>
                <a:lnTo>
                  <a:pt x="96" y="384"/>
                </a:lnTo>
                <a:cubicBezTo>
                  <a:pt x="96" y="398"/>
                  <a:pt x="86" y="408"/>
                  <a:pt x="72" y="408"/>
                </a:cubicBezTo>
                <a:cubicBezTo>
                  <a:pt x="59" y="408"/>
                  <a:pt x="48" y="398"/>
                  <a:pt x="48" y="384"/>
                </a:cubicBezTo>
                <a:close/>
                <a:moveTo>
                  <a:pt x="48" y="288"/>
                </a:moveTo>
                <a:lnTo>
                  <a:pt x="48" y="288"/>
                </a:lnTo>
                <a:cubicBezTo>
                  <a:pt x="48" y="275"/>
                  <a:pt x="59" y="264"/>
                  <a:pt x="72" y="264"/>
                </a:cubicBezTo>
                <a:cubicBezTo>
                  <a:pt x="86" y="264"/>
                  <a:pt x="96" y="275"/>
                  <a:pt x="96" y="288"/>
                </a:cubicBezTo>
                <a:lnTo>
                  <a:pt x="96" y="288"/>
                </a:lnTo>
                <a:cubicBezTo>
                  <a:pt x="96" y="302"/>
                  <a:pt x="86" y="312"/>
                  <a:pt x="72" y="312"/>
                </a:cubicBezTo>
                <a:cubicBezTo>
                  <a:pt x="59" y="312"/>
                  <a:pt x="48" y="302"/>
                  <a:pt x="48" y="288"/>
                </a:cubicBezTo>
                <a:close/>
                <a:moveTo>
                  <a:pt x="48" y="192"/>
                </a:moveTo>
                <a:lnTo>
                  <a:pt x="48" y="192"/>
                </a:lnTo>
                <a:cubicBezTo>
                  <a:pt x="48" y="179"/>
                  <a:pt x="59" y="168"/>
                  <a:pt x="72" y="168"/>
                </a:cubicBezTo>
                <a:cubicBezTo>
                  <a:pt x="86" y="168"/>
                  <a:pt x="96" y="179"/>
                  <a:pt x="96" y="192"/>
                </a:cubicBezTo>
                <a:lnTo>
                  <a:pt x="96" y="192"/>
                </a:lnTo>
                <a:cubicBezTo>
                  <a:pt x="96" y="206"/>
                  <a:pt x="86" y="216"/>
                  <a:pt x="72" y="216"/>
                </a:cubicBezTo>
                <a:cubicBezTo>
                  <a:pt x="59" y="216"/>
                  <a:pt x="48" y="206"/>
                  <a:pt x="48" y="192"/>
                </a:cubicBezTo>
                <a:close/>
                <a:moveTo>
                  <a:pt x="48" y="96"/>
                </a:moveTo>
                <a:lnTo>
                  <a:pt x="48" y="96"/>
                </a:lnTo>
                <a:cubicBezTo>
                  <a:pt x="48" y="83"/>
                  <a:pt x="59" y="72"/>
                  <a:pt x="72" y="72"/>
                </a:cubicBezTo>
                <a:cubicBezTo>
                  <a:pt x="86" y="72"/>
                  <a:pt x="96" y="83"/>
                  <a:pt x="96" y="96"/>
                </a:cubicBezTo>
                <a:lnTo>
                  <a:pt x="96" y="96"/>
                </a:lnTo>
                <a:cubicBezTo>
                  <a:pt x="96" y="110"/>
                  <a:pt x="86" y="120"/>
                  <a:pt x="72" y="120"/>
                </a:cubicBezTo>
                <a:cubicBezTo>
                  <a:pt x="59" y="120"/>
                  <a:pt x="48" y="110"/>
                  <a:pt x="48" y="96"/>
                </a:cubicBezTo>
                <a:close/>
                <a:moveTo>
                  <a:pt x="97" y="0"/>
                </a:moveTo>
                <a:lnTo>
                  <a:pt x="97" y="0"/>
                </a:lnTo>
                <a:cubicBezTo>
                  <a:pt x="110" y="0"/>
                  <a:pt x="121" y="11"/>
                  <a:pt x="121" y="24"/>
                </a:cubicBezTo>
                <a:cubicBezTo>
                  <a:pt x="121" y="38"/>
                  <a:pt x="110" y="48"/>
                  <a:pt x="97" y="48"/>
                </a:cubicBezTo>
                <a:lnTo>
                  <a:pt x="97" y="48"/>
                </a:lnTo>
                <a:cubicBezTo>
                  <a:pt x="83" y="48"/>
                  <a:pt x="73" y="38"/>
                  <a:pt x="73" y="24"/>
                </a:cubicBezTo>
                <a:cubicBezTo>
                  <a:pt x="73" y="11"/>
                  <a:pt x="83" y="0"/>
                  <a:pt x="97" y="0"/>
                </a:cubicBezTo>
                <a:close/>
                <a:moveTo>
                  <a:pt x="193" y="0"/>
                </a:moveTo>
                <a:lnTo>
                  <a:pt x="193" y="0"/>
                </a:lnTo>
                <a:cubicBezTo>
                  <a:pt x="206" y="0"/>
                  <a:pt x="217" y="11"/>
                  <a:pt x="217" y="24"/>
                </a:cubicBezTo>
                <a:cubicBezTo>
                  <a:pt x="217" y="38"/>
                  <a:pt x="206" y="48"/>
                  <a:pt x="193" y="48"/>
                </a:cubicBezTo>
                <a:lnTo>
                  <a:pt x="193" y="48"/>
                </a:lnTo>
                <a:cubicBezTo>
                  <a:pt x="179" y="48"/>
                  <a:pt x="169" y="38"/>
                  <a:pt x="169" y="24"/>
                </a:cubicBezTo>
                <a:cubicBezTo>
                  <a:pt x="169" y="11"/>
                  <a:pt x="179" y="0"/>
                  <a:pt x="193" y="0"/>
                </a:cubicBezTo>
                <a:close/>
                <a:moveTo>
                  <a:pt x="289" y="0"/>
                </a:moveTo>
                <a:lnTo>
                  <a:pt x="289" y="0"/>
                </a:lnTo>
                <a:cubicBezTo>
                  <a:pt x="302" y="0"/>
                  <a:pt x="313" y="11"/>
                  <a:pt x="313" y="24"/>
                </a:cubicBezTo>
                <a:cubicBezTo>
                  <a:pt x="313" y="38"/>
                  <a:pt x="302" y="48"/>
                  <a:pt x="289" y="48"/>
                </a:cubicBezTo>
                <a:lnTo>
                  <a:pt x="289" y="48"/>
                </a:lnTo>
                <a:cubicBezTo>
                  <a:pt x="276" y="48"/>
                  <a:pt x="265" y="38"/>
                  <a:pt x="265" y="24"/>
                </a:cubicBezTo>
                <a:cubicBezTo>
                  <a:pt x="265" y="11"/>
                  <a:pt x="276" y="0"/>
                  <a:pt x="289" y="0"/>
                </a:cubicBezTo>
                <a:close/>
                <a:moveTo>
                  <a:pt x="385" y="0"/>
                </a:moveTo>
                <a:lnTo>
                  <a:pt x="385" y="0"/>
                </a:lnTo>
                <a:cubicBezTo>
                  <a:pt x="398" y="0"/>
                  <a:pt x="409" y="11"/>
                  <a:pt x="409" y="24"/>
                </a:cubicBezTo>
                <a:cubicBezTo>
                  <a:pt x="409" y="38"/>
                  <a:pt x="398" y="48"/>
                  <a:pt x="385" y="48"/>
                </a:cubicBezTo>
                <a:lnTo>
                  <a:pt x="385" y="48"/>
                </a:lnTo>
                <a:cubicBezTo>
                  <a:pt x="372" y="48"/>
                  <a:pt x="361" y="38"/>
                  <a:pt x="361" y="24"/>
                </a:cubicBezTo>
                <a:cubicBezTo>
                  <a:pt x="361" y="11"/>
                  <a:pt x="372" y="0"/>
                  <a:pt x="385" y="0"/>
                </a:cubicBezTo>
                <a:close/>
                <a:moveTo>
                  <a:pt x="481" y="0"/>
                </a:moveTo>
                <a:lnTo>
                  <a:pt x="481" y="0"/>
                </a:lnTo>
                <a:cubicBezTo>
                  <a:pt x="494" y="0"/>
                  <a:pt x="505" y="11"/>
                  <a:pt x="505" y="24"/>
                </a:cubicBezTo>
                <a:cubicBezTo>
                  <a:pt x="505" y="38"/>
                  <a:pt x="494" y="48"/>
                  <a:pt x="481" y="48"/>
                </a:cubicBezTo>
                <a:lnTo>
                  <a:pt x="481" y="48"/>
                </a:lnTo>
                <a:cubicBezTo>
                  <a:pt x="468" y="48"/>
                  <a:pt x="457" y="38"/>
                  <a:pt x="457" y="24"/>
                </a:cubicBezTo>
                <a:cubicBezTo>
                  <a:pt x="457" y="11"/>
                  <a:pt x="468" y="0"/>
                  <a:pt x="481" y="0"/>
                </a:cubicBezTo>
                <a:close/>
                <a:moveTo>
                  <a:pt x="577" y="0"/>
                </a:moveTo>
                <a:lnTo>
                  <a:pt x="577" y="0"/>
                </a:lnTo>
                <a:cubicBezTo>
                  <a:pt x="590" y="0"/>
                  <a:pt x="601" y="11"/>
                  <a:pt x="601" y="24"/>
                </a:cubicBezTo>
                <a:cubicBezTo>
                  <a:pt x="601" y="38"/>
                  <a:pt x="590" y="48"/>
                  <a:pt x="577" y="48"/>
                </a:cubicBezTo>
                <a:lnTo>
                  <a:pt x="577" y="48"/>
                </a:lnTo>
                <a:cubicBezTo>
                  <a:pt x="564" y="48"/>
                  <a:pt x="553" y="38"/>
                  <a:pt x="553" y="24"/>
                </a:cubicBezTo>
                <a:cubicBezTo>
                  <a:pt x="553" y="11"/>
                  <a:pt x="564" y="0"/>
                  <a:pt x="577" y="0"/>
                </a:cubicBezTo>
                <a:close/>
                <a:moveTo>
                  <a:pt x="673" y="0"/>
                </a:moveTo>
                <a:lnTo>
                  <a:pt x="673" y="0"/>
                </a:lnTo>
                <a:cubicBezTo>
                  <a:pt x="686" y="0"/>
                  <a:pt x="697" y="11"/>
                  <a:pt x="697" y="24"/>
                </a:cubicBezTo>
                <a:cubicBezTo>
                  <a:pt x="697" y="38"/>
                  <a:pt x="686" y="48"/>
                  <a:pt x="673" y="48"/>
                </a:cubicBezTo>
                <a:lnTo>
                  <a:pt x="673" y="48"/>
                </a:lnTo>
                <a:cubicBezTo>
                  <a:pt x="660" y="48"/>
                  <a:pt x="649" y="38"/>
                  <a:pt x="649" y="24"/>
                </a:cubicBezTo>
                <a:cubicBezTo>
                  <a:pt x="649" y="11"/>
                  <a:pt x="660" y="0"/>
                  <a:pt x="673" y="0"/>
                </a:cubicBezTo>
                <a:close/>
                <a:moveTo>
                  <a:pt x="769" y="0"/>
                </a:moveTo>
                <a:lnTo>
                  <a:pt x="769" y="0"/>
                </a:lnTo>
                <a:cubicBezTo>
                  <a:pt x="782" y="0"/>
                  <a:pt x="793" y="11"/>
                  <a:pt x="793" y="24"/>
                </a:cubicBezTo>
                <a:cubicBezTo>
                  <a:pt x="793" y="38"/>
                  <a:pt x="782" y="48"/>
                  <a:pt x="769" y="48"/>
                </a:cubicBezTo>
                <a:lnTo>
                  <a:pt x="769" y="48"/>
                </a:lnTo>
                <a:cubicBezTo>
                  <a:pt x="756" y="48"/>
                  <a:pt x="745" y="38"/>
                  <a:pt x="745" y="24"/>
                </a:cubicBezTo>
                <a:cubicBezTo>
                  <a:pt x="745" y="11"/>
                  <a:pt x="756" y="0"/>
                  <a:pt x="769" y="0"/>
                </a:cubicBezTo>
                <a:close/>
                <a:moveTo>
                  <a:pt x="865" y="0"/>
                </a:moveTo>
                <a:lnTo>
                  <a:pt x="865" y="0"/>
                </a:lnTo>
                <a:cubicBezTo>
                  <a:pt x="878" y="0"/>
                  <a:pt x="889" y="11"/>
                  <a:pt x="889" y="24"/>
                </a:cubicBezTo>
                <a:cubicBezTo>
                  <a:pt x="889" y="38"/>
                  <a:pt x="878" y="48"/>
                  <a:pt x="865" y="48"/>
                </a:cubicBezTo>
                <a:lnTo>
                  <a:pt x="865" y="48"/>
                </a:lnTo>
                <a:cubicBezTo>
                  <a:pt x="852" y="48"/>
                  <a:pt x="841" y="38"/>
                  <a:pt x="841" y="24"/>
                </a:cubicBezTo>
                <a:cubicBezTo>
                  <a:pt x="841" y="11"/>
                  <a:pt x="852" y="0"/>
                  <a:pt x="865" y="0"/>
                </a:cubicBezTo>
                <a:close/>
                <a:moveTo>
                  <a:pt x="961" y="0"/>
                </a:moveTo>
                <a:lnTo>
                  <a:pt x="961" y="0"/>
                </a:lnTo>
                <a:cubicBezTo>
                  <a:pt x="974" y="0"/>
                  <a:pt x="985" y="11"/>
                  <a:pt x="985" y="24"/>
                </a:cubicBezTo>
                <a:cubicBezTo>
                  <a:pt x="985" y="38"/>
                  <a:pt x="974" y="48"/>
                  <a:pt x="961" y="48"/>
                </a:cubicBezTo>
                <a:lnTo>
                  <a:pt x="961" y="48"/>
                </a:lnTo>
                <a:cubicBezTo>
                  <a:pt x="948" y="48"/>
                  <a:pt x="937" y="38"/>
                  <a:pt x="937" y="24"/>
                </a:cubicBezTo>
                <a:cubicBezTo>
                  <a:pt x="937" y="11"/>
                  <a:pt x="948" y="0"/>
                  <a:pt x="961" y="0"/>
                </a:cubicBezTo>
                <a:close/>
                <a:moveTo>
                  <a:pt x="1057" y="0"/>
                </a:moveTo>
                <a:lnTo>
                  <a:pt x="1057" y="0"/>
                </a:lnTo>
                <a:cubicBezTo>
                  <a:pt x="1070" y="0"/>
                  <a:pt x="1081" y="11"/>
                  <a:pt x="1081" y="24"/>
                </a:cubicBezTo>
                <a:cubicBezTo>
                  <a:pt x="1081" y="38"/>
                  <a:pt x="1070" y="48"/>
                  <a:pt x="1057" y="48"/>
                </a:cubicBezTo>
                <a:lnTo>
                  <a:pt x="1057" y="48"/>
                </a:lnTo>
                <a:cubicBezTo>
                  <a:pt x="1044" y="48"/>
                  <a:pt x="1033" y="38"/>
                  <a:pt x="1033" y="24"/>
                </a:cubicBezTo>
                <a:cubicBezTo>
                  <a:pt x="1033" y="11"/>
                  <a:pt x="1044" y="0"/>
                  <a:pt x="1057" y="0"/>
                </a:cubicBezTo>
                <a:close/>
                <a:moveTo>
                  <a:pt x="1153" y="0"/>
                </a:moveTo>
                <a:lnTo>
                  <a:pt x="1153" y="0"/>
                </a:lnTo>
                <a:cubicBezTo>
                  <a:pt x="1167" y="0"/>
                  <a:pt x="1177" y="11"/>
                  <a:pt x="1177" y="24"/>
                </a:cubicBezTo>
                <a:cubicBezTo>
                  <a:pt x="1177" y="38"/>
                  <a:pt x="1167" y="48"/>
                  <a:pt x="1153" y="48"/>
                </a:cubicBezTo>
                <a:lnTo>
                  <a:pt x="1153" y="48"/>
                </a:lnTo>
                <a:cubicBezTo>
                  <a:pt x="1140" y="48"/>
                  <a:pt x="1129" y="38"/>
                  <a:pt x="1129" y="24"/>
                </a:cubicBezTo>
                <a:cubicBezTo>
                  <a:pt x="1129" y="11"/>
                  <a:pt x="1140" y="0"/>
                  <a:pt x="1153" y="0"/>
                </a:cubicBezTo>
                <a:close/>
                <a:moveTo>
                  <a:pt x="1249" y="0"/>
                </a:moveTo>
                <a:lnTo>
                  <a:pt x="1249" y="0"/>
                </a:lnTo>
                <a:cubicBezTo>
                  <a:pt x="1263" y="0"/>
                  <a:pt x="1273" y="11"/>
                  <a:pt x="1273" y="24"/>
                </a:cubicBezTo>
                <a:cubicBezTo>
                  <a:pt x="1273" y="38"/>
                  <a:pt x="1263" y="48"/>
                  <a:pt x="1249" y="48"/>
                </a:cubicBezTo>
                <a:lnTo>
                  <a:pt x="1249" y="48"/>
                </a:lnTo>
                <a:cubicBezTo>
                  <a:pt x="1236" y="48"/>
                  <a:pt x="1225" y="38"/>
                  <a:pt x="1225" y="24"/>
                </a:cubicBezTo>
                <a:cubicBezTo>
                  <a:pt x="1225" y="11"/>
                  <a:pt x="1236" y="0"/>
                  <a:pt x="1249" y="0"/>
                </a:cubicBezTo>
                <a:close/>
                <a:moveTo>
                  <a:pt x="1345" y="0"/>
                </a:moveTo>
                <a:lnTo>
                  <a:pt x="1345" y="0"/>
                </a:lnTo>
                <a:cubicBezTo>
                  <a:pt x="1359" y="0"/>
                  <a:pt x="1369" y="11"/>
                  <a:pt x="1369" y="24"/>
                </a:cubicBezTo>
                <a:cubicBezTo>
                  <a:pt x="1369" y="38"/>
                  <a:pt x="1359" y="48"/>
                  <a:pt x="1345" y="48"/>
                </a:cubicBezTo>
                <a:lnTo>
                  <a:pt x="1345" y="48"/>
                </a:lnTo>
                <a:cubicBezTo>
                  <a:pt x="1332" y="48"/>
                  <a:pt x="1321" y="38"/>
                  <a:pt x="1321" y="24"/>
                </a:cubicBezTo>
                <a:cubicBezTo>
                  <a:pt x="1321" y="11"/>
                  <a:pt x="1332" y="0"/>
                  <a:pt x="1345" y="0"/>
                </a:cubicBezTo>
                <a:close/>
                <a:moveTo>
                  <a:pt x="1441" y="0"/>
                </a:moveTo>
                <a:lnTo>
                  <a:pt x="1441" y="0"/>
                </a:lnTo>
                <a:cubicBezTo>
                  <a:pt x="1455" y="0"/>
                  <a:pt x="1465" y="11"/>
                  <a:pt x="1465" y="24"/>
                </a:cubicBezTo>
                <a:cubicBezTo>
                  <a:pt x="1465" y="38"/>
                  <a:pt x="1455" y="48"/>
                  <a:pt x="1441" y="48"/>
                </a:cubicBezTo>
                <a:lnTo>
                  <a:pt x="1441" y="48"/>
                </a:lnTo>
                <a:cubicBezTo>
                  <a:pt x="1428" y="48"/>
                  <a:pt x="1417" y="38"/>
                  <a:pt x="1417" y="24"/>
                </a:cubicBezTo>
                <a:cubicBezTo>
                  <a:pt x="1417" y="11"/>
                  <a:pt x="1428" y="0"/>
                  <a:pt x="1441" y="0"/>
                </a:cubicBezTo>
                <a:close/>
                <a:moveTo>
                  <a:pt x="1537" y="0"/>
                </a:moveTo>
                <a:lnTo>
                  <a:pt x="1537" y="0"/>
                </a:lnTo>
                <a:cubicBezTo>
                  <a:pt x="1551" y="0"/>
                  <a:pt x="1561" y="11"/>
                  <a:pt x="1561" y="24"/>
                </a:cubicBezTo>
                <a:cubicBezTo>
                  <a:pt x="1561" y="38"/>
                  <a:pt x="1551" y="48"/>
                  <a:pt x="1537" y="48"/>
                </a:cubicBezTo>
                <a:lnTo>
                  <a:pt x="1537" y="48"/>
                </a:lnTo>
                <a:cubicBezTo>
                  <a:pt x="1524" y="48"/>
                  <a:pt x="1513" y="38"/>
                  <a:pt x="1513" y="24"/>
                </a:cubicBezTo>
                <a:cubicBezTo>
                  <a:pt x="1513" y="11"/>
                  <a:pt x="1524" y="0"/>
                  <a:pt x="1537" y="0"/>
                </a:cubicBezTo>
                <a:close/>
                <a:moveTo>
                  <a:pt x="1633" y="0"/>
                </a:moveTo>
                <a:lnTo>
                  <a:pt x="1634" y="0"/>
                </a:lnTo>
                <a:cubicBezTo>
                  <a:pt x="1647" y="0"/>
                  <a:pt x="1658" y="11"/>
                  <a:pt x="1658" y="24"/>
                </a:cubicBezTo>
                <a:cubicBezTo>
                  <a:pt x="1658" y="38"/>
                  <a:pt x="1647" y="48"/>
                  <a:pt x="1634" y="48"/>
                </a:cubicBezTo>
                <a:lnTo>
                  <a:pt x="1633" y="48"/>
                </a:lnTo>
                <a:cubicBezTo>
                  <a:pt x="1620" y="48"/>
                  <a:pt x="1609" y="38"/>
                  <a:pt x="1609" y="24"/>
                </a:cubicBezTo>
                <a:cubicBezTo>
                  <a:pt x="1609" y="11"/>
                  <a:pt x="1620" y="0"/>
                  <a:pt x="1633" y="0"/>
                </a:cubicBezTo>
                <a:close/>
                <a:moveTo>
                  <a:pt x="1730" y="0"/>
                </a:moveTo>
                <a:lnTo>
                  <a:pt x="1730" y="0"/>
                </a:lnTo>
                <a:cubicBezTo>
                  <a:pt x="1743" y="0"/>
                  <a:pt x="1754" y="11"/>
                  <a:pt x="1754" y="24"/>
                </a:cubicBezTo>
                <a:cubicBezTo>
                  <a:pt x="1754" y="38"/>
                  <a:pt x="1743" y="48"/>
                  <a:pt x="1730" y="48"/>
                </a:cubicBezTo>
                <a:lnTo>
                  <a:pt x="1730" y="48"/>
                </a:lnTo>
                <a:cubicBezTo>
                  <a:pt x="1716" y="48"/>
                  <a:pt x="1706" y="38"/>
                  <a:pt x="1706" y="24"/>
                </a:cubicBezTo>
                <a:cubicBezTo>
                  <a:pt x="1706" y="11"/>
                  <a:pt x="1716" y="0"/>
                  <a:pt x="1730" y="0"/>
                </a:cubicBezTo>
                <a:close/>
                <a:moveTo>
                  <a:pt x="1826" y="0"/>
                </a:moveTo>
                <a:lnTo>
                  <a:pt x="1826" y="0"/>
                </a:lnTo>
                <a:cubicBezTo>
                  <a:pt x="1839" y="0"/>
                  <a:pt x="1850" y="11"/>
                  <a:pt x="1850" y="24"/>
                </a:cubicBezTo>
                <a:cubicBezTo>
                  <a:pt x="1850" y="38"/>
                  <a:pt x="1839" y="48"/>
                  <a:pt x="1826" y="48"/>
                </a:cubicBezTo>
                <a:lnTo>
                  <a:pt x="1826" y="48"/>
                </a:lnTo>
                <a:cubicBezTo>
                  <a:pt x="1812" y="48"/>
                  <a:pt x="1802" y="38"/>
                  <a:pt x="1802" y="24"/>
                </a:cubicBezTo>
                <a:cubicBezTo>
                  <a:pt x="1802" y="11"/>
                  <a:pt x="1812" y="0"/>
                  <a:pt x="1826" y="0"/>
                </a:cubicBezTo>
                <a:close/>
                <a:moveTo>
                  <a:pt x="1922" y="0"/>
                </a:moveTo>
                <a:lnTo>
                  <a:pt x="1922" y="0"/>
                </a:lnTo>
                <a:cubicBezTo>
                  <a:pt x="1935" y="0"/>
                  <a:pt x="1946" y="11"/>
                  <a:pt x="1946" y="24"/>
                </a:cubicBezTo>
                <a:cubicBezTo>
                  <a:pt x="1946" y="38"/>
                  <a:pt x="1935" y="48"/>
                  <a:pt x="1922" y="48"/>
                </a:cubicBezTo>
                <a:lnTo>
                  <a:pt x="1922" y="48"/>
                </a:lnTo>
                <a:cubicBezTo>
                  <a:pt x="1908" y="48"/>
                  <a:pt x="1898" y="38"/>
                  <a:pt x="1898" y="24"/>
                </a:cubicBezTo>
                <a:cubicBezTo>
                  <a:pt x="1898" y="11"/>
                  <a:pt x="1908" y="0"/>
                  <a:pt x="1922" y="0"/>
                </a:cubicBezTo>
                <a:close/>
                <a:moveTo>
                  <a:pt x="2018" y="0"/>
                </a:moveTo>
                <a:lnTo>
                  <a:pt x="2018" y="0"/>
                </a:lnTo>
                <a:cubicBezTo>
                  <a:pt x="2031" y="0"/>
                  <a:pt x="2042" y="11"/>
                  <a:pt x="2042" y="24"/>
                </a:cubicBezTo>
                <a:cubicBezTo>
                  <a:pt x="2042" y="38"/>
                  <a:pt x="2031" y="48"/>
                  <a:pt x="2018" y="48"/>
                </a:cubicBezTo>
                <a:lnTo>
                  <a:pt x="2018" y="48"/>
                </a:lnTo>
                <a:cubicBezTo>
                  <a:pt x="2004" y="48"/>
                  <a:pt x="1994" y="38"/>
                  <a:pt x="1994" y="24"/>
                </a:cubicBezTo>
                <a:cubicBezTo>
                  <a:pt x="1994" y="11"/>
                  <a:pt x="2004" y="0"/>
                  <a:pt x="2018" y="0"/>
                </a:cubicBezTo>
                <a:close/>
                <a:moveTo>
                  <a:pt x="2114" y="0"/>
                </a:moveTo>
                <a:lnTo>
                  <a:pt x="2114" y="0"/>
                </a:lnTo>
                <a:cubicBezTo>
                  <a:pt x="2127" y="0"/>
                  <a:pt x="2138" y="11"/>
                  <a:pt x="2138" y="24"/>
                </a:cubicBezTo>
                <a:cubicBezTo>
                  <a:pt x="2138" y="38"/>
                  <a:pt x="2127" y="48"/>
                  <a:pt x="2114" y="48"/>
                </a:cubicBezTo>
                <a:lnTo>
                  <a:pt x="2114" y="48"/>
                </a:lnTo>
                <a:cubicBezTo>
                  <a:pt x="2100" y="48"/>
                  <a:pt x="2090" y="38"/>
                  <a:pt x="2090" y="24"/>
                </a:cubicBezTo>
                <a:cubicBezTo>
                  <a:pt x="2090" y="11"/>
                  <a:pt x="2100" y="0"/>
                  <a:pt x="2114" y="0"/>
                </a:cubicBezTo>
                <a:close/>
                <a:moveTo>
                  <a:pt x="2210" y="0"/>
                </a:moveTo>
                <a:lnTo>
                  <a:pt x="2210" y="0"/>
                </a:lnTo>
                <a:cubicBezTo>
                  <a:pt x="2223" y="0"/>
                  <a:pt x="2234" y="11"/>
                  <a:pt x="2234" y="24"/>
                </a:cubicBezTo>
                <a:cubicBezTo>
                  <a:pt x="2234" y="38"/>
                  <a:pt x="2223" y="48"/>
                  <a:pt x="2210" y="48"/>
                </a:cubicBezTo>
                <a:lnTo>
                  <a:pt x="2210" y="48"/>
                </a:lnTo>
                <a:cubicBezTo>
                  <a:pt x="2197" y="48"/>
                  <a:pt x="2186" y="38"/>
                  <a:pt x="2186" y="24"/>
                </a:cubicBezTo>
                <a:cubicBezTo>
                  <a:pt x="2186" y="11"/>
                  <a:pt x="2197" y="0"/>
                  <a:pt x="2210" y="0"/>
                </a:cubicBezTo>
                <a:close/>
                <a:moveTo>
                  <a:pt x="2306" y="0"/>
                </a:moveTo>
                <a:lnTo>
                  <a:pt x="2306" y="0"/>
                </a:lnTo>
                <a:cubicBezTo>
                  <a:pt x="2319" y="0"/>
                  <a:pt x="2330" y="11"/>
                  <a:pt x="2330" y="24"/>
                </a:cubicBezTo>
                <a:cubicBezTo>
                  <a:pt x="2330" y="38"/>
                  <a:pt x="2319" y="48"/>
                  <a:pt x="2306" y="48"/>
                </a:cubicBezTo>
                <a:lnTo>
                  <a:pt x="2306" y="48"/>
                </a:lnTo>
                <a:cubicBezTo>
                  <a:pt x="2293" y="48"/>
                  <a:pt x="2282" y="38"/>
                  <a:pt x="2282" y="24"/>
                </a:cubicBezTo>
                <a:cubicBezTo>
                  <a:pt x="2282" y="11"/>
                  <a:pt x="2293" y="0"/>
                  <a:pt x="2306" y="0"/>
                </a:cubicBezTo>
                <a:close/>
                <a:moveTo>
                  <a:pt x="2402" y="0"/>
                </a:moveTo>
                <a:lnTo>
                  <a:pt x="2402" y="0"/>
                </a:lnTo>
                <a:cubicBezTo>
                  <a:pt x="2415" y="0"/>
                  <a:pt x="2426" y="11"/>
                  <a:pt x="2426" y="24"/>
                </a:cubicBezTo>
                <a:cubicBezTo>
                  <a:pt x="2426" y="38"/>
                  <a:pt x="2415" y="48"/>
                  <a:pt x="2402" y="48"/>
                </a:cubicBezTo>
                <a:lnTo>
                  <a:pt x="2402" y="48"/>
                </a:lnTo>
                <a:cubicBezTo>
                  <a:pt x="2389" y="48"/>
                  <a:pt x="2378" y="38"/>
                  <a:pt x="2378" y="24"/>
                </a:cubicBezTo>
                <a:cubicBezTo>
                  <a:pt x="2378" y="11"/>
                  <a:pt x="2389" y="0"/>
                  <a:pt x="2402" y="0"/>
                </a:cubicBezTo>
                <a:close/>
                <a:moveTo>
                  <a:pt x="2498" y="0"/>
                </a:moveTo>
                <a:lnTo>
                  <a:pt x="2498" y="0"/>
                </a:lnTo>
                <a:cubicBezTo>
                  <a:pt x="2511" y="0"/>
                  <a:pt x="2522" y="11"/>
                  <a:pt x="2522" y="24"/>
                </a:cubicBezTo>
                <a:cubicBezTo>
                  <a:pt x="2522" y="38"/>
                  <a:pt x="2511" y="48"/>
                  <a:pt x="2498" y="48"/>
                </a:cubicBezTo>
                <a:lnTo>
                  <a:pt x="2498" y="48"/>
                </a:lnTo>
                <a:cubicBezTo>
                  <a:pt x="2485" y="48"/>
                  <a:pt x="2474" y="38"/>
                  <a:pt x="2474" y="24"/>
                </a:cubicBezTo>
                <a:cubicBezTo>
                  <a:pt x="2474" y="11"/>
                  <a:pt x="2485" y="0"/>
                  <a:pt x="2498" y="0"/>
                </a:cubicBezTo>
                <a:close/>
                <a:moveTo>
                  <a:pt x="2594" y="0"/>
                </a:moveTo>
                <a:lnTo>
                  <a:pt x="2594" y="0"/>
                </a:lnTo>
                <a:cubicBezTo>
                  <a:pt x="2607" y="0"/>
                  <a:pt x="2618" y="11"/>
                  <a:pt x="2618" y="24"/>
                </a:cubicBezTo>
                <a:cubicBezTo>
                  <a:pt x="2618" y="38"/>
                  <a:pt x="2607" y="48"/>
                  <a:pt x="2594" y="48"/>
                </a:cubicBezTo>
                <a:lnTo>
                  <a:pt x="2594" y="48"/>
                </a:lnTo>
                <a:cubicBezTo>
                  <a:pt x="2581" y="48"/>
                  <a:pt x="2570" y="38"/>
                  <a:pt x="2570" y="24"/>
                </a:cubicBezTo>
                <a:cubicBezTo>
                  <a:pt x="2570" y="11"/>
                  <a:pt x="2581" y="0"/>
                  <a:pt x="2594" y="0"/>
                </a:cubicBezTo>
                <a:close/>
                <a:moveTo>
                  <a:pt x="2690" y="0"/>
                </a:moveTo>
                <a:lnTo>
                  <a:pt x="2690" y="0"/>
                </a:lnTo>
                <a:cubicBezTo>
                  <a:pt x="2703" y="0"/>
                  <a:pt x="2714" y="11"/>
                  <a:pt x="2714" y="24"/>
                </a:cubicBezTo>
                <a:cubicBezTo>
                  <a:pt x="2714" y="38"/>
                  <a:pt x="2703" y="48"/>
                  <a:pt x="2690" y="48"/>
                </a:cubicBezTo>
                <a:lnTo>
                  <a:pt x="2690" y="48"/>
                </a:lnTo>
                <a:cubicBezTo>
                  <a:pt x="2677" y="48"/>
                  <a:pt x="2666" y="38"/>
                  <a:pt x="2666" y="24"/>
                </a:cubicBezTo>
                <a:cubicBezTo>
                  <a:pt x="2666" y="11"/>
                  <a:pt x="2677" y="0"/>
                  <a:pt x="2690" y="0"/>
                </a:cubicBezTo>
                <a:close/>
                <a:moveTo>
                  <a:pt x="2786" y="0"/>
                </a:moveTo>
                <a:lnTo>
                  <a:pt x="2786" y="0"/>
                </a:lnTo>
                <a:cubicBezTo>
                  <a:pt x="2799" y="0"/>
                  <a:pt x="2810" y="11"/>
                  <a:pt x="2810" y="24"/>
                </a:cubicBezTo>
                <a:cubicBezTo>
                  <a:pt x="2810" y="38"/>
                  <a:pt x="2799" y="48"/>
                  <a:pt x="2786" y="48"/>
                </a:cubicBezTo>
                <a:lnTo>
                  <a:pt x="2786" y="48"/>
                </a:lnTo>
                <a:cubicBezTo>
                  <a:pt x="2773" y="48"/>
                  <a:pt x="2762" y="38"/>
                  <a:pt x="2762" y="24"/>
                </a:cubicBezTo>
                <a:cubicBezTo>
                  <a:pt x="2762" y="11"/>
                  <a:pt x="2773" y="0"/>
                  <a:pt x="2786" y="0"/>
                </a:cubicBezTo>
                <a:close/>
                <a:moveTo>
                  <a:pt x="2882" y="0"/>
                </a:moveTo>
                <a:lnTo>
                  <a:pt x="2882" y="0"/>
                </a:lnTo>
                <a:cubicBezTo>
                  <a:pt x="2895" y="0"/>
                  <a:pt x="2906" y="11"/>
                  <a:pt x="2906" y="24"/>
                </a:cubicBezTo>
                <a:cubicBezTo>
                  <a:pt x="2906" y="38"/>
                  <a:pt x="2895" y="48"/>
                  <a:pt x="2882" y="48"/>
                </a:cubicBezTo>
                <a:lnTo>
                  <a:pt x="2882" y="48"/>
                </a:lnTo>
                <a:cubicBezTo>
                  <a:pt x="2869" y="48"/>
                  <a:pt x="2858" y="38"/>
                  <a:pt x="2858" y="24"/>
                </a:cubicBezTo>
                <a:cubicBezTo>
                  <a:pt x="2858" y="11"/>
                  <a:pt x="2869" y="0"/>
                  <a:pt x="2882" y="0"/>
                </a:cubicBezTo>
                <a:close/>
                <a:moveTo>
                  <a:pt x="2978" y="0"/>
                </a:moveTo>
                <a:lnTo>
                  <a:pt x="2978" y="0"/>
                </a:lnTo>
                <a:cubicBezTo>
                  <a:pt x="2991" y="0"/>
                  <a:pt x="3002" y="11"/>
                  <a:pt x="3002" y="24"/>
                </a:cubicBezTo>
                <a:cubicBezTo>
                  <a:pt x="3002" y="38"/>
                  <a:pt x="2991" y="48"/>
                  <a:pt x="2978" y="48"/>
                </a:cubicBezTo>
                <a:lnTo>
                  <a:pt x="2978" y="48"/>
                </a:lnTo>
                <a:cubicBezTo>
                  <a:pt x="2965" y="48"/>
                  <a:pt x="2954" y="38"/>
                  <a:pt x="2954" y="24"/>
                </a:cubicBezTo>
                <a:cubicBezTo>
                  <a:pt x="2954" y="11"/>
                  <a:pt x="2965" y="0"/>
                  <a:pt x="2978" y="0"/>
                </a:cubicBezTo>
                <a:close/>
                <a:moveTo>
                  <a:pt x="3074" y="0"/>
                </a:moveTo>
                <a:lnTo>
                  <a:pt x="3074" y="0"/>
                </a:lnTo>
                <a:cubicBezTo>
                  <a:pt x="3087" y="0"/>
                  <a:pt x="3098" y="11"/>
                  <a:pt x="3098" y="24"/>
                </a:cubicBezTo>
                <a:cubicBezTo>
                  <a:pt x="3098" y="38"/>
                  <a:pt x="3087" y="48"/>
                  <a:pt x="3074" y="48"/>
                </a:cubicBezTo>
                <a:lnTo>
                  <a:pt x="3074" y="48"/>
                </a:lnTo>
                <a:cubicBezTo>
                  <a:pt x="3061" y="48"/>
                  <a:pt x="3050" y="38"/>
                  <a:pt x="3050" y="24"/>
                </a:cubicBezTo>
                <a:cubicBezTo>
                  <a:pt x="3050" y="11"/>
                  <a:pt x="3061" y="0"/>
                  <a:pt x="3074" y="0"/>
                </a:cubicBezTo>
                <a:close/>
                <a:moveTo>
                  <a:pt x="3170" y="0"/>
                </a:moveTo>
                <a:lnTo>
                  <a:pt x="3170" y="0"/>
                </a:lnTo>
                <a:cubicBezTo>
                  <a:pt x="3184" y="0"/>
                  <a:pt x="3194" y="11"/>
                  <a:pt x="3194" y="24"/>
                </a:cubicBezTo>
                <a:cubicBezTo>
                  <a:pt x="3194" y="38"/>
                  <a:pt x="3184" y="48"/>
                  <a:pt x="3170" y="48"/>
                </a:cubicBezTo>
                <a:lnTo>
                  <a:pt x="3170" y="48"/>
                </a:lnTo>
                <a:cubicBezTo>
                  <a:pt x="3157" y="48"/>
                  <a:pt x="3146" y="38"/>
                  <a:pt x="3146" y="24"/>
                </a:cubicBezTo>
                <a:cubicBezTo>
                  <a:pt x="3146" y="11"/>
                  <a:pt x="3157" y="0"/>
                  <a:pt x="3170" y="0"/>
                </a:cubicBezTo>
                <a:close/>
                <a:moveTo>
                  <a:pt x="3266" y="0"/>
                </a:moveTo>
                <a:lnTo>
                  <a:pt x="3266" y="0"/>
                </a:lnTo>
                <a:cubicBezTo>
                  <a:pt x="3280" y="0"/>
                  <a:pt x="3290" y="11"/>
                  <a:pt x="3290" y="24"/>
                </a:cubicBezTo>
                <a:cubicBezTo>
                  <a:pt x="3290" y="38"/>
                  <a:pt x="3280" y="48"/>
                  <a:pt x="3266" y="48"/>
                </a:cubicBezTo>
                <a:lnTo>
                  <a:pt x="3266" y="48"/>
                </a:lnTo>
                <a:cubicBezTo>
                  <a:pt x="3253" y="48"/>
                  <a:pt x="3242" y="38"/>
                  <a:pt x="3242" y="24"/>
                </a:cubicBezTo>
                <a:cubicBezTo>
                  <a:pt x="3242" y="11"/>
                  <a:pt x="3253" y="0"/>
                  <a:pt x="3266" y="0"/>
                </a:cubicBezTo>
                <a:close/>
                <a:moveTo>
                  <a:pt x="3362" y="0"/>
                </a:moveTo>
                <a:lnTo>
                  <a:pt x="3362" y="0"/>
                </a:lnTo>
                <a:cubicBezTo>
                  <a:pt x="3376" y="0"/>
                  <a:pt x="3386" y="11"/>
                  <a:pt x="3386" y="24"/>
                </a:cubicBezTo>
                <a:cubicBezTo>
                  <a:pt x="3386" y="38"/>
                  <a:pt x="3376" y="48"/>
                  <a:pt x="3362" y="48"/>
                </a:cubicBezTo>
                <a:lnTo>
                  <a:pt x="3362" y="48"/>
                </a:lnTo>
                <a:cubicBezTo>
                  <a:pt x="3349" y="48"/>
                  <a:pt x="3338" y="38"/>
                  <a:pt x="3338" y="24"/>
                </a:cubicBezTo>
                <a:cubicBezTo>
                  <a:pt x="3338" y="11"/>
                  <a:pt x="3349" y="0"/>
                  <a:pt x="3362" y="0"/>
                </a:cubicBezTo>
                <a:close/>
                <a:moveTo>
                  <a:pt x="3458" y="0"/>
                </a:moveTo>
                <a:lnTo>
                  <a:pt x="3458" y="0"/>
                </a:lnTo>
                <a:cubicBezTo>
                  <a:pt x="3472" y="0"/>
                  <a:pt x="3482" y="11"/>
                  <a:pt x="3482" y="24"/>
                </a:cubicBezTo>
                <a:cubicBezTo>
                  <a:pt x="3482" y="38"/>
                  <a:pt x="3472" y="48"/>
                  <a:pt x="3458" y="48"/>
                </a:cubicBezTo>
                <a:lnTo>
                  <a:pt x="3458" y="48"/>
                </a:lnTo>
                <a:cubicBezTo>
                  <a:pt x="3445" y="48"/>
                  <a:pt x="3434" y="38"/>
                  <a:pt x="3434" y="24"/>
                </a:cubicBezTo>
                <a:cubicBezTo>
                  <a:pt x="3434" y="11"/>
                  <a:pt x="3445" y="0"/>
                  <a:pt x="3458" y="0"/>
                </a:cubicBezTo>
                <a:close/>
                <a:moveTo>
                  <a:pt x="3554" y="0"/>
                </a:moveTo>
                <a:lnTo>
                  <a:pt x="3554" y="0"/>
                </a:lnTo>
                <a:cubicBezTo>
                  <a:pt x="3568" y="0"/>
                  <a:pt x="3578" y="11"/>
                  <a:pt x="3578" y="24"/>
                </a:cubicBezTo>
                <a:cubicBezTo>
                  <a:pt x="3578" y="38"/>
                  <a:pt x="3568" y="48"/>
                  <a:pt x="3554" y="48"/>
                </a:cubicBezTo>
                <a:lnTo>
                  <a:pt x="3554" y="48"/>
                </a:lnTo>
                <a:cubicBezTo>
                  <a:pt x="3541" y="48"/>
                  <a:pt x="3530" y="38"/>
                  <a:pt x="3530" y="24"/>
                </a:cubicBezTo>
                <a:cubicBezTo>
                  <a:pt x="3530" y="11"/>
                  <a:pt x="3541" y="0"/>
                  <a:pt x="3554" y="0"/>
                </a:cubicBezTo>
                <a:close/>
                <a:moveTo>
                  <a:pt x="3650" y="0"/>
                </a:moveTo>
                <a:lnTo>
                  <a:pt x="3651" y="0"/>
                </a:lnTo>
                <a:cubicBezTo>
                  <a:pt x="3664" y="0"/>
                  <a:pt x="3675" y="11"/>
                  <a:pt x="3675" y="24"/>
                </a:cubicBezTo>
                <a:cubicBezTo>
                  <a:pt x="3675" y="38"/>
                  <a:pt x="3664" y="48"/>
                  <a:pt x="3651" y="48"/>
                </a:cubicBezTo>
                <a:lnTo>
                  <a:pt x="3650" y="48"/>
                </a:lnTo>
                <a:cubicBezTo>
                  <a:pt x="3637" y="48"/>
                  <a:pt x="3626" y="38"/>
                  <a:pt x="3626" y="24"/>
                </a:cubicBezTo>
                <a:cubicBezTo>
                  <a:pt x="3626" y="11"/>
                  <a:pt x="3637" y="0"/>
                  <a:pt x="3650" y="0"/>
                </a:cubicBezTo>
                <a:close/>
                <a:moveTo>
                  <a:pt x="3747" y="0"/>
                </a:moveTo>
                <a:lnTo>
                  <a:pt x="3747" y="0"/>
                </a:lnTo>
                <a:cubicBezTo>
                  <a:pt x="3760" y="0"/>
                  <a:pt x="3771" y="11"/>
                  <a:pt x="3771" y="24"/>
                </a:cubicBezTo>
                <a:cubicBezTo>
                  <a:pt x="3771" y="38"/>
                  <a:pt x="3760" y="48"/>
                  <a:pt x="3747" y="48"/>
                </a:cubicBezTo>
                <a:lnTo>
                  <a:pt x="3747" y="48"/>
                </a:lnTo>
                <a:cubicBezTo>
                  <a:pt x="3733" y="48"/>
                  <a:pt x="3723" y="38"/>
                  <a:pt x="3723" y="24"/>
                </a:cubicBezTo>
                <a:cubicBezTo>
                  <a:pt x="3723" y="11"/>
                  <a:pt x="3733" y="0"/>
                  <a:pt x="3747" y="0"/>
                </a:cubicBezTo>
                <a:close/>
                <a:moveTo>
                  <a:pt x="3843" y="0"/>
                </a:moveTo>
                <a:lnTo>
                  <a:pt x="3843" y="0"/>
                </a:lnTo>
                <a:cubicBezTo>
                  <a:pt x="3856" y="0"/>
                  <a:pt x="3867" y="11"/>
                  <a:pt x="3867" y="24"/>
                </a:cubicBezTo>
                <a:cubicBezTo>
                  <a:pt x="3867" y="38"/>
                  <a:pt x="3856" y="48"/>
                  <a:pt x="3843" y="48"/>
                </a:cubicBezTo>
                <a:lnTo>
                  <a:pt x="3843" y="48"/>
                </a:lnTo>
                <a:cubicBezTo>
                  <a:pt x="3829" y="48"/>
                  <a:pt x="3819" y="38"/>
                  <a:pt x="3819" y="24"/>
                </a:cubicBezTo>
                <a:cubicBezTo>
                  <a:pt x="3819" y="11"/>
                  <a:pt x="3829" y="0"/>
                  <a:pt x="3843" y="0"/>
                </a:cubicBezTo>
                <a:close/>
                <a:moveTo>
                  <a:pt x="3939" y="0"/>
                </a:moveTo>
                <a:lnTo>
                  <a:pt x="3939" y="0"/>
                </a:lnTo>
                <a:cubicBezTo>
                  <a:pt x="3952" y="0"/>
                  <a:pt x="3963" y="11"/>
                  <a:pt x="3963" y="24"/>
                </a:cubicBezTo>
                <a:cubicBezTo>
                  <a:pt x="3963" y="38"/>
                  <a:pt x="3952" y="48"/>
                  <a:pt x="3939" y="48"/>
                </a:cubicBezTo>
                <a:lnTo>
                  <a:pt x="3939" y="48"/>
                </a:lnTo>
                <a:cubicBezTo>
                  <a:pt x="3925" y="48"/>
                  <a:pt x="3915" y="38"/>
                  <a:pt x="3915" y="24"/>
                </a:cubicBezTo>
                <a:cubicBezTo>
                  <a:pt x="3915" y="11"/>
                  <a:pt x="3925" y="0"/>
                  <a:pt x="3939" y="0"/>
                </a:cubicBezTo>
                <a:close/>
                <a:moveTo>
                  <a:pt x="4035" y="0"/>
                </a:moveTo>
                <a:lnTo>
                  <a:pt x="4035" y="0"/>
                </a:lnTo>
                <a:cubicBezTo>
                  <a:pt x="4048" y="0"/>
                  <a:pt x="4059" y="11"/>
                  <a:pt x="4059" y="24"/>
                </a:cubicBezTo>
                <a:cubicBezTo>
                  <a:pt x="4059" y="38"/>
                  <a:pt x="4048" y="48"/>
                  <a:pt x="4035" y="48"/>
                </a:cubicBezTo>
                <a:lnTo>
                  <a:pt x="4035" y="48"/>
                </a:lnTo>
                <a:cubicBezTo>
                  <a:pt x="4021" y="48"/>
                  <a:pt x="4011" y="38"/>
                  <a:pt x="4011" y="24"/>
                </a:cubicBezTo>
                <a:cubicBezTo>
                  <a:pt x="4011" y="11"/>
                  <a:pt x="4021" y="0"/>
                  <a:pt x="4035" y="0"/>
                </a:cubicBezTo>
                <a:close/>
                <a:moveTo>
                  <a:pt x="4131" y="0"/>
                </a:moveTo>
                <a:lnTo>
                  <a:pt x="4131" y="0"/>
                </a:lnTo>
                <a:cubicBezTo>
                  <a:pt x="4144" y="0"/>
                  <a:pt x="4155" y="11"/>
                  <a:pt x="4155" y="24"/>
                </a:cubicBezTo>
                <a:cubicBezTo>
                  <a:pt x="4155" y="38"/>
                  <a:pt x="4144" y="48"/>
                  <a:pt x="4131" y="48"/>
                </a:cubicBezTo>
                <a:lnTo>
                  <a:pt x="4131" y="48"/>
                </a:lnTo>
                <a:cubicBezTo>
                  <a:pt x="4117" y="48"/>
                  <a:pt x="4107" y="38"/>
                  <a:pt x="4107" y="24"/>
                </a:cubicBezTo>
                <a:cubicBezTo>
                  <a:pt x="4107" y="11"/>
                  <a:pt x="4117" y="0"/>
                  <a:pt x="4131" y="0"/>
                </a:cubicBezTo>
                <a:close/>
                <a:moveTo>
                  <a:pt x="4192" y="83"/>
                </a:moveTo>
                <a:lnTo>
                  <a:pt x="4192" y="83"/>
                </a:lnTo>
                <a:cubicBezTo>
                  <a:pt x="4192" y="96"/>
                  <a:pt x="4182" y="107"/>
                  <a:pt x="4168" y="107"/>
                </a:cubicBezTo>
                <a:cubicBezTo>
                  <a:pt x="4155" y="107"/>
                  <a:pt x="4144" y="96"/>
                  <a:pt x="4144" y="83"/>
                </a:cubicBezTo>
                <a:lnTo>
                  <a:pt x="4144" y="83"/>
                </a:lnTo>
                <a:cubicBezTo>
                  <a:pt x="4144" y="70"/>
                  <a:pt x="4155" y="59"/>
                  <a:pt x="4168" y="59"/>
                </a:cubicBezTo>
                <a:cubicBezTo>
                  <a:pt x="4182" y="59"/>
                  <a:pt x="4192" y="70"/>
                  <a:pt x="4192" y="83"/>
                </a:cubicBezTo>
                <a:close/>
                <a:moveTo>
                  <a:pt x="4192" y="179"/>
                </a:moveTo>
                <a:lnTo>
                  <a:pt x="4192" y="179"/>
                </a:lnTo>
                <a:cubicBezTo>
                  <a:pt x="4192" y="192"/>
                  <a:pt x="4182" y="203"/>
                  <a:pt x="4168" y="203"/>
                </a:cubicBezTo>
                <a:cubicBezTo>
                  <a:pt x="4155" y="203"/>
                  <a:pt x="4144" y="192"/>
                  <a:pt x="4144" y="179"/>
                </a:cubicBezTo>
                <a:lnTo>
                  <a:pt x="4144" y="179"/>
                </a:lnTo>
                <a:cubicBezTo>
                  <a:pt x="4144" y="166"/>
                  <a:pt x="4155" y="155"/>
                  <a:pt x="4168" y="155"/>
                </a:cubicBezTo>
                <a:cubicBezTo>
                  <a:pt x="4182" y="155"/>
                  <a:pt x="4192" y="166"/>
                  <a:pt x="4192" y="179"/>
                </a:cubicBezTo>
                <a:close/>
                <a:moveTo>
                  <a:pt x="4192" y="275"/>
                </a:moveTo>
                <a:lnTo>
                  <a:pt x="4192" y="275"/>
                </a:lnTo>
                <a:cubicBezTo>
                  <a:pt x="4192" y="288"/>
                  <a:pt x="4182" y="299"/>
                  <a:pt x="4168" y="299"/>
                </a:cubicBezTo>
                <a:cubicBezTo>
                  <a:pt x="4155" y="299"/>
                  <a:pt x="4144" y="288"/>
                  <a:pt x="4144" y="275"/>
                </a:cubicBezTo>
                <a:lnTo>
                  <a:pt x="4144" y="275"/>
                </a:lnTo>
                <a:cubicBezTo>
                  <a:pt x="4144" y="262"/>
                  <a:pt x="4155" y="251"/>
                  <a:pt x="4168" y="251"/>
                </a:cubicBezTo>
                <a:cubicBezTo>
                  <a:pt x="4182" y="251"/>
                  <a:pt x="4192" y="262"/>
                  <a:pt x="4192" y="275"/>
                </a:cubicBezTo>
                <a:close/>
                <a:moveTo>
                  <a:pt x="4192" y="371"/>
                </a:moveTo>
                <a:lnTo>
                  <a:pt x="4192" y="371"/>
                </a:lnTo>
                <a:cubicBezTo>
                  <a:pt x="4192" y="384"/>
                  <a:pt x="4182" y="395"/>
                  <a:pt x="4168" y="395"/>
                </a:cubicBezTo>
                <a:cubicBezTo>
                  <a:pt x="4155" y="395"/>
                  <a:pt x="4144" y="384"/>
                  <a:pt x="4144" y="371"/>
                </a:cubicBezTo>
                <a:lnTo>
                  <a:pt x="4144" y="371"/>
                </a:lnTo>
                <a:cubicBezTo>
                  <a:pt x="4144" y="358"/>
                  <a:pt x="4155" y="347"/>
                  <a:pt x="4168" y="347"/>
                </a:cubicBezTo>
                <a:cubicBezTo>
                  <a:pt x="4182" y="347"/>
                  <a:pt x="4192" y="358"/>
                  <a:pt x="4192" y="371"/>
                </a:cubicBezTo>
                <a:close/>
                <a:moveTo>
                  <a:pt x="144" y="456"/>
                </a:moveTo>
                <a:lnTo>
                  <a:pt x="72" y="600"/>
                </a:lnTo>
                <a:lnTo>
                  <a:pt x="0" y="456"/>
                </a:lnTo>
                <a:lnTo>
                  <a:pt x="144" y="456"/>
                </a:lnTo>
                <a:close/>
                <a:moveTo>
                  <a:pt x="4240" y="424"/>
                </a:moveTo>
                <a:lnTo>
                  <a:pt x="4168" y="568"/>
                </a:lnTo>
                <a:lnTo>
                  <a:pt x="4096" y="424"/>
                </a:lnTo>
                <a:lnTo>
                  <a:pt x="4240" y="424"/>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 name="Oval 2"/>
          <p:cNvSpPr/>
          <p:nvPr/>
        </p:nvSpPr>
        <p:spPr>
          <a:xfrm>
            <a:off x="-70688" y="2477817"/>
            <a:ext cx="1289050" cy="2621757"/>
          </a:xfrm>
          <a:prstGeom prst="ellipse">
            <a:avLst/>
          </a:prstGeom>
          <a:solidFill>
            <a:srgbClr val="FFCC00">
              <a:alpha val="30196"/>
            </a:srgbClr>
          </a:solid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75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Que retenir du jeu de rôle ?</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94884" y="1224284"/>
            <a:ext cx="8876588" cy="5366297"/>
          </a:xfrm>
        </p:spPr>
        <p:txBody>
          <a:bodyPr/>
          <a:lstStyle/>
          <a:p>
            <a:pPr lvl="0"/>
            <a:endParaRPr lang="fr-FR" b="0" dirty="0" smtClean="0">
              <a:latin typeface="Arial" panose="020B0604020202020204" pitchFamily="34" charset="0"/>
              <a:cs typeface="Arial" panose="020B0604020202020204" pitchFamily="34" charset="0"/>
            </a:endParaRPr>
          </a:p>
          <a:p>
            <a:pPr marL="95250" lvl="0" indent="0">
              <a:buNone/>
            </a:pPr>
            <a:r>
              <a:rPr lang="fr-FR" b="0" dirty="0" smtClean="0">
                <a:latin typeface="Arial" panose="020B0604020202020204" pitchFamily="34" charset="0"/>
                <a:cs typeface="Arial" panose="020B0604020202020204" pitchFamily="34" charset="0"/>
              </a:rPr>
              <a:t>Prendre la décision de lancer ou non un projet n’est pas simple.</a:t>
            </a:r>
          </a:p>
          <a:p>
            <a:pPr marL="95250" lvl="0" indent="0">
              <a:buNone/>
            </a:pPr>
            <a:endParaRPr lang="fr-FR" b="0" dirty="0" smtClean="0">
              <a:latin typeface="Arial" panose="020B0604020202020204" pitchFamily="34" charset="0"/>
              <a:cs typeface="Arial" panose="020B0604020202020204" pitchFamily="34" charset="0"/>
            </a:endParaRPr>
          </a:p>
          <a:p>
            <a:pPr lvl="0"/>
            <a:r>
              <a:rPr lang="fr-FR" b="0" dirty="0" smtClean="0">
                <a:latin typeface="Arial" panose="020B0604020202020204" pitchFamily="34" charset="0"/>
                <a:cs typeface="Arial" panose="020B0604020202020204" pitchFamily="34" charset="0"/>
              </a:rPr>
              <a:t>Le décideur (le  Directeur) a </a:t>
            </a:r>
            <a:r>
              <a:rPr lang="fr-FR" b="0" dirty="0" smtClean="0">
                <a:solidFill>
                  <a:srgbClr val="C00000"/>
                </a:solidFill>
                <a:latin typeface="Arial" panose="020B0604020202020204" pitchFamily="34" charset="0"/>
                <a:cs typeface="Arial" panose="020B0604020202020204" pitchFamily="34" charset="0"/>
              </a:rPr>
              <a:t>besoin d’informations pour prendre sa décision </a:t>
            </a:r>
            <a:r>
              <a:rPr lang="fr-FR" b="0" dirty="0" smtClean="0">
                <a:latin typeface="Arial" panose="020B0604020202020204" pitchFamily="34" charset="0"/>
                <a:cs typeface="Arial" panose="020B0604020202020204" pitchFamily="34" charset="0"/>
              </a:rPr>
              <a:t>:</a:t>
            </a:r>
          </a:p>
          <a:p>
            <a:pPr lvl="1"/>
            <a:r>
              <a:rPr lang="fr-FR" sz="1600" dirty="0" smtClean="0">
                <a:latin typeface="Arial" panose="020B0604020202020204" pitchFamily="34" charset="0"/>
                <a:cs typeface="Arial" panose="020B0604020202020204" pitchFamily="34" charset="0"/>
              </a:rPr>
              <a:t>D</a:t>
            </a:r>
            <a:r>
              <a:rPr lang="fr-FR" sz="1600" b="0" dirty="0" smtClean="0">
                <a:latin typeface="Arial" panose="020B0604020202020204" pitchFamily="34" charset="0"/>
                <a:cs typeface="Arial" panose="020B0604020202020204" pitchFamily="34" charset="0"/>
              </a:rPr>
              <a:t>e </a:t>
            </a:r>
            <a:r>
              <a:rPr lang="fr-FR" sz="1600" b="0" dirty="0">
                <a:latin typeface="Arial" panose="020B0604020202020204" pitchFamily="34" charset="0"/>
                <a:cs typeface="Arial" panose="020B0604020202020204" pitchFamily="34" charset="0"/>
              </a:rPr>
              <a:t>vérifier que les objectifs du projet </a:t>
            </a:r>
            <a:r>
              <a:rPr lang="fr-FR" sz="1600" b="0" dirty="0" smtClean="0">
                <a:latin typeface="Arial" panose="020B0604020202020204" pitchFamily="34" charset="0"/>
                <a:cs typeface="Arial" panose="020B0604020202020204" pitchFamily="34" charset="0"/>
              </a:rPr>
              <a:t>sont </a:t>
            </a:r>
            <a:r>
              <a:rPr lang="fr-FR" sz="1600" b="0" dirty="0">
                <a:latin typeface="Arial" panose="020B0604020202020204" pitchFamily="34" charset="0"/>
                <a:cs typeface="Arial" panose="020B0604020202020204" pitchFamily="34" charset="0"/>
              </a:rPr>
              <a:t>en adéquation avec la </a:t>
            </a:r>
            <a:r>
              <a:rPr lang="fr-FR" sz="1600" b="0" dirty="0" smtClean="0">
                <a:latin typeface="Arial" panose="020B0604020202020204" pitchFamily="34" charset="0"/>
                <a:cs typeface="Arial" panose="020B0604020202020204" pitchFamily="34" charset="0"/>
              </a:rPr>
              <a:t>stratégie de son établissement</a:t>
            </a:r>
          </a:p>
          <a:p>
            <a:pPr lvl="1"/>
            <a:r>
              <a:rPr lang="fr-FR" sz="1600" b="0" dirty="0" smtClean="0">
                <a:latin typeface="Arial" panose="020B0604020202020204" pitchFamily="34" charset="0"/>
                <a:cs typeface="Arial" panose="020B0604020202020204" pitchFamily="34" charset="0"/>
              </a:rPr>
              <a:t>De s’assurer que les objectifs du projet, tant </a:t>
            </a:r>
            <a:r>
              <a:rPr lang="fr-FR" sz="1600" b="0" dirty="0">
                <a:latin typeface="Arial" panose="020B0604020202020204" pitchFamily="34" charset="0"/>
                <a:cs typeface="Arial" panose="020B0604020202020204" pitchFamily="34" charset="0"/>
              </a:rPr>
              <a:t>d'un point de vue social, économique, technique, </a:t>
            </a:r>
            <a:r>
              <a:rPr lang="fr-FR" sz="1600" b="0" dirty="0" smtClean="0">
                <a:latin typeface="Arial" panose="020B0604020202020204" pitchFamily="34" charset="0"/>
                <a:cs typeface="Arial" panose="020B0604020202020204" pitchFamily="34" charset="0"/>
              </a:rPr>
              <a:t>financier que calendaire</a:t>
            </a:r>
            <a:r>
              <a:rPr lang="fr-FR" sz="1600" dirty="0" smtClean="0">
                <a:latin typeface="Arial" panose="020B0604020202020204" pitchFamily="34" charset="0"/>
                <a:cs typeface="Arial" panose="020B0604020202020204" pitchFamily="34" charset="0"/>
              </a:rPr>
              <a:t>, sont réalisables</a:t>
            </a:r>
            <a:endParaRPr lang="fr-FR" sz="1600" b="0" dirty="0" smtClean="0">
              <a:latin typeface="Arial" panose="020B0604020202020204" pitchFamily="34" charset="0"/>
              <a:cs typeface="Arial" panose="020B0604020202020204" pitchFamily="34" charset="0"/>
            </a:endParaRPr>
          </a:p>
          <a:p>
            <a:pPr lvl="0"/>
            <a:endParaRPr lang="fr-FR" b="0" dirty="0">
              <a:latin typeface="Arial" panose="020B0604020202020204" pitchFamily="34" charset="0"/>
              <a:cs typeface="Arial" panose="020B0604020202020204" pitchFamily="34" charset="0"/>
            </a:endParaRPr>
          </a:p>
          <a:p>
            <a:pPr lvl="0"/>
            <a:r>
              <a:rPr lang="fr-FR" b="0" dirty="0" smtClean="0">
                <a:latin typeface="Arial" panose="020B0604020202020204" pitchFamily="34" charset="0"/>
                <a:cs typeface="Arial" panose="020B0604020202020204" pitchFamily="34" charset="0"/>
              </a:rPr>
              <a:t>Celui qui aide à la prise de décision (en général le DSIO) doit :</a:t>
            </a:r>
          </a:p>
          <a:p>
            <a:pPr lvl="1"/>
            <a:r>
              <a:rPr lang="fr-FR" sz="1600" b="0" dirty="0" smtClean="0">
                <a:latin typeface="Arial" panose="020B0604020202020204" pitchFamily="34" charset="0"/>
                <a:cs typeface="Arial" panose="020B0604020202020204" pitchFamily="34" charset="0"/>
              </a:rPr>
              <a:t>Fournir au décideur les </a:t>
            </a:r>
            <a:r>
              <a:rPr lang="fr-FR" sz="1600" b="0" dirty="0">
                <a:latin typeface="Arial" panose="020B0604020202020204" pitchFamily="34" charset="0"/>
                <a:cs typeface="Arial" panose="020B0604020202020204" pitchFamily="34" charset="0"/>
              </a:rPr>
              <a:t>informations permettant d'</a:t>
            </a:r>
            <a:r>
              <a:rPr lang="fr-FR" sz="1600" b="0" dirty="0">
                <a:solidFill>
                  <a:srgbClr val="C00000"/>
                </a:solidFill>
                <a:latin typeface="Arial" panose="020B0604020202020204" pitchFamily="34" charset="0"/>
                <a:cs typeface="Arial" panose="020B0604020202020204" pitchFamily="34" charset="0"/>
              </a:rPr>
              <a:t>évaluer de façon suffisamment précise les contours du </a:t>
            </a:r>
            <a:r>
              <a:rPr lang="fr-FR" sz="1600" b="0" dirty="0" smtClean="0">
                <a:solidFill>
                  <a:srgbClr val="C00000"/>
                </a:solidFill>
                <a:latin typeface="Arial" panose="020B0604020202020204" pitchFamily="34" charset="0"/>
                <a:cs typeface="Arial" panose="020B0604020202020204" pitchFamily="34" charset="0"/>
              </a:rPr>
              <a:t>projet</a:t>
            </a:r>
          </a:p>
          <a:p>
            <a:pPr lvl="1"/>
            <a:r>
              <a:rPr lang="fr-FR" sz="1600" b="0" dirty="0" smtClean="0">
                <a:latin typeface="Arial" panose="020B0604020202020204" pitchFamily="34" charset="0"/>
                <a:cs typeface="Arial" panose="020B0604020202020204" pitchFamily="34" charset="0"/>
              </a:rPr>
              <a:t>Savoir présenter ces informations aux décideurs</a:t>
            </a:r>
          </a:p>
          <a:p>
            <a:pPr lvl="1"/>
            <a:r>
              <a:rPr lang="fr-FR" sz="1600" dirty="0" smtClean="0">
                <a:latin typeface="Arial" panose="020B0604020202020204" pitchFamily="34" charset="0"/>
                <a:cs typeface="Arial" panose="020B0604020202020204" pitchFamily="34" charset="0"/>
              </a:rPr>
              <a:t>Adapter le </a:t>
            </a:r>
            <a:r>
              <a:rPr lang="fr-FR" sz="1600" dirty="0">
                <a:solidFill>
                  <a:srgbClr val="C00000"/>
                </a:solidFill>
                <a:latin typeface="Arial" panose="020B0604020202020204" pitchFamily="34" charset="0"/>
                <a:cs typeface="Arial" panose="020B0604020202020204" pitchFamily="34" charset="0"/>
              </a:rPr>
              <a:t>niveau d’information </a:t>
            </a:r>
            <a:r>
              <a:rPr lang="fr-FR" sz="1600" dirty="0" smtClean="0">
                <a:solidFill>
                  <a:srgbClr val="C00000"/>
                </a:solidFill>
                <a:latin typeface="Arial" panose="020B0604020202020204" pitchFamily="34" charset="0"/>
                <a:cs typeface="Arial" panose="020B0604020202020204" pitchFamily="34" charset="0"/>
              </a:rPr>
              <a:t>en fonction du </a:t>
            </a:r>
            <a:r>
              <a:rPr lang="fr-FR" sz="1600" dirty="0">
                <a:solidFill>
                  <a:srgbClr val="C00000"/>
                </a:solidFill>
                <a:latin typeface="Arial" panose="020B0604020202020204" pitchFamily="34" charset="0"/>
                <a:cs typeface="Arial" panose="020B0604020202020204" pitchFamily="34" charset="0"/>
              </a:rPr>
              <a:t>projet et de l’aversion au risque</a:t>
            </a:r>
            <a:r>
              <a:rPr lang="fr-FR" sz="1600" b="1" dirty="0">
                <a:solidFill>
                  <a:srgbClr val="C00000"/>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du décideur.</a:t>
            </a:r>
          </a:p>
          <a:p>
            <a:pPr lvl="0"/>
            <a:endParaRPr lang="fr-FR" b="0" dirty="0">
              <a:latin typeface="Arial" panose="020B0604020202020204" pitchFamily="34" charset="0"/>
              <a:cs typeface="Arial" panose="020B0604020202020204" pitchFamily="34" charset="0"/>
            </a:endParaRPr>
          </a:p>
          <a:p>
            <a:pPr marL="722313" lvl="3" indent="0">
              <a:buNone/>
            </a:pPr>
            <a:r>
              <a:rPr lang="fr-FR" sz="1800" b="0" dirty="0" smtClean="0">
                <a:latin typeface="Arial" panose="020B0604020202020204" pitchFamily="34" charset="0"/>
                <a:cs typeface="Arial" panose="020B0604020202020204" pitchFamily="34" charset="0"/>
              </a:rPr>
              <a:t>Une </a:t>
            </a:r>
            <a:r>
              <a:rPr lang="fr-FR" sz="1800" dirty="0">
                <a:solidFill>
                  <a:srgbClr val="C00000"/>
                </a:solidFill>
                <a:latin typeface="Arial" panose="020B0604020202020204" pitchFamily="34" charset="0"/>
                <a:cs typeface="Arial" panose="020B0604020202020204" pitchFamily="34" charset="0"/>
              </a:rPr>
              <a:t>attention particulière doit être portée à la </a:t>
            </a:r>
            <a:r>
              <a:rPr lang="fr-FR" sz="1800" b="1" dirty="0">
                <a:solidFill>
                  <a:srgbClr val="C00000"/>
                </a:solidFill>
                <a:latin typeface="Arial" panose="020B0604020202020204" pitchFamily="34" charset="0"/>
                <a:cs typeface="Arial" panose="020B0604020202020204" pitchFamily="34" charset="0"/>
              </a:rPr>
              <a:t>préparation </a:t>
            </a:r>
            <a:r>
              <a:rPr lang="fr-FR" sz="1800" b="1" dirty="0" smtClean="0">
                <a:solidFill>
                  <a:srgbClr val="C00000"/>
                </a:solidFill>
                <a:latin typeface="Arial" panose="020B0604020202020204" pitchFamily="34" charset="0"/>
                <a:cs typeface="Arial" panose="020B0604020202020204" pitchFamily="34" charset="0"/>
              </a:rPr>
              <a:t>de l’entretien </a:t>
            </a:r>
            <a:r>
              <a:rPr lang="fr-FR" sz="1800" b="0" dirty="0" smtClean="0">
                <a:latin typeface="Arial" panose="020B0604020202020204" pitchFamily="34" charset="0"/>
                <a:cs typeface="Arial" panose="020B0604020202020204" pitchFamily="34" charset="0"/>
              </a:rPr>
              <a:t>avec le  directeur</a:t>
            </a:r>
          </a:p>
          <a:p>
            <a:pPr lvl="0"/>
            <a:endParaRPr lang="fr-FR" b="0" dirty="0" smtClean="0">
              <a:latin typeface="Arial" panose="020B0604020202020204" pitchFamily="34" charset="0"/>
              <a:cs typeface="Arial" panose="020B0604020202020204" pitchFamily="34" charset="0"/>
            </a:endParaRPr>
          </a:p>
        </p:txBody>
      </p:sp>
      <p:pic>
        <p:nvPicPr>
          <p:cNvPr id="1026" name="Picture 2" descr="C:\Users\metty.mavounia\Pictures\achtu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41" y="5687878"/>
            <a:ext cx="646988" cy="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42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Quelques exemples de questions du décideur</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a:xfrm>
            <a:off x="126461" y="1284513"/>
            <a:ext cx="8884512" cy="5768039"/>
          </a:xfrm>
        </p:spPr>
        <p:txBody>
          <a:bodyPr/>
          <a:lstStyle/>
          <a:p>
            <a:pPr marL="95250" lvl="0" indent="0">
              <a:buNone/>
            </a:pPr>
            <a:r>
              <a:rPr lang="fr-FR" b="0" dirty="0" smtClean="0">
                <a:latin typeface="Arial" panose="020B0604020202020204" pitchFamily="34" charset="0"/>
                <a:cs typeface="Arial" panose="020B0604020202020204" pitchFamily="34" charset="0"/>
              </a:rPr>
              <a:t>Le </a:t>
            </a:r>
            <a:r>
              <a:rPr lang="fr-FR" b="0" dirty="0">
                <a:latin typeface="Arial" panose="020B0604020202020204" pitchFamily="34" charset="0"/>
                <a:cs typeface="Arial" panose="020B0604020202020204" pitchFamily="34" charset="0"/>
              </a:rPr>
              <a:t>décideur doit pouvoir fonder sa décision sur les réponses aux questions suivantes :</a:t>
            </a:r>
          </a:p>
          <a:p>
            <a:pPr lvl="1"/>
            <a:r>
              <a:rPr lang="fr-FR" sz="1600" b="0" dirty="0">
                <a:latin typeface="Arial" panose="020B0604020202020204" pitchFamily="34" charset="0"/>
                <a:cs typeface="Arial" panose="020B0604020202020204" pitchFamily="34" charset="0"/>
              </a:rPr>
              <a:t> </a:t>
            </a:r>
            <a:r>
              <a:rPr lang="fr-FR" sz="1600" b="0" dirty="0" smtClean="0">
                <a:latin typeface="Arial" panose="020B0604020202020204" pitchFamily="34" charset="0"/>
                <a:cs typeface="Arial" panose="020B0604020202020204" pitchFamily="34" charset="0"/>
              </a:rPr>
              <a:t>A </a:t>
            </a:r>
            <a:r>
              <a:rPr lang="fr-FR" sz="1600" b="0" dirty="0">
                <a:latin typeface="Arial" panose="020B0604020202020204" pitchFamily="34" charset="0"/>
                <a:cs typeface="Arial" panose="020B0604020202020204" pitchFamily="34" charset="0"/>
              </a:rPr>
              <a:t>quels objectifs stratégiques de l'établissement répond </a:t>
            </a:r>
            <a:r>
              <a:rPr lang="fr-FR" sz="1600" b="0" dirty="0" smtClean="0">
                <a:latin typeface="Arial" panose="020B0604020202020204" pitchFamily="34" charset="0"/>
                <a:cs typeface="Arial" panose="020B0604020202020204" pitchFamily="34" charset="0"/>
              </a:rPr>
              <a:t> le </a:t>
            </a:r>
            <a:r>
              <a:rPr lang="fr-FR" sz="1600" b="0" dirty="0">
                <a:latin typeface="Arial" panose="020B0604020202020204" pitchFamily="34" charset="0"/>
                <a:cs typeface="Arial" panose="020B0604020202020204" pitchFamily="34" charset="0"/>
              </a:rPr>
              <a:t>projet </a:t>
            </a:r>
            <a:r>
              <a:rPr lang="fr-FR" sz="1600" b="0" dirty="0" smtClean="0">
                <a:latin typeface="Arial" panose="020B0604020202020204" pitchFamily="34" charset="0"/>
                <a:cs typeface="Arial" panose="020B0604020202020204" pitchFamily="34" charset="0"/>
              </a:rPr>
              <a:t> ?</a:t>
            </a:r>
          </a:p>
          <a:p>
            <a:pPr lvl="1"/>
            <a:r>
              <a:rPr lang="fr-FR" sz="1600" dirty="0" smtClean="0">
                <a:latin typeface="Arial" panose="020B0604020202020204" pitchFamily="34" charset="0"/>
                <a:cs typeface="Arial" panose="020B0604020202020204" pitchFamily="34" charset="0"/>
              </a:rPr>
              <a:t>Combien coûte le projet ?</a:t>
            </a:r>
            <a:endParaRPr lang="fr-FR" sz="1600" b="0" dirty="0" smtClean="0">
              <a:latin typeface="Arial" panose="020B0604020202020204" pitchFamily="34" charset="0"/>
              <a:cs typeface="Arial" panose="020B0604020202020204" pitchFamily="34" charset="0"/>
            </a:endParaRPr>
          </a:p>
          <a:p>
            <a:pPr lvl="1"/>
            <a:r>
              <a:rPr lang="fr-FR" sz="1600" dirty="0">
                <a:latin typeface="Arial" panose="020B0604020202020204" pitchFamily="34" charset="0"/>
                <a:cs typeface="Arial" panose="020B0604020202020204" pitchFamily="34" charset="0"/>
              </a:rPr>
              <a:t> Quels sont les gains atteignables ?</a:t>
            </a:r>
          </a:p>
          <a:p>
            <a:pPr lvl="1"/>
            <a:r>
              <a:rPr lang="fr-FR" sz="1600" dirty="0" smtClean="0">
                <a:latin typeface="Arial" panose="020B0604020202020204" pitchFamily="34" charset="0"/>
                <a:cs typeface="Arial" panose="020B0604020202020204" pitchFamily="34" charset="0"/>
              </a:rPr>
              <a:t>S</a:t>
            </a:r>
            <a:r>
              <a:rPr lang="fr-FR" sz="1600" b="0" dirty="0" smtClean="0">
                <a:latin typeface="Arial" panose="020B0604020202020204" pitchFamily="34" charset="0"/>
                <a:cs typeface="Arial" panose="020B0604020202020204" pitchFamily="34" charset="0"/>
              </a:rPr>
              <a:t>ur </a:t>
            </a:r>
            <a:r>
              <a:rPr lang="fr-FR" sz="1600" b="0" dirty="0">
                <a:latin typeface="Arial" panose="020B0604020202020204" pitchFamily="34" charset="0"/>
                <a:cs typeface="Arial" panose="020B0604020202020204" pitchFamily="34" charset="0"/>
              </a:rPr>
              <a:t>quel périmètre doit-il </a:t>
            </a:r>
            <a:r>
              <a:rPr lang="fr-FR" sz="1600" b="0" dirty="0" smtClean="0">
                <a:latin typeface="Arial" panose="020B0604020202020204" pitchFamily="34" charset="0"/>
                <a:cs typeface="Arial" panose="020B0604020202020204" pitchFamily="34" charset="0"/>
              </a:rPr>
              <a:t>être </a:t>
            </a:r>
            <a:r>
              <a:rPr lang="fr-FR" sz="1600" b="0" dirty="0">
                <a:latin typeface="Arial" panose="020B0604020202020204" pitchFamily="34" charset="0"/>
                <a:cs typeface="Arial" panose="020B0604020202020204" pitchFamily="34" charset="0"/>
              </a:rPr>
              <a:t>mener (en interne ou avec des partenaires externes, en particulier) ?</a:t>
            </a:r>
          </a:p>
          <a:p>
            <a:pPr lvl="1"/>
            <a:r>
              <a:rPr lang="fr-FR" sz="1600" b="0" dirty="0">
                <a:latin typeface="Arial" panose="020B0604020202020204" pitchFamily="34" charset="0"/>
                <a:cs typeface="Arial" panose="020B0604020202020204" pitchFamily="34" charset="0"/>
              </a:rPr>
              <a:t> </a:t>
            </a:r>
            <a:r>
              <a:rPr lang="fr-FR" sz="1600" b="0" dirty="0" smtClean="0">
                <a:latin typeface="Arial" panose="020B0604020202020204" pitchFamily="34" charset="0"/>
                <a:cs typeface="Arial" panose="020B0604020202020204" pitchFamily="34" charset="0"/>
              </a:rPr>
              <a:t>L'établissement </a:t>
            </a:r>
            <a:r>
              <a:rPr lang="fr-FR" sz="1600" b="0" dirty="0">
                <a:latin typeface="Arial" panose="020B0604020202020204" pitchFamily="34" charset="0"/>
                <a:cs typeface="Arial" panose="020B0604020202020204" pitchFamily="34" charset="0"/>
              </a:rPr>
              <a:t>est-il prêt, en termes d'organisation et en termes techniques, pour engager le projet ?</a:t>
            </a:r>
          </a:p>
          <a:p>
            <a:pPr lvl="2"/>
            <a:r>
              <a:rPr lang="fr-FR" sz="1600" b="0" dirty="0">
                <a:latin typeface="Arial" panose="020B0604020202020204" pitchFamily="34" charset="0"/>
                <a:cs typeface="Arial" panose="020B0604020202020204" pitchFamily="34" charset="0"/>
              </a:rPr>
              <a:t> </a:t>
            </a:r>
            <a:r>
              <a:rPr lang="fr-FR" sz="1600" b="0" dirty="0" smtClean="0">
                <a:latin typeface="Arial" panose="020B0604020202020204" pitchFamily="34" charset="0"/>
                <a:cs typeface="Arial" panose="020B0604020202020204" pitchFamily="34" charset="0"/>
              </a:rPr>
              <a:t>Quels sont </a:t>
            </a:r>
            <a:r>
              <a:rPr lang="fr-FR" sz="1600" b="0" dirty="0">
                <a:latin typeface="Arial" panose="020B0604020202020204" pitchFamily="34" charset="0"/>
                <a:cs typeface="Arial" panose="020B0604020202020204" pitchFamily="34" charset="0"/>
              </a:rPr>
              <a:t>les impacts du projet sur les organisations en place </a:t>
            </a:r>
            <a:r>
              <a:rPr lang="fr-FR" sz="1600" b="0" dirty="0" smtClean="0">
                <a:latin typeface="Arial" panose="020B0604020202020204" pitchFamily="34" charset="0"/>
                <a:cs typeface="Arial" panose="020B0604020202020204" pitchFamily="34" charset="0"/>
              </a:rPr>
              <a:t>?</a:t>
            </a:r>
          </a:p>
          <a:p>
            <a:pPr lvl="2"/>
            <a:r>
              <a:rPr lang="fr-FR" sz="1600" b="0" dirty="0" smtClean="0">
                <a:latin typeface="Arial" panose="020B0604020202020204" pitchFamily="34" charset="0"/>
                <a:cs typeface="Arial" panose="020B0604020202020204" pitchFamily="34" charset="0"/>
              </a:rPr>
              <a:t> Quels sont les </a:t>
            </a:r>
            <a:r>
              <a:rPr lang="fr-FR" sz="1600" b="0" dirty="0">
                <a:latin typeface="Arial" panose="020B0604020202020204" pitchFamily="34" charset="0"/>
                <a:cs typeface="Arial" panose="020B0604020202020204" pitchFamily="34" charset="0"/>
              </a:rPr>
              <a:t>impacts du projet sur l'informatique actuelle ?</a:t>
            </a:r>
          </a:p>
          <a:p>
            <a:pPr lvl="1"/>
            <a:r>
              <a:rPr lang="fr-FR" sz="1600" dirty="0" smtClean="0">
                <a:latin typeface="Arial" panose="020B0604020202020204" pitchFamily="34" charset="0"/>
                <a:cs typeface="Arial" panose="020B0604020202020204" pitchFamily="34" charset="0"/>
              </a:rPr>
              <a:t>Quelles sont </a:t>
            </a:r>
            <a:r>
              <a:rPr lang="fr-FR" sz="1600" b="0" dirty="0" smtClean="0">
                <a:latin typeface="Arial" panose="020B0604020202020204" pitchFamily="34" charset="0"/>
                <a:cs typeface="Arial" panose="020B0604020202020204" pitchFamily="34" charset="0"/>
              </a:rPr>
              <a:t>les ressources à mobiliser  pour atteindre les objectifs?</a:t>
            </a:r>
          </a:p>
          <a:p>
            <a:pPr lvl="2"/>
            <a:r>
              <a:rPr lang="fr-FR" sz="1600" dirty="0" smtClean="0">
                <a:latin typeface="Arial" panose="020B0604020202020204" pitchFamily="34" charset="0"/>
                <a:cs typeface="Arial" panose="020B0604020202020204" pitchFamily="34" charset="0"/>
              </a:rPr>
              <a:t>F</a:t>
            </a:r>
            <a:r>
              <a:rPr lang="fr-FR" sz="1600" b="0" dirty="0" smtClean="0">
                <a:latin typeface="Arial" panose="020B0604020202020204" pitchFamily="34" charset="0"/>
                <a:cs typeface="Arial" panose="020B0604020202020204" pitchFamily="34" charset="0"/>
              </a:rPr>
              <a:t>inancières ?</a:t>
            </a:r>
          </a:p>
          <a:p>
            <a:pPr lvl="2"/>
            <a:r>
              <a:rPr lang="fr-FR" sz="1600" b="0" dirty="0" smtClean="0">
                <a:latin typeface="Arial" panose="020B0604020202020204" pitchFamily="34" charset="0"/>
                <a:cs typeface="Arial" panose="020B0604020202020204" pitchFamily="34" charset="0"/>
              </a:rPr>
              <a:t>Humaines ?</a:t>
            </a:r>
          </a:p>
          <a:p>
            <a:pPr lvl="1"/>
            <a:r>
              <a:rPr lang="fr-FR" sz="1600" dirty="0" smtClean="0">
                <a:latin typeface="Arial" panose="020B0604020202020204" pitchFamily="34" charset="0"/>
                <a:cs typeface="Arial" panose="020B0604020202020204" pitchFamily="34" charset="0"/>
              </a:rPr>
              <a:t>L’établissement a t-il la capacité de porter le projet ?</a:t>
            </a:r>
          </a:p>
          <a:p>
            <a:pPr lvl="2"/>
            <a:r>
              <a:rPr lang="fr-FR" sz="1600" b="0" dirty="0" smtClean="0">
                <a:latin typeface="Arial" panose="020B0604020202020204" pitchFamily="34" charset="0"/>
                <a:cs typeface="Arial" panose="020B0604020202020204" pitchFamily="34" charset="0"/>
              </a:rPr>
              <a:t>Disponibilité de la ressource informatique</a:t>
            </a:r>
          </a:p>
          <a:p>
            <a:pPr lvl="2"/>
            <a:r>
              <a:rPr lang="fr-FR" sz="1600" dirty="0" smtClean="0">
                <a:latin typeface="Arial" panose="020B0604020202020204" pitchFamily="34" charset="0"/>
                <a:cs typeface="Arial" panose="020B0604020202020204" pitchFamily="34" charset="0"/>
              </a:rPr>
              <a:t>Disponibilité de la ressource métier</a:t>
            </a:r>
          </a:p>
          <a:p>
            <a:pPr marL="719138" lvl="3" indent="0">
              <a:buNone/>
            </a:pPr>
            <a:r>
              <a:rPr lang="fr-FR" dirty="0" smtClean="0">
                <a:latin typeface="Arial" panose="020B0604020202020204" pitchFamily="34" charset="0"/>
                <a:cs typeface="Arial" panose="020B0604020202020204" pitchFamily="34" charset="0"/>
              </a:rPr>
              <a:t>          </a:t>
            </a:r>
          </a:p>
          <a:p>
            <a:pPr marL="896938" lvl="4" indent="0">
              <a:buNone/>
            </a:pPr>
            <a:r>
              <a:rPr lang="fr-FR" sz="1600" dirty="0" smtClean="0">
                <a:solidFill>
                  <a:srgbClr val="C00000"/>
                </a:solidFill>
                <a:latin typeface="Arial" panose="020B0604020202020204" pitchFamily="34" charset="0"/>
                <a:cs typeface="Arial" panose="020B0604020202020204" pitchFamily="34" charset="0"/>
              </a:rPr>
              <a:t>C’est </a:t>
            </a:r>
            <a:r>
              <a:rPr lang="fr-FR" sz="1600" dirty="0">
                <a:solidFill>
                  <a:srgbClr val="C00000"/>
                </a:solidFill>
                <a:latin typeface="Arial" panose="020B0604020202020204" pitchFamily="34" charset="0"/>
                <a:cs typeface="Arial" panose="020B0604020202020204" pitchFamily="34" charset="0"/>
              </a:rPr>
              <a:t>au </a:t>
            </a:r>
            <a:r>
              <a:rPr lang="fr-FR" sz="1600" b="1" u="sng" dirty="0">
                <a:solidFill>
                  <a:srgbClr val="C00000"/>
                </a:solidFill>
                <a:latin typeface="Arial" panose="020B0604020202020204" pitchFamily="34" charset="0"/>
                <a:cs typeface="Arial" panose="020B0604020202020204" pitchFamily="34" charset="0"/>
              </a:rPr>
              <a:t>DSIO</a:t>
            </a:r>
            <a:r>
              <a:rPr lang="fr-FR" sz="1600" dirty="0">
                <a:solidFill>
                  <a:srgbClr val="C00000"/>
                </a:solidFill>
                <a:latin typeface="Arial" panose="020B0604020202020204" pitchFamily="34" charset="0"/>
                <a:cs typeface="Arial" panose="020B0604020202020204" pitchFamily="34" charset="0"/>
              </a:rPr>
              <a:t> de préparer ces éléments en s’appuyant sur le commanditaire et </a:t>
            </a:r>
            <a:r>
              <a:rPr lang="fr-FR" sz="1600" dirty="0" smtClean="0">
                <a:solidFill>
                  <a:srgbClr val="C00000"/>
                </a:solidFill>
                <a:latin typeface="Arial" panose="020B0604020202020204" pitchFamily="34" charset="0"/>
                <a:cs typeface="Arial" panose="020B0604020202020204" pitchFamily="34" charset="0"/>
              </a:rPr>
              <a:t>les                  ressources pressenties </a:t>
            </a:r>
            <a:r>
              <a:rPr lang="fr-FR" sz="1600" dirty="0">
                <a:solidFill>
                  <a:srgbClr val="C00000"/>
                </a:solidFill>
                <a:latin typeface="Arial" panose="020B0604020202020204" pitchFamily="34" charset="0"/>
                <a:cs typeface="Arial" panose="020B0604020202020204" pitchFamily="34" charset="0"/>
              </a:rPr>
              <a:t>pour faire partie de l’équipe </a:t>
            </a:r>
            <a:r>
              <a:rPr lang="fr-FR" sz="1600" dirty="0" smtClean="0">
                <a:solidFill>
                  <a:srgbClr val="C00000"/>
                </a:solidFill>
                <a:latin typeface="Arial" panose="020B0604020202020204" pitchFamily="34" charset="0"/>
                <a:cs typeface="Arial" panose="020B0604020202020204" pitchFamily="34" charset="0"/>
              </a:rPr>
              <a:t>projet</a:t>
            </a:r>
            <a:endParaRPr lang="fr-FR" sz="1600" b="0" dirty="0" smtClean="0">
              <a:solidFill>
                <a:srgbClr val="C00000"/>
              </a:solidFill>
              <a:latin typeface="Arial" panose="020B0604020202020204" pitchFamily="34" charset="0"/>
              <a:cs typeface="Arial" panose="020B0604020202020204" pitchFamily="34" charset="0"/>
            </a:endParaRPr>
          </a:p>
          <a:p>
            <a:pPr lvl="1"/>
            <a:endParaRPr lang="fr-FR" sz="1600" b="0" dirty="0">
              <a:latin typeface="Arial" panose="020B0604020202020204" pitchFamily="34" charset="0"/>
              <a:cs typeface="Arial" panose="020B0604020202020204" pitchFamily="34" charset="0"/>
            </a:endParaRPr>
          </a:p>
        </p:txBody>
      </p:sp>
      <p:pic>
        <p:nvPicPr>
          <p:cNvPr id="5" name="Picture 2" descr="C:\Users\metty.mavounia\Pictures\achtu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423" y="6048955"/>
            <a:ext cx="646988" cy="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012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Les éléments d’une étude d’opportunité</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marL="95250" lvl="0" indent="0">
              <a:buNone/>
            </a:pPr>
            <a:r>
              <a:rPr lang="fr-FR" b="0" dirty="0" smtClean="0">
                <a:latin typeface="Arial" panose="020B0604020202020204" pitchFamily="34" charset="0"/>
                <a:cs typeface="Arial" panose="020B0604020202020204" pitchFamily="34" charset="0"/>
              </a:rPr>
              <a:t>Dans un projet SIH, ces éléments sont : </a:t>
            </a:r>
          </a:p>
          <a:p>
            <a:pPr lvl="1"/>
            <a:r>
              <a:rPr lang="fr-FR" sz="1600" b="0" dirty="0" smtClean="0">
                <a:latin typeface="Arial" panose="020B0604020202020204" pitchFamily="34" charset="0"/>
                <a:cs typeface="Arial" panose="020B0604020202020204" pitchFamily="34" charset="0"/>
              </a:rPr>
              <a:t>Le lien avec la stratégie de l’établissement</a:t>
            </a:r>
          </a:p>
          <a:p>
            <a:pPr lvl="1"/>
            <a:r>
              <a:rPr lang="fr-FR" sz="1600" b="0" dirty="0" smtClean="0">
                <a:latin typeface="Arial" panose="020B0604020202020204" pitchFamily="34" charset="0"/>
                <a:cs typeface="Arial" panose="020B0604020202020204" pitchFamily="34" charset="0"/>
              </a:rPr>
              <a:t>Les objectifs « métier » (opérationnels) du projet</a:t>
            </a:r>
          </a:p>
          <a:p>
            <a:pPr lvl="1"/>
            <a:r>
              <a:rPr lang="fr-FR" sz="1600" dirty="0" smtClean="0">
                <a:latin typeface="Arial" panose="020B0604020202020204" pitchFamily="34" charset="0"/>
                <a:cs typeface="Arial" panose="020B0604020202020204" pitchFamily="34" charset="0"/>
              </a:rPr>
              <a:t>Le coût du projet</a:t>
            </a:r>
          </a:p>
          <a:p>
            <a:pPr lvl="1"/>
            <a:r>
              <a:rPr lang="fr-FR" sz="1600" b="0" dirty="0" smtClean="0">
                <a:latin typeface="Arial" panose="020B0604020202020204" pitchFamily="34" charset="0"/>
                <a:cs typeface="Arial" panose="020B0604020202020204" pitchFamily="34" charset="0"/>
              </a:rPr>
              <a:t>Les gains escomptés</a:t>
            </a:r>
          </a:p>
          <a:p>
            <a:pPr lvl="1"/>
            <a:r>
              <a:rPr lang="fr-FR" sz="1600" dirty="0" smtClean="0">
                <a:latin typeface="Arial" panose="020B0604020202020204" pitchFamily="34" charset="0"/>
                <a:cs typeface="Arial" panose="020B0604020202020204" pitchFamily="34" charset="0"/>
              </a:rPr>
              <a:t>Les impacts internes  :</a:t>
            </a:r>
          </a:p>
          <a:p>
            <a:pPr lvl="4">
              <a:buFont typeface="Wingdings" panose="05000000000000000000" pitchFamily="2" charset="2"/>
              <a:buChar char="Ø"/>
            </a:pPr>
            <a:r>
              <a:rPr lang="fr-FR" sz="1600" b="0" dirty="0" smtClean="0">
                <a:latin typeface="Arial" panose="020B0604020202020204" pitchFamily="34" charset="0"/>
                <a:cs typeface="Arial" panose="020B0604020202020204" pitchFamily="34" charset="0"/>
              </a:rPr>
              <a:t> sur l’organisation existante</a:t>
            </a:r>
          </a:p>
          <a:p>
            <a:pPr lvl="4">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 sur le SIH existant</a:t>
            </a:r>
          </a:p>
          <a:p>
            <a:pPr lvl="1"/>
            <a:r>
              <a:rPr lang="fr-FR" sz="1600" dirty="0" smtClean="0">
                <a:latin typeface="Arial" panose="020B0604020202020204" pitchFamily="34" charset="0"/>
                <a:cs typeface="Arial" panose="020B0604020202020204" pitchFamily="34" charset="0"/>
              </a:rPr>
              <a:t>Les impacts e</a:t>
            </a:r>
            <a:r>
              <a:rPr lang="fr-FR" sz="1600" b="0" dirty="0" smtClean="0">
                <a:latin typeface="Arial" panose="020B0604020202020204" pitchFamily="34" charset="0"/>
                <a:cs typeface="Arial" panose="020B0604020202020204" pitchFamily="34" charset="0"/>
              </a:rPr>
              <a:t>xternes :</a:t>
            </a:r>
          </a:p>
          <a:p>
            <a:pPr lvl="4">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 sur </a:t>
            </a:r>
            <a:r>
              <a:rPr lang="fr-FR" sz="1600" dirty="0">
                <a:latin typeface="Arial" panose="020B0604020202020204" pitchFamily="34" charset="0"/>
                <a:cs typeface="Arial" panose="020B0604020202020204" pitchFamily="34" charset="0"/>
              </a:rPr>
              <a:t>l’offre de soins </a:t>
            </a:r>
            <a:r>
              <a:rPr lang="fr-FR" sz="1600" dirty="0" smtClean="0">
                <a:latin typeface="Arial" panose="020B0604020202020204" pitchFamily="34" charset="0"/>
                <a:cs typeface="Arial" panose="020B0604020202020204" pitchFamily="34" charset="0"/>
              </a:rPr>
              <a:t>territoriale</a:t>
            </a:r>
            <a:endParaRPr lang="fr-FR" sz="1600" dirty="0">
              <a:latin typeface="Arial" panose="020B0604020202020204" pitchFamily="34" charset="0"/>
              <a:cs typeface="Arial" panose="020B0604020202020204" pitchFamily="34" charset="0"/>
            </a:endParaRPr>
          </a:p>
          <a:p>
            <a:pPr lvl="4">
              <a:buFont typeface="Wingdings" panose="05000000000000000000" pitchFamily="2" charset="2"/>
              <a:buChar char="Ø"/>
            </a:pPr>
            <a:r>
              <a:rPr lang="fr-FR" sz="1600" dirty="0" smtClean="0">
                <a:latin typeface="Arial" panose="020B0604020202020204" pitchFamily="34" charset="0"/>
                <a:cs typeface="Arial" panose="020B0604020202020204" pitchFamily="34" charset="0"/>
              </a:rPr>
              <a:t> ses </a:t>
            </a:r>
            <a:r>
              <a:rPr lang="fr-FR" sz="1600" dirty="0">
                <a:latin typeface="Arial" panose="020B0604020202020204" pitchFamily="34" charset="0"/>
                <a:cs typeface="Arial" panose="020B0604020202020204" pitchFamily="34" charset="0"/>
              </a:rPr>
              <a:t>comptes de l’assurance maladie</a:t>
            </a:r>
          </a:p>
          <a:p>
            <a:pPr lvl="1"/>
            <a:r>
              <a:rPr lang="fr-FR" sz="1600" b="0" dirty="0" smtClean="0">
                <a:latin typeface="Arial" panose="020B0604020202020204" pitchFamily="34" charset="0"/>
                <a:cs typeface="Arial" panose="020B0604020202020204" pitchFamily="34" charset="0"/>
              </a:rPr>
              <a:t>Les contraintes techniques</a:t>
            </a:r>
          </a:p>
          <a:p>
            <a:pPr lvl="1"/>
            <a:r>
              <a:rPr lang="fr-FR" sz="1600" b="0" dirty="0" smtClean="0">
                <a:latin typeface="Arial" panose="020B0604020202020204" pitchFamily="34" charset="0"/>
                <a:cs typeface="Arial" panose="020B0604020202020204" pitchFamily="34" charset="0"/>
              </a:rPr>
              <a:t>Les difficultés prévisibles</a:t>
            </a:r>
          </a:p>
          <a:p>
            <a:pPr lvl="1"/>
            <a:r>
              <a:rPr lang="fr-FR" sz="1600" b="0" dirty="0" smtClean="0">
                <a:latin typeface="Arial" panose="020B0604020202020204" pitchFamily="34" charset="0"/>
                <a:cs typeface="Arial" panose="020B0604020202020204" pitchFamily="34" charset="0"/>
              </a:rPr>
              <a:t>Les risques</a:t>
            </a:r>
          </a:p>
          <a:p>
            <a:pPr lvl="1"/>
            <a:r>
              <a:rPr lang="fr-FR" sz="1600" b="0" dirty="0" smtClean="0">
                <a:latin typeface="Arial" panose="020B0604020202020204" pitchFamily="34" charset="0"/>
                <a:cs typeface="Arial" panose="020B0604020202020204" pitchFamily="34" charset="0"/>
              </a:rPr>
              <a:t>Le planning (la durée)</a:t>
            </a:r>
          </a:p>
          <a:p>
            <a:pPr lvl="1"/>
            <a:r>
              <a:rPr lang="fr-FR" sz="1600" b="0" dirty="0" smtClean="0">
                <a:latin typeface="Arial" panose="020B0604020202020204" pitchFamily="34" charset="0"/>
                <a:cs typeface="Arial" panose="020B0604020202020204" pitchFamily="34" charset="0"/>
              </a:rPr>
              <a:t>Les familles d’acteurs impliqués</a:t>
            </a:r>
            <a:endParaRPr lang="fr-F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4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defTabSz="914404">
              <a:defRPr/>
            </a:pPr>
            <a:r>
              <a:rPr lang="fr-FR" dirty="0" smtClean="0">
                <a:latin typeface="Arial" panose="020B0604020202020204" pitchFamily="34" charset="0"/>
                <a:cs typeface="Arial" panose="020B0604020202020204" pitchFamily="34" charset="0"/>
              </a:rPr>
              <a:t>Le lien avec la stratégie de l’établissement</a:t>
            </a:r>
            <a:endParaRPr lang="fr-FR" dirty="0">
              <a:solidFill>
                <a:schemeClr val="tx2"/>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quarter" idx="13"/>
          </p:nvPr>
        </p:nvSpPr>
        <p:spPr/>
        <p:txBody>
          <a:bodyPr/>
          <a:lstStyle/>
          <a:p>
            <a:pPr marL="95250" lvl="0" indent="0">
              <a:buNone/>
            </a:pPr>
            <a:r>
              <a:rPr lang="fr-FR" b="0" dirty="0" smtClean="0">
                <a:latin typeface="Arial" panose="020B0604020202020204" pitchFamily="34" charset="0"/>
                <a:cs typeface="Arial" panose="020B0604020202020204" pitchFamily="34" charset="0"/>
              </a:rPr>
              <a:t>Il s’agit :</a:t>
            </a:r>
          </a:p>
          <a:p>
            <a:pPr lvl="0"/>
            <a:endParaRPr lang="fr-FR" b="0" dirty="0" smtClean="0">
              <a:latin typeface="Arial" panose="020B0604020202020204" pitchFamily="34" charset="0"/>
              <a:cs typeface="Arial" panose="020B0604020202020204" pitchFamily="34" charset="0"/>
            </a:endParaRPr>
          </a:p>
          <a:p>
            <a:pPr lvl="0"/>
            <a:endParaRPr lang="fr-FR" b="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fr-FR" sz="1600" b="0" dirty="0" smtClean="0">
                <a:latin typeface="Arial" panose="020B0604020202020204" pitchFamily="34" charset="0"/>
                <a:cs typeface="Arial" panose="020B0604020202020204" pitchFamily="34" charset="0"/>
              </a:rPr>
              <a:t>D’identifier </a:t>
            </a:r>
            <a:r>
              <a:rPr lang="fr-FR" sz="1600" dirty="0">
                <a:latin typeface="Arial" panose="020B0604020202020204" pitchFamily="34" charset="0"/>
                <a:cs typeface="Arial" panose="020B0604020202020204" pitchFamily="34" charset="0"/>
              </a:rPr>
              <a:t> </a:t>
            </a:r>
            <a:r>
              <a:rPr lang="fr-FR" sz="1600" dirty="0" smtClean="0">
                <a:latin typeface="Arial" panose="020B0604020202020204" pitchFamily="34" charset="0"/>
                <a:cs typeface="Arial" panose="020B0604020202020204" pitchFamily="34" charset="0"/>
              </a:rPr>
              <a:t>parmi l</a:t>
            </a:r>
            <a:r>
              <a:rPr lang="fr-FR" sz="1600" b="0" dirty="0" smtClean="0">
                <a:latin typeface="Arial" panose="020B0604020202020204" pitchFamily="34" charset="0"/>
                <a:cs typeface="Arial" panose="020B0604020202020204" pitchFamily="34" charset="0"/>
              </a:rPr>
              <a:t>es </a:t>
            </a:r>
            <a:r>
              <a:rPr lang="fr-FR" sz="1600" b="0" dirty="0" smtClean="0">
                <a:solidFill>
                  <a:srgbClr val="C00000"/>
                </a:solidFill>
                <a:latin typeface="Arial" panose="020B0604020202020204" pitchFamily="34" charset="0"/>
                <a:cs typeface="Arial" panose="020B0604020202020204" pitchFamily="34" charset="0"/>
              </a:rPr>
              <a:t>objectifs stratégiques </a:t>
            </a:r>
            <a:r>
              <a:rPr lang="fr-FR" sz="1600" b="0" dirty="0" smtClean="0">
                <a:latin typeface="Arial" panose="020B0604020202020204" pitchFamily="34" charset="0"/>
                <a:cs typeface="Arial" panose="020B0604020202020204" pitchFamily="34" charset="0"/>
              </a:rPr>
              <a:t>de l’établissement, ceux  qui seront atteints par la mise en œuvre du projet. </a:t>
            </a:r>
          </a:p>
          <a:p>
            <a:pPr lvl="1">
              <a:buFont typeface="Arial" panose="020B0604020202020204" pitchFamily="34" charset="0"/>
              <a:buChar char="•"/>
            </a:pPr>
            <a:endParaRPr lang="fr-FR" sz="1600" b="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fr-FR" sz="1600" dirty="0" smtClean="0">
                <a:latin typeface="Arial" panose="020B0604020202020204" pitchFamily="34" charset="0"/>
                <a:cs typeface="Arial" panose="020B0604020202020204" pitchFamily="34" charset="0"/>
              </a:rPr>
              <a:t>De </a:t>
            </a:r>
            <a:r>
              <a:rPr lang="fr-FR" sz="1600" dirty="0">
                <a:latin typeface="Arial" panose="020B0604020202020204" pitchFamily="34" charset="0"/>
                <a:cs typeface="Arial" panose="020B0604020202020204" pitchFamily="34" charset="0"/>
              </a:rPr>
              <a:t>s’assurer que les </a:t>
            </a:r>
            <a:r>
              <a:rPr lang="fr-FR" sz="1600" dirty="0">
                <a:solidFill>
                  <a:srgbClr val="C00000"/>
                </a:solidFill>
                <a:latin typeface="Arial" panose="020B0604020202020204" pitchFamily="34" charset="0"/>
                <a:cs typeface="Arial" panose="020B0604020202020204" pitchFamily="34" charset="0"/>
              </a:rPr>
              <a:t>objectifs poursuivis par le projet </a:t>
            </a:r>
            <a:r>
              <a:rPr lang="fr-FR" sz="1600" dirty="0" smtClean="0">
                <a:latin typeface="Arial" panose="020B0604020202020204" pitchFamily="34" charset="0"/>
                <a:cs typeface="Arial" panose="020B0604020202020204" pitchFamily="34" charset="0"/>
              </a:rPr>
              <a:t>sont en </a:t>
            </a:r>
            <a:r>
              <a:rPr lang="fr-FR" sz="1600" dirty="0">
                <a:latin typeface="Arial" panose="020B0604020202020204" pitchFamily="34" charset="0"/>
                <a:cs typeface="Arial" panose="020B0604020202020204" pitchFamily="34" charset="0"/>
              </a:rPr>
              <a:t>phase avec les missions et la stratégie </a:t>
            </a:r>
            <a:r>
              <a:rPr lang="fr-FR" sz="1600" dirty="0" smtClean="0">
                <a:latin typeface="Arial" panose="020B0604020202020204" pitchFamily="34" charset="0"/>
                <a:cs typeface="Arial" panose="020B0604020202020204" pitchFamily="34" charset="0"/>
              </a:rPr>
              <a:t>de l’établissement.</a:t>
            </a:r>
            <a:endParaRPr lang="fr-FR" sz="16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45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m_eweekdayFirstOfWorkweek val=&quot;2&quot;/&gt;&lt;m_eweekdayFirstOfWeekend val=&quot;7&quot;/&gt;&lt;m_mapectfillschemeMRU&gt;&lt;key val=&quot;4&quot;/&gt;&lt;elem&gt;&lt;m_nPartnerID val=&quot;536&quot;/&gt;&lt;m_nIndex val=&quot;1&quot;/&gt;&lt;/elem&gt;&lt;/m_mapectfillschemeMRU&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 &lt;/m_chGroupingSymbol&gt;&lt;/m_precDefault&gt;&lt;/CDefaultPrec&gt;&lt;/root&gt;"/>
  <p:tag name="THINKCELLUNDODONOTDELETE" val="1576"/>
</p:tagLst>
</file>

<file path=ppt/theme/theme1.xml><?xml version="1.0" encoding="utf-8"?>
<a:theme xmlns:a="http://schemas.openxmlformats.org/drawingml/2006/main" name="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2375E"/>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101207_modèle présentation type Anap">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101207_modèle présentation type Anap</Template>
  <TotalTime>13077</TotalTime>
  <Words>3022</Words>
  <Application>Microsoft Office PowerPoint</Application>
  <PresentationFormat>Affichage à l'écran (4:3)</PresentationFormat>
  <Paragraphs>549</Paragraphs>
  <Slides>42</Slides>
  <Notes>31</Notes>
  <HiddenSlides>1</HiddenSlides>
  <MMClips>0</MMClips>
  <ScaleCrop>false</ScaleCrop>
  <HeadingPairs>
    <vt:vector size="6" baseType="variant">
      <vt:variant>
        <vt:lpstr>Polices utilisées</vt:lpstr>
      </vt:variant>
      <vt:variant>
        <vt:i4>7</vt:i4>
      </vt:variant>
      <vt:variant>
        <vt:lpstr>Thème</vt:lpstr>
      </vt:variant>
      <vt:variant>
        <vt:i4>4</vt:i4>
      </vt:variant>
      <vt:variant>
        <vt:lpstr>Titres des diapositives</vt:lpstr>
      </vt:variant>
      <vt:variant>
        <vt:i4>42</vt:i4>
      </vt:variant>
    </vt:vector>
  </HeadingPairs>
  <TitlesOfParts>
    <vt:vector size="53" baseType="lpstr">
      <vt:lpstr>Arial</vt:lpstr>
      <vt:lpstr>Calibri</vt:lpstr>
      <vt:lpstr>Century Gothic</vt:lpstr>
      <vt:lpstr>Courier New</vt:lpstr>
      <vt:lpstr>Times New Roman</vt:lpstr>
      <vt:lpstr>Verdana</vt:lpstr>
      <vt:lpstr>Wingdings</vt:lpstr>
      <vt:lpstr>101207_modèle présentation type Anap</vt:lpstr>
      <vt:lpstr>1_101207_modèle présentation type Anap</vt:lpstr>
      <vt:lpstr>2_101207_modèle présentation type Anap</vt:lpstr>
      <vt:lpstr>3_101207_modèle présentation type Anap</vt:lpstr>
      <vt:lpstr>« hôpital numérique »  ETUDE D’OPPORTUNITE ET EVALUATION DE LA VALEUR  </vt:lpstr>
      <vt:lpstr>Objectifs de la journée (1/2)</vt:lpstr>
      <vt:lpstr>Objectifs de la journée (2/2)</vt:lpstr>
      <vt:lpstr>Agenda</vt:lpstr>
      <vt:lpstr>Cycle de vie d’un projet SI – Etape d’acquisition</vt:lpstr>
      <vt:lpstr>Que retenir du jeu de rôle ?</vt:lpstr>
      <vt:lpstr>Quelques exemples de questions du décideur</vt:lpstr>
      <vt:lpstr>Les éléments d’une étude d’opportunité</vt:lpstr>
      <vt:lpstr>Le lien avec la stratégie de l’établissement</vt:lpstr>
      <vt:lpstr>Les objectifs « métier » (opérationnels) d’un projet</vt:lpstr>
      <vt:lpstr>Les risques</vt:lpstr>
      <vt:lpstr>Les impacts du projet</vt:lpstr>
      <vt:lpstr>Les coûts d’un projet</vt:lpstr>
      <vt:lpstr>Les gains</vt:lpstr>
      <vt:lpstr>Le retour sur investissement : L’outil RSI/ROI</vt:lpstr>
      <vt:lpstr>Le retour sur investissement : L’outil RSI/ROI</vt:lpstr>
      <vt:lpstr>La fiche opportunité ANAP (1/2)</vt:lpstr>
      <vt:lpstr>La fiche opportunité ANAP (2/2)</vt:lpstr>
      <vt:lpstr>La fiche projet ANAP (1/2)</vt:lpstr>
      <vt:lpstr>La fiche projet ANAP (2/2)</vt:lpstr>
      <vt:lpstr>Points de vigilance</vt:lpstr>
      <vt:lpstr>Agenda</vt:lpstr>
      <vt:lpstr>Présentation PowerPoint</vt:lpstr>
      <vt:lpstr>Présentation PowerPoint</vt:lpstr>
      <vt:lpstr>Présentation PowerPoint</vt:lpstr>
      <vt:lpstr>Agenda</vt:lpstr>
      <vt:lpstr>Présentation PowerPoint</vt:lpstr>
      <vt:lpstr>Un projet ANAP dédié au pilotage des projets SI par la valeur </vt:lpstr>
      <vt:lpstr>Pourquoi une démarche de pilotage des projets par la valeur ?</vt:lpstr>
      <vt:lpstr>En quoi consiste l’évaluation de la valeur d’un projet ?</vt:lpstr>
      <vt:lpstr>Exemple : Analyse du processus Laboratoire, impacts de l’informatisation</vt:lpstr>
      <vt:lpstr>Présentation PowerPoint</vt:lpstr>
      <vt:lpstr>Quand réaliser une évaluation de la valeur d’un projet ?</vt:lpstr>
      <vt:lpstr> Comment réaliser une évaluation de la valeur d’un projet ?  </vt:lpstr>
      <vt:lpstr>Présentation synoptique de la méthodologie</vt:lpstr>
      <vt:lpstr>Présentation PowerPoint</vt:lpstr>
      <vt:lpstr>Exemples d’indicateurs (1/2)</vt:lpstr>
      <vt:lpstr>Exemples d’indicateurs (2/2)</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Accompagnement des ES et animation communautaire dans le cadre d’HN</dc:title>
  <dc:creator>paul.tsamo@anap.fr</dc:creator>
  <cp:lastModifiedBy>Benjamin Lemoine</cp:lastModifiedBy>
  <cp:revision>850</cp:revision>
  <cp:lastPrinted>2015-02-02T11:33:39Z</cp:lastPrinted>
  <dcterms:created xsi:type="dcterms:W3CDTF">2012-10-08T09:24:29Z</dcterms:created>
  <dcterms:modified xsi:type="dcterms:W3CDTF">2015-12-28T09:20:16Z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Diapositive 1</vt:lpwstr>
  </property>
  <property fmtid="{D5CDD505-2E9C-101B-9397-08002B2CF9AE}" pid="3" name="Final">
    <vt:bool>true</vt:bool>
  </property>
  <property fmtid="{D5CDD505-2E9C-101B-9397-08002B2CF9AE}" pid="4" name="Event">
    <vt:lpwstr/>
  </property>
  <property fmtid="{D5CDD505-2E9C-101B-9397-08002B2CF9AE}" pid="5" name="Delivery Date">
    <vt:lpwstr/>
  </property>
  <property fmtid="{D5CDD505-2E9C-101B-9397-08002B2CF9AE}" pid="6" name="docid">
    <vt:lpwstr/>
  </property>
</Properties>
</file>