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</p:sldMasterIdLst>
  <p:notesMasterIdLst>
    <p:notesMasterId r:id="rId8"/>
  </p:notesMasterIdLst>
  <p:handoutMasterIdLst>
    <p:handoutMasterId r:id="rId9"/>
  </p:handout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4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AH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028"/>
    <a:srgbClr val="00CC00"/>
    <a:srgbClr val="00FF00"/>
    <a:srgbClr val="02375E"/>
    <a:srgbClr val="E0D6C2"/>
    <a:srgbClr val="C1AF87"/>
    <a:srgbClr val="00354C"/>
    <a:srgbClr val="36616C"/>
    <a:srgbClr val="F18E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88000" autoAdjust="0"/>
  </p:normalViewPr>
  <p:slideViewPr>
    <p:cSldViewPr snapToGrid="0">
      <p:cViewPr varScale="1">
        <p:scale>
          <a:sx n="90" d="100"/>
          <a:sy n="90" d="100"/>
        </p:scale>
        <p:origin x="492" y="78"/>
      </p:cViewPr>
      <p:guideLst>
        <p:guide orient="horz" pos="142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40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66AC3-F31C-43E0-AB75-402E5342EB48}" type="doc">
      <dgm:prSet loTypeId="urn:microsoft.com/office/officeart/2005/8/layout/hProcess4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fr-FR"/>
        </a:p>
      </dgm:t>
    </dgm:pt>
    <dgm:pt modelId="{18470D61-6854-47E6-941F-25EDB0D287C9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16A92B36-B9D1-42CF-8055-15A02DAF2C30}" type="parTrans" cxnId="{CD666966-50BC-486A-ADFF-B58E01BA5B3E}">
      <dgm:prSet/>
      <dgm:spPr/>
      <dgm:t>
        <a:bodyPr/>
        <a:lstStyle/>
        <a:p>
          <a:endParaRPr lang="fr-FR"/>
        </a:p>
      </dgm:t>
    </dgm:pt>
    <dgm:pt modelId="{89E18329-AC5D-471A-88B2-0DBCE94B6D46}" type="sibTrans" cxnId="{CD666966-50BC-486A-ADFF-B58E01BA5B3E}">
      <dgm:prSet/>
      <dgm:spPr/>
      <dgm:t>
        <a:bodyPr/>
        <a:lstStyle/>
        <a:p>
          <a:endParaRPr lang="fr-FR"/>
        </a:p>
      </dgm:t>
    </dgm:pt>
    <dgm:pt modelId="{9C0B0E38-B6F2-4288-AFB6-D8C0089467E1}">
      <dgm:prSet phldrT="[Texte]"/>
      <dgm:spPr/>
      <dgm:t>
        <a:bodyPr/>
        <a:lstStyle/>
        <a:p>
          <a:r>
            <a:rPr lang="fr-FR" dirty="0" smtClean="0"/>
            <a:t>Je sollicite un ambassadeur via </a:t>
          </a:r>
          <a:r>
            <a:rPr lang="fr-FR" i="1" dirty="0" smtClean="0"/>
            <a:t>Mon </a:t>
          </a:r>
          <a:r>
            <a:rPr lang="fr-FR" i="1" dirty="0" err="1" smtClean="0"/>
            <a:t>Hopital</a:t>
          </a:r>
          <a:r>
            <a:rPr lang="fr-FR" i="1" dirty="0" smtClean="0"/>
            <a:t> Numérique .</a:t>
          </a:r>
          <a:r>
            <a:rPr lang="fr-FR" i="1" dirty="0" err="1" smtClean="0"/>
            <a:t>fr</a:t>
          </a:r>
          <a:endParaRPr lang="fr-FR" i="1" dirty="0"/>
        </a:p>
      </dgm:t>
    </dgm:pt>
    <dgm:pt modelId="{31C4329A-7CCB-431E-A6BD-61C6E51605FF}" type="parTrans" cxnId="{8452D110-0EE4-4530-B315-9D0221821A74}">
      <dgm:prSet/>
      <dgm:spPr/>
      <dgm:t>
        <a:bodyPr/>
        <a:lstStyle/>
        <a:p>
          <a:endParaRPr lang="fr-FR"/>
        </a:p>
      </dgm:t>
    </dgm:pt>
    <dgm:pt modelId="{6390B25C-EE3D-4F5B-9891-F7156B729DCB}" type="sibTrans" cxnId="{8452D110-0EE4-4530-B315-9D0221821A74}">
      <dgm:prSet/>
      <dgm:spPr/>
      <dgm:t>
        <a:bodyPr/>
        <a:lstStyle/>
        <a:p>
          <a:endParaRPr lang="fr-FR"/>
        </a:p>
      </dgm:t>
    </dgm:pt>
    <dgm:pt modelId="{36923E09-D63C-4ECD-B126-BFD479E01DF7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C11E451D-D303-4C07-86D7-172E85F915A9}" type="parTrans" cxnId="{2F851B44-20BB-4077-A84B-88981BC47792}">
      <dgm:prSet/>
      <dgm:spPr/>
      <dgm:t>
        <a:bodyPr/>
        <a:lstStyle/>
        <a:p>
          <a:endParaRPr lang="fr-FR"/>
        </a:p>
      </dgm:t>
    </dgm:pt>
    <dgm:pt modelId="{F51FD086-91C5-4FB4-A7BE-E9D672FAA2DD}" type="sibTrans" cxnId="{2F851B44-20BB-4077-A84B-88981BC47792}">
      <dgm:prSet/>
      <dgm:spPr/>
      <dgm:t>
        <a:bodyPr/>
        <a:lstStyle/>
        <a:p>
          <a:endParaRPr lang="fr-FR"/>
        </a:p>
      </dgm:t>
    </dgm:pt>
    <dgm:pt modelId="{45DD370C-D5A6-4BBD-BB0F-1D3ABB594CBA}">
      <dgm:prSet phldrT="[Texte]" custT="1"/>
      <dgm:spPr/>
      <dgm:t>
        <a:bodyPr/>
        <a:lstStyle/>
        <a:p>
          <a:r>
            <a:rPr lang="fr-FR" sz="1600" dirty="0" smtClean="0"/>
            <a:t>Le CMSI est informé</a:t>
          </a:r>
          <a:endParaRPr lang="fr-FR" sz="1600" dirty="0"/>
        </a:p>
      </dgm:t>
    </dgm:pt>
    <dgm:pt modelId="{07AAED3E-48C4-4690-837B-68499083855C}" type="parTrans" cxnId="{0A4E8CF2-4559-421A-B166-1F5A63B33E09}">
      <dgm:prSet/>
      <dgm:spPr/>
      <dgm:t>
        <a:bodyPr/>
        <a:lstStyle/>
        <a:p>
          <a:endParaRPr lang="fr-FR"/>
        </a:p>
      </dgm:t>
    </dgm:pt>
    <dgm:pt modelId="{1D0D2B92-2F34-4191-9603-14DCBE267319}" type="sibTrans" cxnId="{0A4E8CF2-4559-421A-B166-1F5A63B33E09}">
      <dgm:prSet/>
      <dgm:spPr/>
      <dgm:t>
        <a:bodyPr/>
        <a:lstStyle/>
        <a:p>
          <a:endParaRPr lang="fr-FR"/>
        </a:p>
      </dgm:t>
    </dgm:pt>
    <dgm:pt modelId="{D6AB3FB1-78BF-49E7-AF46-C9F39DE0CCE4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F1DCA51D-16A0-4BB4-B8A9-D7A1C00A9520}" type="parTrans" cxnId="{7B6351C4-4049-41FB-8F1B-5E88529649AB}">
      <dgm:prSet/>
      <dgm:spPr/>
      <dgm:t>
        <a:bodyPr/>
        <a:lstStyle/>
        <a:p>
          <a:endParaRPr lang="fr-FR"/>
        </a:p>
      </dgm:t>
    </dgm:pt>
    <dgm:pt modelId="{C521DCC4-57FA-4BD7-8D8F-7159BF777820}" type="sibTrans" cxnId="{7B6351C4-4049-41FB-8F1B-5E88529649AB}">
      <dgm:prSet/>
      <dgm:spPr/>
      <dgm:t>
        <a:bodyPr/>
        <a:lstStyle/>
        <a:p>
          <a:endParaRPr lang="fr-FR"/>
        </a:p>
      </dgm:t>
    </dgm:pt>
    <dgm:pt modelId="{C8B863C1-9273-4150-A309-8B40565637FA}">
      <dgm:prSet phldrT="[Texte]"/>
      <dgm:spPr/>
      <dgm:t>
        <a:bodyPr/>
        <a:lstStyle/>
        <a:p>
          <a:r>
            <a:rPr lang="fr-FR" dirty="0" smtClean="0"/>
            <a:t>L’ambassadeur m’apporte son appui</a:t>
          </a:r>
          <a:endParaRPr lang="fr-FR" dirty="0"/>
        </a:p>
      </dgm:t>
    </dgm:pt>
    <dgm:pt modelId="{8423F746-E65B-4EEA-818F-D8D8FB7970AA}" type="parTrans" cxnId="{83C29469-4F36-4931-AB86-9756420CE4F2}">
      <dgm:prSet/>
      <dgm:spPr/>
      <dgm:t>
        <a:bodyPr/>
        <a:lstStyle/>
        <a:p>
          <a:endParaRPr lang="fr-FR"/>
        </a:p>
      </dgm:t>
    </dgm:pt>
    <dgm:pt modelId="{52715C8B-7646-402C-BDEC-92CDA029CEF3}" type="sibTrans" cxnId="{83C29469-4F36-4931-AB86-9756420CE4F2}">
      <dgm:prSet/>
      <dgm:spPr/>
      <dgm:t>
        <a:bodyPr/>
        <a:lstStyle/>
        <a:p>
          <a:endParaRPr lang="fr-FR"/>
        </a:p>
      </dgm:t>
    </dgm:pt>
    <dgm:pt modelId="{AFC3BD9C-5B7E-4548-B649-BBE148C8EE90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AF694BE0-4797-4036-8DFF-17CC0522B4BF}" type="parTrans" cxnId="{124BBF70-3704-4540-8EB1-D433E33A99D3}">
      <dgm:prSet/>
      <dgm:spPr/>
      <dgm:t>
        <a:bodyPr/>
        <a:lstStyle/>
        <a:p>
          <a:endParaRPr lang="fr-FR"/>
        </a:p>
      </dgm:t>
    </dgm:pt>
    <dgm:pt modelId="{527FDB66-BEF1-4F35-AB48-4476DF03734F}" type="sibTrans" cxnId="{124BBF70-3704-4540-8EB1-D433E33A99D3}">
      <dgm:prSet/>
      <dgm:spPr/>
      <dgm:t>
        <a:bodyPr/>
        <a:lstStyle/>
        <a:p>
          <a:endParaRPr lang="fr-FR"/>
        </a:p>
      </dgm:t>
    </dgm:pt>
    <dgm:pt modelId="{7EFFBBDA-B602-48E2-A171-041C649146CB}">
      <dgm:prSet phldrT="[Texte]"/>
      <dgm:spPr/>
      <dgm:t>
        <a:bodyPr/>
        <a:lstStyle/>
        <a:p>
          <a:r>
            <a:rPr lang="fr-FR" dirty="0" smtClean="0"/>
            <a:t>J’évalue l’intervention</a:t>
          </a:r>
          <a:endParaRPr lang="fr-FR" dirty="0"/>
        </a:p>
      </dgm:t>
    </dgm:pt>
    <dgm:pt modelId="{0129434F-C6A1-4795-B376-370942FF234F}" type="parTrans" cxnId="{772A9FC8-0D5D-4130-B81A-D76E390AF51F}">
      <dgm:prSet/>
      <dgm:spPr/>
      <dgm:t>
        <a:bodyPr/>
        <a:lstStyle/>
        <a:p>
          <a:endParaRPr lang="fr-FR"/>
        </a:p>
      </dgm:t>
    </dgm:pt>
    <dgm:pt modelId="{51C7239C-4476-4E86-9D17-D069E72B3BE6}" type="sibTrans" cxnId="{772A9FC8-0D5D-4130-B81A-D76E390AF51F}">
      <dgm:prSet/>
      <dgm:spPr/>
      <dgm:t>
        <a:bodyPr/>
        <a:lstStyle/>
        <a:p>
          <a:endParaRPr lang="fr-FR"/>
        </a:p>
      </dgm:t>
    </dgm:pt>
    <dgm:pt modelId="{87931D13-98D3-4648-8B5B-0DE0384CBBD8}" type="pres">
      <dgm:prSet presAssocID="{7D866AC3-F31C-43E0-AB75-402E5342EB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424888A-1281-447C-AD4C-2DFFDB9FDAE9}" type="pres">
      <dgm:prSet presAssocID="{7D866AC3-F31C-43E0-AB75-402E5342EB48}" presName="tSp" presStyleCnt="0"/>
      <dgm:spPr/>
      <dgm:t>
        <a:bodyPr/>
        <a:lstStyle/>
        <a:p>
          <a:endParaRPr lang="fr-FR"/>
        </a:p>
      </dgm:t>
    </dgm:pt>
    <dgm:pt modelId="{1DE6B471-3071-4BAB-8452-33E64BF415A0}" type="pres">
      <dgm:prSet presAssocID="{7D866AC3-F31C-43E0-AB75-402E5342EB48}" presName="bSp" presStyleCnt="0"/>
      <dgm:spPr/>
      <dgm:t>
        <a:bodyPr/>
        <a:lstStyle/>
        <a:p>
          <a:endParaRPr lang="fr-FR"/>
        </a:p>
      </dgm:t>
    </dgm:pt>
    <dgm:pt modelId="{30AB755D-4E57-4219-B53A-C76BFF32AF87}" type="pres">
      <dgm:prSet presAssocID="{7D866AC3-F31C-43E0-AB75-402E5342EB48}" presName="process" presStyleCnt="0"/>
      <dgm:spPr/>
      <dgm:t>
        <a:bodyPr/>
        <a:lstStyle/>
        <a:p>
          <a:endParaRPr lang="fr-FR"/>
        </a:p>
      </dgm:t>
    </dgm:pt>
    <dgm:pt modelId="{6B29A119-55F1-4726-819E-DFE9D4D99D75}" type="pres">
      <dgm:prSet presAssocID="{18470D61-6854-47E6-941F-25EDB0D287C9}" presName="composite1" presStyleCnt="0"/>
      <dgm:spPr/>
      <dgm:t>
        <a:bodyPr/>
        <a:lstStyle/>
        <a:p>
          <a:endParaRPr lang="fr-FR"/>
        </a:p>
      </dgm:t>
    </dgm:pt>
    <dgm:pt modelId="{6E79F82A-AA63-4030-B338-482F1965394B}" type="pres">
      <dgm:prSet presAssocID="{18470D61-6854-47E6-941F-25EDB0D287C9}" presName="dummyNode1" presStyleLbl="node1" presStyleIdx="0" presStyleCnt="4"/>
      <dgm:spPr/>
      <dgm:t>
        <a:bodyPr/>
        <a:lstStyle/>
        <a:p>
          <a:endParaRPr lang="fr-FR"/>
        </a:p>
      </dgm:t>
    </dgm:pt>
    <dgm:pt modelId="{53ABF531-E2E8-4E11-B508-9E57EDB0D453}" type="pres">
      <dgm:prSet presAssocID="{18470D61-6854-47E6-941F-25EDB0D287C9}" presName="childNode1" presStyleLbl="bgAcc1" presStyleIdx="0" presStyleCnt="4" custLinFactNeighborX="13729" custLinFactNeighborY="-383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A523DA-914F-4750-B236-CDB7EF3E0CC8}" type="pres">
      <dgm:prSet presAssocID="{18470D61-6854-47E6-941F-25EDB0D287C9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730DBA-0278-4700-96CB-B81ECA34AEEC}" type="pres">
      <dgm:prSet presAssocID="{18470D61-6854-47E6-941F-25EDB0D287C9}" presName="parentNode1" presStyleLbl="node1" presStyleIdx="0" presStyleCnt="4" custLinFactNeighborX="15446" custLinFactNeighborY="-8950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C30D68-A403-405F-8FDB-CA518231120D}" type="pres">
      <dgm:prSet presAssocID="{18470D61-6854-47E6-941F-25EDB0D287C9}" presName="connSite1" presStyleCnt="0"/>
      <dgm:spPr/>
      <dgm:t>
        <a:bodyPr/>
        <a:lstStyle/>
        <a:p>
          <a:endParaRPr lang="fr-FR"/>
        </a:p>
      </dgm:t>
    </dgm:pt>
    <dgm:pt modelId="{B382AA7C-15CD-437D-9D3B-941A37193C88}" type="pres">
      <dgm:prSet presAssocID="{89E18329-AC5D-471A-88B2-0DBCE94B6D46}" presName="Name9" presStyleLbl="sibTrans2D1" presStyleIdx="0" presStyleCnt="3" custFlipVert="1" custFlipHor="0" custScaleX="1994" custScaleY="16201"/>
      <dgm:spPr/>
      <dgm:t>
        <a:bodyPr/>
        <a:lstStyle/>
        <a:p>
          <a:endParaRPr lang="fr-FR"/>
        </a:p>
      </dgm:t>
    </dgm:pt>
    <dgm:pt modelId="{FA558A3E-29FA-4C6D-BC52-291DBFA1E957}" type="pres">
      <dgm:prSet presAssocID="{36923E09-D63C-4ECD-B126-BFD479E01DF7}" presName="composite2" presStyleCnt="0"/>
      <dgm:spPr/>
      <dgm:t>
        <a:bodyPr/>
        <a:lstStyle/>
        <a:p>
          <a:endParaRPr lang="fr-FR"/>
        </a:p>
      </dgm:t>
    </dgm:pt>
    <dgm:pt modelId="{C72172E1-78A9-44CB-B617-4FB1F19B5D93}" type="pres">
      <dgm:prSet presAssocID="{36923E09-D63C-4ECD-B126-BFD479E01DF7}" presName="dummyNode2" presStyleLbl="node1" presStyleIdx="0" presStyleCnt="4"/>
      <dgm:spPr/>
      <dgm:t>
        <a:bodyPr/>
        <a:lstStyle/>
        <a:p>
          <a:endParaRPr lang="fr-FR"/>
        </a:p>
      </dgm:t>
    </dgm:pt>
    <dgm:pt modelId="{28FCD155-CE1E-4B9D-B223-290100C7ED99}" type="pres">
      <dgm:prSet presAssocID="{36923E09-D63C-4ECD-B126-BFD479E01DF7}" presName="childNode2" presStyleLbl="bgAcc1" presStyleIdx="1" presStyleCnt="4" custScaleY="48276" custLinFactNeighborX="5969" custLinFactNeighborY="733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B9BA36-2686-4779-B257-0D1A1C5C1397}" type="pres">
      <dgm:prSet presAssocID="{36923E09-D63C-4ECD-B126-BFD479E01DF7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7A892-87BE-455C-ABBE-709520D0EB36}" type="pres">
      <dgm:prSet presAssocID="{36923E09-D63C-4ECD-B126-BFD479E01DF7}" presName="parentNode2" presStyleLbl="node1" presStyleIdx="1" presStyleCnt="4" custLinFactY="79004" custLinFactNeighborX="671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11A0C6-3690-4E7E-9BF6-1623410F84C1}" type="pres">
      <dgm:prSet presAssocID="{36923E09-D63C-4ECD-B126-BFD479E01DF7}" presName="connSite2" presStyleCnt="0"/>
      <dgm:spPr/>
      <dgm:t>
        <a:bodyPr/>
        <a:lstStyle/>
        <a:p>
          <a:endParaRPr lang="fr-FR"/>
        </a:p>
      </dgm:t>
    </dgm:pt>
    <dgm:pt modelId="{D6978A95-9974-486A-9C87-49DA459E3329}" type="pres">
      <dgm:prSet presAssocID="{F51FD086-91C5-4FB4-A7BE-E9D672FAA2DD}" presName="Name18" presStyleLbl="sibTrans2D1" presStyleIdx="1" presStyleCnt="3" custAng="15658899" custFlipHor="1" custScaleX="14450" custScaleY="46004" custLinFactNeighborX="14864" custLinFactNeighborY="-67428"/>
      <dgm:spPr/>
      <dgm:t>
        <a:bodyPr/>
        <a:lstStyle/>
        <a:p>
          <a:endParaRPr lang="fr-FR"/>
        </a:p>
      </dgm:t>
    </dgm:pt>
    <dgm:pt modelId="{7F2D0855-EB09-49FD-AB48-8DF8AB309F1A}" type="pres">
      <dgm:prSet presAssocID="{D6AB3FB1-78BF-49E7-AF46-C9F39DE0CCE4}" presName="composite1" presStyleCnt="0"/>
      <dgm:spPr/>
      <dgm:t>
        <a:bodyPr/>
        <a:lstStyle/>
        <a:p>
          <a:endParaRPr lang="fr-FR"/>
        </a:p>
      </dgm:t>
    </dgm:pt>
    <dgm:pt modelId="{2C1A5756-B163-44CD-AA84-02E3F62BA935}" type="pres">
      <dgm:prSet presAssocID="{D6AB3FB1-78BF-49E7-AF46-C9F39DE0CCE4}" presName="dummyNode1" presStyleLbl="node1" presStyleIdx="1" presStyleCnt="4"/>
      <dgm:spPr/>
      <dgm:t>
        <a:bodyPr/>
        <a:lstStyle/>
        <a:p>
          <a:endParaRPr lang="fr-FR"/>
        </a:p>
      </dgm:t>
    </dgm:pt>
    <dgm:pt modelId="{CD7AE81D-87D1-4AC5-B1B2-5AD31D3888A1}" type="pres">
      <dgm:prSet presAssocID="{D6AB3FB1-78BF-49E7-AF46-C9F39DE0CCE4}" presName="childNode1" presStyleLbl="bgAcc1" presStyleIdx="2" presStyleCnt="4" custLinFactNeighborX="-2388" custLinFactNeighborY="-477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3C2793-1E82-4FF1-B572-03A1CDC809CA}" type="pres">
      <dgm:prSet presAssocID="{D6AB3FB1-78BF-49E7-AF46-C9F39DE0CCE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2903D2-545A-44C0-B5EA-C5A435342EBD}" type="pres">
      <dgm:prSet presAssocID="{D6AB3FB1-78BF-49E7-AF46-C9F39DE0CCE4}" presName="parentNode1" presStyleLbl="node1" presStyleIdx="2" presStyleCnt="4" custLinFactY="-11455" custLinFactNeighborX="-2686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F9D328-D2A7-4951-BD62-4A6C76BF06E8}" type="pres">
      <dgm:prSet presAssocID="{D6AB3FB1-78BF-49E7-AF46-C9F39DE0CCE4}" presName="connSite1" presStyleCnt="0"/>
      <dgm:spPr/>
      <dgm:t>
        <a:bodyPr/>
        <a:lstStyle/>
        <a:p>
          <a:endParaRPr lang="fr-FR"/>
        </a:p>
      </dgm:t>
    </dgm:pt>
    <dgm:pt modelId="{194F1949-DE85-4711-AE37-50C1214ECC22}" type="pres">
      <dgm:prSet presAssocID="{C521DCC4-57FA-4BD7-8D8F-7159BF777820}" presName="Name9" presStyleLbl="sibTrans2D1" presStyleIdx="2" presStyleCnt="3" custFlipVert="0" custFlipHor="1" custScaleX="2373" custScaleY="19710"/>
      <dgm:spPr/>
      <dgm:t>
        <a:bodyPr/>
        <a:lstStyle/>
        <a:p>
          <a:endParaRPr lang="fr-FR"/>
        </a:p>
      </dgm:t>
    </dgm:pt>
    <dgm:pt modelId="{2007D04D-653B-40EE-85A2-E9E5AF35C44D}" type="pres">
      <dgm:prSet presAssocID="{AFC3BD9C-5B7E-4548-B649-BBE148C8EE90}" presName="composite2" presStyleCnt="0"/>
      <dgm:spPr/>
      <dgm:t>
        <a:bodyPr/>
        <a:lstStyle/>
        <a:p>
          <a:endParaRPr lang="fr-FR"/>
        </a:p>
      </dgm:t>
    </dgm:pt>
    <dgm:pt modelId="{14827012-D581-4D7E-A887-56CBE5A91011}" type="pres">
      <dgm:prSet presAssocID="{AFC3BD9C-5B7E-4548-B649-BBE148C8EE90}" presName="dummyNode2" presStyleLbl="node1" presStyleIdx="2" presStyleCnt="4"/>
      <dgm:spPr/>
      <dgm:t>
        <a:bodyPr/>
        <a:lstStyle/>
        <a:p>
          <a:endParaRPr lang="fr-FR"/>
        </a:p>
      </dgm:t>
    </dgm:pt>
    <dgm:pt modelId="{F6C8190E-D08C-4162-BF83-FD1AEDD16C54}" type="pres">
      <dgm:prSet presAssocID="{AFC3BD9C-5B7E-4548-B649-BBE148C8EE90}" presName="childNode2" presStyleLbl="bgAcc1" presStyleIdx="3" presStyleCnt="4" custScaleY="49263" custLinFactNeighborX="-4102" custLinFactNeighborY="709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DCEEA6-1B9E-404D-9744-3D86C2920B24}" type="pres">
      <dgm:prSet presAssocID="{AFC3BD9C-5B7E-4548-B649-BBE148C8EE90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7A0D34-3B0E-4817-9256-202A3D79FC86}" type="pres">
      <dgm:prSet presAssocID="{AFC3BD9C-5B7E-4548-B649-BBE148C8EE90}" presName="parentNode2" presStyleLbl="node1" presStyleIdx="3" presStyleCnt="4" custLinFactY="65494" custLinFactNeighborX="-461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A0521C-8F35-42D6-9BC0-4FB7B812B06C}" type="pres">
      <dgm:prSet presAssocID="{AFC3BD9C-5B7E-4548-B649-BBE148C8EE90}" presName="connSite2" presStyleCnt="0"/>
      <dgm:spPr/>
      <dgm:t>
        <a:bodyPr/>
        <a:lstStyle/>
        <a:p>
          <a:endParaRPr lang="fr-FR"/>
        </a:p>
      </dgm:t>
    </dgm:pt>
  </dgm:ptLst>
  <dgm:cxnLst>
    <dgm:cxn modelId="{1B001CD4-34BB-486C-89B6-C30714E48093}" type="presOf" srcId="{9C0B0E38-B6F2-4288-AFB6-D8C0089467E1}" destId="{53ABF531-E2E8-4E11-B508-9E57EDB0D453}" srcOrd="0" destOrd="0" presId="urn:microsoft.com/office/officeart/2005/8/layout/hProcess4"/>
    <dgm:cxn modelId="{2C7976B2-B5AB-4E27-9CCD-8C70FC10ABC0}" type="presOf" srcId="{9C0B0E38-B6F2-4288-AFB6-D8C0089467E1}" destId="{59A523DA-914F-4750-B236-CDB7EF3E0CC8}" srcOrd="1" destOrd="0" presId="urn:microsoft.com/office/officeart/2005/8/layout/hProcess4"/>
    <dgm:cxn modelId="{8558D9A3-ECDC-4355-8305-65503BDFEC00}" type="presOf" srcId="{AFC3BD9C-5B7E-4548-B649-BBE148C8EE90}" destId="{BB7A0D34-3B0E-4817-9256-202A3D79FC86}" srcOrd="0" destOrd="0" presId="urn:microsoft.com/office/officeart/2005/8/layout/hProcess4"/>
    <dgm:cxn modelId="{772A9FC8-0D5D-4130-B81A-D76E390AF51F}" srcId="{AFC3BD9C-5B7E-4548-B649-BBE148C8EE90}" destId="{7EFFBBDA-B602-48E2-A171-041C649146CB}" srcOrd="0" destOrd="0" parTransId="{0129434F-C6A1-4795-B376-370942FF234F}" sibTransId="{51C7239C-4476-4E86-9D17-D069E72B3BE6}"/>
    <dgm:cxn modelId="{8452D110-0EE4-4530-B315-9D0221821A74}" srcId="{18470D61-6854-47E6-941F-25EDB0D287C9}" destId="{9C0B0E38-B6F2-4288-AFB6-D8C0089467E1}" srcOrd="0" destOrd="0" parTransId="{31C4329A-7CCB-431E-A6BD-61C6E51605FF}" sibTransId="{6390B25C-EE3D-4F5B-9891-F7156B729DCB}"/>
    <dgm:cxn modelId="{124BBF70-3704-4540-8EB1-D433E33A99D3}" srcId="{7D866AC3-F31C-43E0-AB75-402E5342EB48}" destId="{AFC3BD9C-5B7E-4548-B649-BBE148C8EE90}" srcOrd="3" destOrd="0" parTransId="{AF694BE0-4797-4036-8DFF-17CC0522B4BF}" sibTransId="{527FDB66-BEF1-4F35-AB48-4476DF03734F}"/>
    <dgm:cxn modelId="{4BA7AA86-EAC9-4D28-8689-9A75FC41EBD9}" type="presOf" srcId="{D6AB3FB1-78BF-49E7-AF46-C9F39DE0CCE4}" destId="{B32903D2-545A-44C0-B5EA-C5A435342EBD}" srcOrd="0" destOrd="0" presId="urn:microsoft.com/office/officeart/2005/8/layout/hProcess4"/>
    <dgm:cxn modelId="{102D0A55-BBDB-4B1F-9F0F-535A434F15EB}" type="presOf" srcId="{45DD370C-D5A6-4BBD-BB0F-1D3ABB594CBA}" destId="{88B9BA36-2686-4779-B257-0D1A1C5C1397}" srcOrd="1" destOrd="0" presId="urn:microsoft.com/office/officeart/2005/8/layout/hProcess4"/>
    <dgm:cxn modelId="{20F6EBF1-556F-4763-9B53-615C8278B05D}" type="presOf" srcId="{F51FD086-91C5-4FB4-A7BE-E9D672FAA2DD}" destId="{D6978A95-9974-486A-9C87-49DA459E3329}" srcOrd="0" destOrd="0" presId="urn:microsoft.com/office/officeart/2005/8/layout/hProcess4"/>
    <dgm:cxn modelId="{2F851B44-20BB-4077-A84B-88981BC47792}" srcId="{7D866AC3-F31C-43E0-AB75-402E5342EB48}" destId="{36923E09-D63C-4ECD-B126-BFD479E01DF7}" srcOrd="1" destOrd="0" parTransId="{C11E451D-D303-4C07-86D7-172E85F915A9}" sibTransId="{F51FD086-91C5-4FB4-A7BE-E9D672FAA2DD}"/>
    <dgm:cxn modelId="{723578A2-22BB-4B57-88A4-DE0747B3A2A0}" type="presOf" srcId="{C8B863C1-9273-4150-A309-8B40565637FA}" destId="{CD7AE81D-87D1-4AC5-B1B2-5AD31D3888A1}" srcOrd="0" destOrd="0" presId="urn:microsoft.com/office/officeart/2005/8/layout/hProcess4"/>
    <dgm:cxn modelId="{83C29469-4F36-4931-AB86-9756420CE4F2}" srcId="{D6AB3FB1-78BF-49E7-AF46-C9F39DE0CCE4}" destId="{C8B863C1-9273-4150-A309-8B40565637FA}" srcOrd="0" destOrd="0" parTransId="{8423F746-E65B-4EEA-818F-D8D8FB7970AA}" sibTransId="{52715C8B-7646-402C-BDEC-92CDA029CEF3}"/>
    <dgm:cxn modelId="{7B6351C4-4049-41FB-8F1B-5E88529649AB}" srcId="{7D866AC3-F31C-43E0-AB75-402E5342EB48}" destId="{D6AB3FB1-78BF-49E7-AF46-C9F39DE0CCE4}" srcOrd="2" destOrd="0" parTransId="{F1DCA51D-16A0-4BB4-B8A9-D7A1C00A9520}" sibTransId="{C521DCC4-57FA-4BD7-8D8F-7159BF777820}"/>
    <dgm:cxn modelId="{A69866BF-15A6-44E0-8172-55A9005D6EE7}" type="presOf" srcId="{C521DCC4-57FA-4BD7-8D8F-7159BF777820}" destId="{194F1949-DE85-4711-AE37-50C1214ECC22}" srcOrd="0" destOrd="0" presId="urn:microsoft.com/office/officeart/2005/8/layout/hProcess4"/>
    <dgm:cxn modelId="{FE5B328B-2967-4856-AE37-7246ADA123B4}" type="presOf" srcId="{36923E09-D63C-4ECD-B126-BFD479E01DF7}" destId="{9E87A892-87BE-455C-ABBE-709520D0EB36}" srcOrd="0" destOrd="0" presId="urn:microsoft.com/office/officeart/2005/8/layout/hProcess4"/>
    <dgm:cxn modelId="{A81CCC2C-7C70-4FC5-91CA-2045C583CF62}" type="presOf" srcId="{45DD370C-D5A6-4BBD-BB0F-1D3ABB594CBA}" destId="{28FCD155-CE1E-4B9D-B223-290100C7ED99}" srcOrd="0" destOrd="0" presId="urn:microsoft.com/office/officeart/2005/8/layout/hProcess4"/>
    <dgm:cxn modelId="{7B312221-FDCC-44C8-92AB-66FAB4E361F3}" type="presOf" srcId="{89E18329-AC5D-471A-88B2-0DBCE94B6D46}" destId="{B382AA7C-15CD-437D-9D3B-941A37193C88}" srcOrd="0" destOrd="0" presId="urn:microsoft.com/office/officeart/2005/8/layout/hProcess4"/>
    <dgm:cxn modelId="{0A4E8CF2-4559-421A-B166-1F5A63B33E09}" srcId="{36923E09-D63C-4ECD-B126-BFD479E01DF7}" destId="{45DD370C-D5A6-4BBD-BB0F-1D3ABB594CBA}" srcOrd="0" destOrd="0" parTransId="{07AAED3E-48C4-4690-837B-68499083855C}" sibTransId="{1D0D2B92-2F34-4191-9603-14DCBE267319}"/>
    <dgm:cxn modelId="{097F51D3-E0B1-4FEA-9573-5407F90CE3AD}" type="presOf" srcId="{7EFFBBDA-B602-48E2-A171-041C649146CB}" destId="{F6C8190E-D08C-4162-BF83-FD1AEDD16C54}" srcOrd="0" destOrd="0" presId="urn:microsoft.com/office/officeart/2005/8/layout/hProcess4"/>
    <dgm:cxn modelId="{7BDAFC68-D70C-4297-A2F5-60BC58614D48}" type="presOf" srcId="{C8B863C1-9273-4150-A309-8B40565637FA}" destId="{CD3C2793-1E82-4FF1-B572-03A1CDC809CA}" srcOrd="1" destOrd="0" presId="urn:microsoft.com/office/officeart/2005/8/layout/hProcess4"/>
    <dgm:cxn modelId="{0011DA4B-7952-45D1-8DD4-539BD2E1D49C}" type="presOf" srcId="{7D866AC3-F31C-43E0-AB75-402E5342EB48}" destId="{87931D13-98D3-4648-8B5B-0DE0384CBBD8}" srcOrd="0" destOrd="0" presId="urn:microsoft.com/office/officeart/2005/8/layout/hProcess4"/>
    <dgm:cxn modelId="{CD666966-50BC-486A-ADFF-B58E01BA5B3E}" srcId="{7D866AC3-F31C-43E0-AB75-402E5342EB48}" destId="{18470D61-6854-47E6-941F-25EDB0D287C9}" srcOrd="0" destOrd="0" parTransId="{16A92B36-B9D1-42CF-8055-15A02DAF2C30}" sibTransId="{89E18329-AC5D-471A-88B2-0DBCE94B6D46}"/>
    <dgm:cxn modelId="{3063FD12-837A-4AF3-A255-6D177E5C89E9}" type="presOf" srcId="{18470D61-6854-47E6-941F-25EDB0D287C9}" destId="{94730DBA-0278-4700-96CB-B81ECA34AEEC}" srcOrd="0" destOrd="0" presId="urn:microsoft.com/office/officeart/2005/8/layout/hProcess4"/>
    <dgm:cxn modelId="{4347AF9B-97E0-4FBC-B72A-41A2D6121600}" type="presOf" srcId="{7EFFBBDA-B602-48E2-A171-041C649146CB}" destId="{11DCEEA6-1B9E-404D-9744-3D86C2920B24}" srcOrd="1" destOrd="0" presId="urn:microsoft.com/office/officeart/2005/8/layout/hProcess4"/>
    <dgm:cxn modelId="{266E9C97-EE97-4433-8874-AF352A35E3FB}" type="presParOf" srcId="{87931D13-98D3-4648-8B5B-0DE0384CBBD8}" destId="{D424888A-1281-447C-AD4C-2DFFDB9FDAE9}" srcOrd="0" destOrd="0" presId="urn:microsoft.com/office/officeart/2005/8/layout/hProcess4"/>
    <dgm:cxn modelId="{2D819AD1-9BE5-4DA4-BC7E-DC3717EEA4E6}" type="presParOf" srcId="{87931D13-98D3-4648-8B5B-0DE0384CBBD8}" destId="{1DE6B471-3071-4BAB-8452-33E64BF415A0}" srcOrd="1" destOrd="0" presId="urn:microsoft.com/office/officeart/2005/8/layout/hProcess4"/>
    <dgm:cxn modelId="{F2625438-D9E3-4E03-99FD-8F78876FCBD4}" type="presParOf" srcId="{87931D13-98D3-4648-8B5B-0DE0384CBBD8}" destId="{30AB755D-4E57-4219-B53A-C76BFF32AF87}" srcOrd="2" destOrd="0" presId="urn:microsoft.com/office/officeart/2005/8/layout/hProcess4"/>
    <dgm:cxn modelId="{DA5ABE32-D7D6-4098-9670-1A9449F024BB}" type="presParOf" srcId="{30AB755D-4E57-4219-B53A-C76BFF32AF87}" destId="{6B29A119-55F1-4726-819E-DFE9D4D99D75}" srcOrd="0" destOrd="0" presId="urn:microsoft.com/office/officeart/2005/8/layout/hProcess4"/>
    <dgm:cxn modelId="{DDC032B3-EB4C-44A4-B6F5-6F36240CD66B}" type="presParOf" srcId="{6B29A119-55F1-4726-819E-DFE9D4D99D75}" destId="{6E79F82A-AA63-4030-B338-482F1965394B}" srcOrd="0" destOrd="0" presId="urn:microsoft.com/office/officeart/2005/8/layout/hProcess4"/>
    <dgm:cxn modelId="{A8D2B409-8354-451E-AB47-FEA8D6F45A81}" type="presParOf" srcId="{6B29A119-55F1-4726-819E-DFE9D4D99D75}" destId="{53ABF531-E2E8-4E11-B508-9E57EDB0D453}" srcOrd="1" destOrd="0" presId="urn:microsoft.com/office/officeart/2005/8/layout/hProcess4"/>
    <dgm:cxn modelId="{BC07A4F6-AA7A-486F-8731-BCC97DE54A7A}" type="presParOf" srcId="{6B29A119-55F1-4726-819E-DFE9D4D99D75}" destId="{59A523DA-914F-4750-B236-CDB7EF3E0CC8}" srcOrd="2" destOrd="0" presId="urn:microsoft.com/office/officeart/2005/8/layout/hProcess4"/>
    <dgm:cxn modelId="{3BEA3BB2-DBF3-4C31-8098-EACE097186ED}" type="presParOf" srcId="{6B29A119-55F1-4726-819E-DFE9D4D99D75}" destId="{94730DBA-0278-4700-96CB-B81ECA34AEEC}" srcOrd="3" destOrd="0" presId="urn:microsoft.com/office/officeart/2005/8/layout/hProcess4"/>
    <dgm:cxn modelId="{8C159078-8C3F-4C14-BC0A-50052E9F5AA2}" type="presParOf" srcId="{6B29A119-55F1-4726-819E-DFE9D4D99D75}" destId="{5AC30D68-A403-405F-8FDB-CA518231120D}" srcOrd="4" destOrd="0" presId="urn:microsoft.com/office/officeart/2005/8/layout/hProcess4"/>
    <dgm:cxn modelId="{CF2F93E3-FECD-4BA4-B761-2B3582F4634A}" type="presParOf" srcId="{30AB755D-4E57-4219-B53A-C76BFF32AF87}" destId="{B382AA7C-15CD-437D-9D3B-941A37193C88}" srcOrd="1" destOrd="0" presId="urn:microsoft.com/office/officeart/2005/8/layout/hProcess4"/>
    <dgm:cxn modelId="{018AB17A-56A5-4E5B-9E17-4EF166ADAE49}" type="presParOf" srcId="{30AB755D-4E57-4219-B53A-C76BFF32AF87}" destId="{FA558A3E-29FA-4C6D-BC52-291DBFA1E957}" srcOrd="2" destOrd="0" presId="urn:microsoft.com/office/officeart/2005/8/layout/hProcess4"/>
    <dgm:cxn modelId="{650F6A05-5F2C-44FB-80B7-E75E63F8A414}" type="presParOf" srcId="{FA558A3E-29FA-4C6D-BC52-291DBFA1E957}" destId="{C72172E1-78A9-44CB-B617-4FB1F19B5D93}" srcOrd="0" destOrd="0" presId="urn:microsoft.com/office/officeart/2005/8/layout/hProcess4"/>
    <dgm:cxn modelId="{B372FAA6-36D5-4348-B1B3-98D781271352}" type="presParOf" srcId="{FA558A3E-29FA-4C6D-BC52-291DBFA1E957}" destId="{28FCD155-CE1E-4B9D-B223-290100C7ED99}" srcOrd="1" destOrd="0" presId="urn:microsoft.com/office/officeart/2005/8/layout/hProcess4"/>
    <dgm:cxn modelId="{90041A3A-CC0B-4232-A94D-FC3062C6EEE4}" type="presParOf" srcId="{FA558A3E-29FA-4C6D-BC52-291DBFA1E957}" destId="{88B9BA36-2686-4779-B257-0D1A1C5C1397}" srcOrd="2" destOrd="0" presId="urn:microsoft.com/office/officeart/2005/8/layout/hProcess4"/>
    <dgm:cxn modelId="{F2CF5E47-9B7A-48C6-992B-D3235D2F6627}" type="presParOf" srcId="{FA558A3E-29FA-4C6D-BC52-291DBFA1E957}" destId="{9E87A892-87BE-455C-ABBE-709520D0EB36}" srcOrd="3" destOrd="0" presId="urn:microsoft.com/office/officeart/2005/8/layout/hProcess4"/>
    <dgm:cxn modelId="{B79FBB3F-2344-4760-966B-1379E0F6CE31}" type="presParOf" srcId="{FA558A3E-29FA-4C6D-BC52-291DBFA1E957}" destId="{D811A0C6-3690-4E7E-9BF6-1623410F84C1}" srcOrd="4" destOrd="0" presId="urn:microsoft.com/office/officeart/2005/8/layout/hProcess4"/>
    <dgm:cxn modelId="{21CDD512-D55F-47DB-90D6-A2E3CF940A82}" type="presParOf" srcId="{30AB755D-4E57-4219-B53A-C76BFF32AF87}" destId="{D6978A95-9974-486A-9C87-49DA459E3329}" srcOrd="3" destOrd="0" presId="urn:microsoft.com/office/officeart/2005/8/layout/hProcess4"/>
    <dgm:cxn modelId="{6FEC3934-7784-4007-89A1-CBC5803A35B0}" type="presParOf" srcId="{30AB755D-4E57-4219-B53A-C76BFF32AF87}" destId="{7F2D0855-EB09-49FD-AB48-8DF8AB309F1A}" srcOrd="4" destOrd="0" presId="urn:microsoft.com/office/officeart/2005/8/layout/hProcess4"/>
    <dgm:cxn modelId="{886BDEB5-46F1-4F3C-BC67-116AA0B17F18}" type="presParOf" srcId="{7F2D0855-EB09-49FD-AB48-8DF8AB309F1A}" destId="{2C1A5756-B163-44CD-AA84-02E3F62BA935}" srcOrd="0" destOrd="0" presId="urn:microsoft.com/office/officeart/2005/8/layout/hProcess4"/>
    <dgm:cxn modelId="{30C86BA5-4B86-44A7-99D2-2A6318B2769F}" type="presParOf" srcId="{7F2D0855-EB09-49FD-AB48-8DF8AB309F1A}" destId="{CD7AE81D-87D1-4AC5-B1B2-5AD31D3888A1}" srcOrd="1" destOrd="0" presId="urn:microsoft.com/office/officeart/2005/8/layout/hProcess4"/>
    <dgm:cxn modelId="{08F18291-D456-41D5-BC10-FCFA970D1FFB}" type="presParOf" srcId="{7F2D0855-EB09-49FD-AB48-8DF8AB309F1A}" destId="{CD3C2793-1E82-4FF1-B572-03A1CDC809CA}" srcOrd="2" destOrd="0" presId="urn:microsoft.com/office/officeart/2005/8/layout/hProcess4"/>
    <dgm:cxn modelId="{09A8D801-171A-4884-B73B-968FACC95F91}" type="presParOf" srcId="{7F2D0855-EB09-49FD-AB48-8DF8AB309F1A}" destId="{B32903D2-545A-44C0-B5EA-C5A435342EBD}" srcOrd="3" destOrd="0" presId="urn:microsoft.com/office/officeart/2005/8/layout/hProcess4"/>
    <dgm:cxn modelId="{D604CA33-4417-4EF7-B97D-A9B5252EAE93}" type="presParOf" srcId="{7F2D0855-EB09-49FD-AB48-8DF8AB309F1A}" destId="{C9F9D328-D2A7-4951-BD62-4A6C76BF06E8}" srcOrd="4" destOrd="0" presId="urn:microsoft.com/office/officeart/2005/8/layout/hProcess4"/>
    <dgm:cxn modelId="{4EDC88CB-E9D9-44E7-8500-EC9943298BCD}" type="presParOf" srcId="{30AB755D-4E57-4219-B53A-C76BFF32AF87}" destId="{194F1949-DE85-4711-AE37-50C1214ECC22}" srcOrd="5" destOrd="0" presId="urn:microsoft.com/office/officeart/2005/8/layout/hProcess4"/>
    <dgm:cxn modelId="{D825400C-CB69-4EB5-B056-80B79975F397}" type="presParOf" srcId="{30AB755D-4E57-4219-B53A-C76BFF32AF87}" destId="{2007D04D-653B-40EE-85A2-E9E5AF35C44D}" srcOrd="6" destOrd="0" presId="urn:microsoft.com/office/officeart/2005/8/layout/hProcess4"/>
    <dgm:cxn modelId="{0F42510B-E781-4E0B-AD8B-05969EBA9C14}" type="presParOf" srcId="{2007D04D-653B-40EE-85A2-E9E5AF35C44D}" destId="{14827012-D581-4D7E-A887-56CBE5A91011}" srcOrd="0" destOrd="0" presId="urn:microsoft.com/office/officeart/2005/8/layout/hProcess4"/>
    <dgm:cxn modelId="{124970B2-5245-4307-85F7-F97DDF5ED84D}" type="presParOf" srcId="{2007D04D-653B-40EE-85A2-E9E5AF35C44D}" destId="{F6C8190E-D08C-4162-BF83-FD1AEDD16C54}" srcOrd="1" destOrd="0" presId="urn:microsoft.com/office/officeart/2005/8/layout/hProcess4"/>
    <dgm:cxn modelId="{70DDDEA8-F36C-4E2B-A892-77518813FF7B}" type="presParOf" srcId="{2007D04D-653B-40EE-85A2-E9E5AF35C44D}" destId="{11DCEEA6-1B9E-404D-9744-3D86C2920B24}" srcOrd="2" destOrd="0" presId="urn:microsoft.com/office/officeart/2005/8/layout/hProcess4"/>
    <dgm:cxn modelId="{F6248FB1-E1C1-446A-A6A0-8A85F85AD2CA}" type="presParOf" srcId="{2007D04D-653B-40EE-85A2-E9E5AF35C44D}" destId="{BB7A0D34-3B0E-4817-9256-202A3D79FC86}" srcOrd="3" destOrd="0" presId="urn:microsoft.com/office/officeart/2005/8/layout/hProcess4"/>
    <dgm:cxn modelId="{9B19C19F-F71C-4DAE-B8E8-0D4AF6210F74}" type="presParOf" srcId="{2007D04D-653B-40EE-85A2-E9E5AF35C44D}" destId="{23A0521C-8F35-42D6-9BC0-4FB7B812B06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BF531-E2E8-4E11-B508-9E57EDB0D453}">
      <dsp:nvSpPr>
        <dsp:cNvPr id="0" name=""/>
        <dsp:cNvSpPr/>
      </dsp:nvSpPr>
      <dsp:spPr>
        <a:xfrm>
          <a:off x="236487" y="545232"/>
          <a:ext cx="1712397" cy="141236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Je sollicite un ambassadeur via </a:t>
          </a:r>
          <a:r>
            <a:rPr lang="fr-FR" sz="1600" i="1" kern="1200" dirty="0" smtClean="0"/>
            <a:t>Mon </a:t>
          </a:r>
          <a:r>
            <a:rPr lang="fr-FR" sz="1600" i="1" kern="1200" dirty="0" err="1" smtClean="0"/>
            <a:t>Hopital</a:t>
          </a:r>
          <a:r>
            <a:rPr lang="fr-FR" sz="1600" i="1" kern="1200" dirty="0" smtClean="0"/>
            <a:t> Numérique .</a:t>
          </a:r>
          <a:r>
            <a:rPr lang="fr-FR" sz="1600" i="1" kern="1200" dirty="0" err="1" smtClean="0"/>
            <a:t>fr</a:t>
          </a:r>
          <a:endParaRPr lang="fr-FR" sz="1600" i="1" kern="1200" dirty="0"/>
        </a:p>
      </dsp:txBody>
      <dsp:txXfrm>
        <a:off x="268990" y="577735"/>
        <a:ext cx="1647391" cy="1044713"/>
      </dsp:txXfrm>
    </dsp:sp>
    <dsp:sp modelId="{B382AA7C-15CD-437D-9D3B-941A37193C88}">
      <dsp:nvSpPr>
        <dsp:cNvPr id="0" name=""/>
        <dsp:cNvSpPr/>
      </dsp:nvSpPr>
      <dsp:spPr>
        <a:xfrm flipV="1">
          <a:off x="2529044" y="2418815"/>
          <a:ext cx="52381" cy="425590"/>
        </a:xfrm>
        <a:prstGeom prst="circularArrow">
          <a:avLst>
            <a:gd name="adj1" fmla="val 2781"/>
            <a:gd name="adj2" fmla="val 339260"/>
            <a:gd name="adj3" fmla="val 4940834"/>
            <a:gd name="adj4" fmla="val 11850553"/>
            <a:gd name="adj5" fmla="val 324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30DBA-0278-4700-96CB-B81ECA34AEEC}">
      <dsp:nvSpPr>
        <dsp:cNvPr id="0" name=""/>
        <dsp:cNvSpPr/>
      </dsp:nvSpPr>
      <dsp:spPr>
        <a:xfrm>
          <a:off x="617033" y="1654951"/>
          <a:ext cx="1522130" cy="605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1</a:t>
          </a:r>
          <a:endParaRPr lang="fr-FR" sz="3400" kern="1200" dirty="0"/>
        </a:p>
      </dsp:txBody>
      <dsp:txXfrm>
        <a:off x="634762" y="1672680"/>
        <a:ext cx="1486672" cy="569843"/>
      </dsp:txXfrm>
    </dsp:sp>
    <dsp:sp modelId="{28FCD155-CE1E-4B9D-B223-290100C7ED99}">
      <dsp:nvSpPr>
        <dsp:cNvPr id="0" name=""/>
        <dsp:cNvSpPr/>
      </dsp:nvSpPr>
      <dsp:spPr>
        <a:xfrm>
          <a:off x="2354159" y="2488257"/>
          <a:ext cx="1712397" cy="68183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 CMSI est informé</a:t>
          </a:r>
          <a:endParaRPr lang="fr-FR" sz="1600" kern="1200" dirty="0"/>
        </a:p>
      </dsp:txBody>
      <dsp:txXfrm>
        <a:off x="2369850" y="2650056"/>
        <a:ext cx="1681015" cy="504345"/>
      </dsp:txXfrm>
    </dsp:sp>
    <dsp:sp modelId="{D6978A95-9974-486A-9C87-49DA459E3329}">
      <dsp:nvSpPr>
        <dsp:cNvPr id="0" name=""/>
        <dsp:cNvSpPr/>
      </dsp:nvSpPr>
      <dsp:spPr>
        <a:xfrm rot="5941101" flipH="1">
          <a:off x="5039007" y="-672638"/>
          <a:ext cx="422555" cy="1345276"/>
        </a:xfrm>
        <a:prstGeom prst="leftCircularArrow">
          <a:avLst>
            <a:gd name="adj1" fmla="val 2498"/>
            <a:gd name="adj2" fmla="val 302767"/>
            <a:gd name="adj3" fmla="val 16703605"/>
            <a:gd name="adj4" fmla="val 9757393"/>
            <a:gd name="adj5" fmla="val 291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7A892-87BE-455C-ABBE-709520D0EB36}">
      <dsp:nvSpPr>
        <dsp:cNvPr id="0" name=""/>
        <dsp:cNvSpPr/>
      </dsp:nvSpPr>
      <dsp:spPr>
        <a:xfrm>
          <a:off x="2734690" y="1867852"/>
          <a:ext cx="1522130" cy="605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2</a:t>
          </a:r>
          <a:endParaRPr lang="fr-FR" sz="3400" kern="1200" dirty="0"/>
        </a:p>
      </dsp:txBody>
      <dsp:txXfrm>
        <a:off x="2752419" y="1885581"/>
        <a:ext cx="1486672" cy="569843"/>
      </dsp:txXfrm>
    </dsp:sp>
    <dsp:sp modelId="{CD7AE81D-87D1-4AC5-B1B2-5AD31D3888A1}">
      <dsp:nvSpPr>
        <dsp:cNvPr id="0" name=""/>
        <dsp:cNvSpPr/>
      </dsp:nvSpPr>
      <dsp:spPr>
        <a:xfrm>
          <a:off x="4461609" y="412356"/>
          <a:ext cx="1712397" cy="141236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L’ambassadeur m’apporte son appui</a:t>
          </a:r>
          <a:endParaRPr lang="fr-FR" sz="1600" kern="1200" dirty="0"/>
        </a:p>
      </dsp:txBody>
      <dsp:txXfrm>
        <a:off x="4494112" y="444859"/>
        <a:ext cx="1647391" cy="1044713"/>
      </dsp:txXfrm>
    </dsp:sp>
    <dsp:sp modelId="{194F1949-DE85-4711-AE37-50C1214ECC22}">
      <dsp:nvSpPr>
        <dsp:cNvPr id="0" name=""/>
        <dsp:cNvSpPr/>
      </dsp:nvSpPr>
      <dsp:spPr>
        <a:xfrm flipH="1">
          <a:off x="6827032" y="2243618"/>
          <a:ext cx="66234" cy="550139"/>
        </a:xfrm>
        <a:prstGeom prst="circularArrow">
          <a:avLst>
            <a:gd name="adj1" fmla="val 2617"/>
            <a:gd name="adj2" fmla="val 318082"/>
            <a:gd name="adj3" fmla="val 4906669"/>
            <a:gd name="adj4" fmla="val 11837566"/>
            <a:gd name="adj5" fmla="val 3054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903D2-545A-44C0-B5EA-C5A435342EBD}">
      <dsp:nvSpPr>
        <dsp:cNvPr id="0" name=""/>
        <dsp:cNvSpPr/>
      </dsp:nvSpPr>
      <dsp:spPr>
        <a:xfrm>
          <a:off x="4842149" y="1522069"/>
          <a:ext cx="1522130" cy="605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3</a:t>
          </a:r>
          <a:endParaRPr lang="fr-FR" sz="3400" kern="1200" dirty="0"/>
        </a:p>
      </dsp:txBody>
      <dsp:txXfrm>
        <a:off x="4859878" y="1539798"/>
        <a:ext cx="1486672" cy="569843"/>
      </dsp:txXfrm>
    </dsp:sp>
    <dsp:sp modelId="{F6C8190E-D08C-4162-BF83-FD1AEDD16C54}">
      <dsp:nvSpPr>
        <dsp:cNvPr id="0" name=""/>
        <dsp:cNvSpPr/>
      </dsp:nvSpPr>
      <dsp:spPr>
        <a:xfrm>
          <a:off x="6682813" y="2447023"/>
          <a:ext cx="1712397" cy="69577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J’évalue l’intervention</a:t>
          </a:r>
          <a:endParaRPr lang="fr-FR" sz="1600" kern="1200" dirty="0"/>
        </a:p>
      </dsp:txBody>
      <dsp:txXfrm>
        <a:off x="6698825" y="2612130"/>
        <a:ext cx="1680373" cy="514656"/>
      </dsp:txXfrm>
    </dsp:sp>
    <dsp:sp modelId="{BB7A0D34-3B0E-4817-9256-202A3D79FC86}">
      <dsp:nvSpPr>
        <dsp:cNvPr id="0" name=""/>
        <dsp:cNvSpPr/>
      </dsp:nvSpPr>
      <dsp:spPr>
        <a:xfrm>
          <a:off x="7063296" y="1786075"/>
          <a:ext cx="1522130" cy="605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4</a:t>
          </a:r>
          <a:endParaRPr lang="fr-FR" sz="3400" kern="1200" dirty="0"/>
        </a:p>
      </dsp:txBody>
      <dsp:txXfrm>
        <a:off x="7081025" y="1803804"/>
        <a:ext cx="1486672" cy="569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480" cy="512304"/>
          </a:xfrm>
          <a:prstGeom prst="rect">
            <a:avLst/>
          </a:prstGeom>
        </p:spPr>
        <p:txBody>
          <a:bodyPr vert="horz" lIns="95329" tIns="47664" rIns="95329" bIns="47664" rtlCol="0"/>
          <a:lstStyle>
            <a:lvl1pPr algn="l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163" y="0"/>
            <a:ext cx="3075480" cy="512304"/>
          </a:xfrm>
          <a:prstGeom prst="rect">
            <a:avLst/>
          </a:prstGeom>
        </p:spPr>
        <p:txBody>
          <a:bodyPr vert="horz" lIns="95329" tIns="47664" rIns="95329" bIns="47664" rtlCol="0"/>
          <a:lstStyle>
            <a:lvl1pPr algn="r">
              <a:defRPr sz="1200" b="0"/>
            </a:lvl1pPr>
          </a:lstStyle>
          <a:p>
            <a:pPr>
              <a:defRPr/>
            </a:pPr>
            <a:fld id="{FD8D37FF-4F79-47D3-8B88-CA5BEAE0DA59}" type="datetimeFigureOut">
              <a:rPr lang="fr-FR"/>
              <a:pPr>
                <a:defRPr/>
              </a:pPr>
              <a:t>01/10/2015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676"/>
            <a:ext cx="3075480" cy="512303"/>
          </a:xfrm>
          <a:prstGeom prst="rect">
            <a:avLst/>
          </a:prstGeom>
        </p:spPr>
        <p:txBody>
          <a:bodyPr vert="horz" lIns="95329" tIns="47664" rIns="95329" bIns="47664" rtlCol="0" anchor="b"/>
          <a:lstStyle>
            <a:lvl1pPr algn="l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163" y="9720676"/>
            <a:ext cx="3075480" cy="512303"/>
          </a:xfrm>
          <a:prstGeom prst="rect">
            <a:avLst/>
          </a:prstGeom>
        </p:spPr>
        <p:txBody>
          <a:bodyPr vert="horz" lIns="95329" tIns="47664" rIns="95329" bIns="47664" rtlCol="0" anchor="b"/>
          <a:lstStyle>
            <a:lvl1pPr algn="r">
              <a:defRPr sz="1200" b="0"/>
            </a:lvl1pPr>
          </a:lstStyle>
          <a:p>
            <a:pPr>
              <a:defRPr/>
            </a:pPr>
            <a:fld id="{2D8B48FA-3B99-4E5E-B9EF-2F6CF06A7F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9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480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9" tIns="47664" rIns="95329" bIns="47664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0"/>
            <a:ext cx="3075480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9" tIns="47664" rIns="95329" bIns="47664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1" y="4861156"/>
            <a:ext cx="5680103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9" tIns="47664" rIns="95329" bIns="47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6"/>
            <a:ext cx="3075480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9" tIns="47664" rIns="95329" bIns="47664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0676"/>
            <a:ext cx="3075480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9" tIns="47664" rIns="95329" bIns="4766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BFA2ACA-53B6-42D6-81EA-3B8890E54B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123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FA2ACA-53B6-42D6-81EA-3B8890E54B7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66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FA2ACA-53B6-42D6-81EA-3B8890E54B7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64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COUV_PPT_01_OK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pixelis/Desktop/pour%20masque%20PPT/marianne-cartouche.wmf" TargetMode="Externa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1_OK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1_OK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UV_PPT_01_OK.png" descr="/Users/pixelis/Desktop/pour masque PPT/COUV_PPT_01_OK.png"/>
          <p:cNvPicPr>
            <a:picLocks noChangeAspect="1"/>
          </p:cNvPicPr>
          <p:nvPr userDrawn="1"/>
        </p:nvPicPr>
        <p:blipFill>
          <a:blip r:embed="rId2" r:link="rId3" cstate="screen"/>
          <a:stretch>
            <a:fillRect/>
          </a:stretch>
        </p:blipFill>
        <p:spPr>
          <a:xfrm>
            <a:off x="756" y="0"/>
            <a:ext cx="9143244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Aft>
                <a:spcPts val="3600"/>
              </a:spcAft>
              <a:defRPr sz="3200"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778160"/>
            <a:ext cx="7772400" cy="457200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 smtClean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84195" y="617661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smtClean="0">
                <a:solidFill>
                  <a:srgbClr val="FFFFFF"/>
                </a:solidFill>
                <a:latin typeface="Arial"/>
                <a:cs typeface="Arial"/>
              </a:rPr>
              <a:t>Agence Nationale d’Appui à la Performance </a:t>
            </a:r>
            <a:br>
              <a:rPr lang="fr-FR" sz="80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fr-FR" sz="800" smtClean="0">
                <a:solidFill>
                  <a:srgbClr val="FFFFFF"/>
                </a:solidFill>
                <a:latin typeface="Arial"/>
                <a:cs typeface="Arial"/>
              </a:rPr>
              <a:t>des établissements de santé et médico-sociaux</a:t>
            </a:r>
          </a:p>
          <a:p>
            <a:endParaRPr lang="fr-FR" sz="80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marianne-cartouche.wmf" descr="/Users/pixelis/Desktop/pour masque PPT/marianne-cartouche.wmf"/>
          <p:cNvPicPr>
            <a:picLocks noChangeAspect="1"/>
          </p:cNvPicPr>
          <p:nvPr userDrawn="1"/>
        </p:nvPicPr>
        <p:blipFill>
          <a:blip r:embed="rId4" r:link="rId5" cstate="screen"/>
          <a:stretch>
            <a:fillRect/>
          </a:stretch>
        </p:blipFill>
        <p:spPr>
          <a:xfrm>
            <a:off x="8166956" y="6085412"/>
            <a:ext cx="582488" cy="391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84194" y="838200"/>
            <a:ext cx="8731205" cy="1143000"/>
          </a:xfrm>
          <a:prstGeom prst="rect">
            <a:avLst/>
          </a:prstGeom>
        </p:spPr>
        <p:txBody>
          <a:bodyPr wrap="none">
            <a:noAutofit/>
          </a:bodyPr>
          <a:lstStyle>
            <a:lvl1pPr algn="l">
              <a:defRPr sz="38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184194" y="2057400"/>
            <a:ext cx="8731205" cy="1371600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buSzPct val="100000"/>
              <a:defRPr sz="1600" b="1" i="0">
                <a:solidFill>
                  <a:srgbClr val="D1003B"/>
                </a:solidFill>
                <a:latin typeface="Arial"/>
                <a:cs typeface="Arial"/>
              </a:defRPr>
            </a:lvl1pPr>
            <a:lvl2pPr marL="541338" indent="-185738">
              <a:buSzPct val="100000"/>
              <a:buFont typeface="Arial"/>
              <a:buChar char="•"/>
              <a:tabLst>
                <a:tab pos="541338" algn="l"/>
              </a:tabLst>
              <a:defRPr sz="1400">
                <a:latin typeface="Arial"/>
                <a:cs typeface="Arial"/>
              </a:defRPr>
            </a:lvl2pPr>
            <a:lvl3pPr marL="715963" indent="-174625">
              <a:buSzPct val="100000"/>
              <a:buFont typeface="Arial"/>
              <a:buChar char="•"/>
              <a:defRPr sz="1400">
                <a:latin typeface="Arial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sz="1400">
                <a:latin typeface="Arial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e la date 2"/>
          <p:cNvSpPr>
            <a:spLocks noGrp="1"/>
          </p:cNvSpPr>
          <p:nvPr>
            <p:ph type="dt" sz="half" idx="14"/>
          </p:nvPr>
        </p:nvSpPr>
        <p:spPr>
          <a:xfrm>
            <a:off x="184150" y="6299200"/>
            <a:ext cx="1416050" cy="365125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7058D7B5-E7E3-4A9A-ADED-CFDB4D1CE9E7}" type="datetime3">
              <a:rPr lang="fr-FR"/>
              <a:pPr>
                <a:defRPr/>
              </a:pPr>
              <a:t>01.10.15</a:t>
            </a:fld>
            <a:endParaRPr lang="fr-FR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7848600" y="6299200"/>
            <a:ext cx="1066800" cy="365125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36B0F43-C37A-424D-B6A5-B0496F1EED6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6"/>
          </p:nvPr>
        </p:nvSpPr>
        <p:spPr>
          <a:xfrm>
            <a:off x="2209800" y="6299200"/>
            <a:ext cx="5486400" cy="365125"/>
          </a:xfrm>
        </p:spPr>
        <p:txBody>
          <a:bodyPr/>
          <a:lstStyle>
            <a:lvl1pPr algn="l">
              <a:defRPr sz="8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urante ANAP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_PPT_v1_OK.png" descr="/Users/pixelis/Desktop/pour masque PPT/SLIDE_PPT_v1_OK.png"/>
          <p:cNvPicPr>
            <a:picLocks noChangeAspect="1"/>
          </p:cNvPicPr>
          <p:nvPr userDrawn="1"/>
        </p:nvPicPr>
        <p:blipFill>
          <a:blip r:embed="rId2" r:link="rId3" cstate="screen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7224" y="228600"/>
            <a:ext cx="6705600" cy="628632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209800" y="1447800"/>
            <a:ext cx="6705600" cy="4846674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buSzPct val="100000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>
              <a:buSzPct val="100000"/>
              <a:buFont typeface="Arial" pitchFamily="34" charset="0"/>
              <a:buChar char="−"/>
              <a:tabLst>
                <a:tab pos="541338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71596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ide anap ve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_PPT_v1_OK.png" descr="/Users/pixelis/Desktop/pour masque PPT/SLIDE_PPT_v1_OK.png"/>
          <p:cNvPicPr>
            <a:picLocks noChangeAspect="1"/>
          </p:cNvPicPr>
          <p:nvPr userDrawn="1"/>
        </p:nvPicPr>
        <p:blipFill>
          <a:blip r:embed="rId2" r:link="rId3" cstate="screen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7224" y="228600"/>
            <a:ext cx="6705600" cy="628632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9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screen"/>
          <a:srcRect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80972" y="1379560"/>
            <a:ext cx="87300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screen"/>
          <a:srcRect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80972" y="1379560"/>
            <a:ext cx="41292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>
          <a:xfrm>
            <a:off x="4881772" y="1379560"/>
            <a:ext cx="41292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screen"/>
          <a:srcRect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963372" y="40264"/>
            <a:ext cx="8028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296" y="81888"/>
            <a:ext cx="890706" cy="3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17A99D-E181-4729-9CCB-83E695F44C9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149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836D-3979-489A-A2FC-C91D92CB4545}" type="datetimeFigureOut">
              <a:rPr lang="fr-FR" smtClean="0"/>
              <a:pPr/>
              <a:t>01/10/2015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A2D4-0BD2-412A-B3E7-01C1D53868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F4D6-224F-0B4B-8ECE-603744A7B354}" type="datetimeFigureOut">
              <a:rPr lang="fr-FR" smtClean="0"/>
              <a:pPr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41F5-8998-1C40-AECE-9E6A33B2EF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7" r:id="rId3"/>
    <p:sldLayoutId id="2147483821" r:id="rId4"/>
    <p:sldLayoutId id="2147483822" r:id="rId5"/>
    <p:sldLayoutId id="2147483816" r:id="rId6"/>
    <p:sldLayoutId id="2147483818" r:id="rId7"/>
    <p:sldLayoutId id="2147483824" r:id="rId8"/>
    <p:sldLayoutId id="2147483826" r:id="rId9"/>
    <p:sldLayoutId id="214748382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4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7.png"/><Relationship Id="rId10" Type="http://schemas.openxmlformats.org/officeDocument/2006/relationships/image" Target="../media/image23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2.jpeg"/><Relationship Id="rId14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ccompagnement-hn@anap.fr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« hôpital numérique »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Accompagnement des établissements à l’atteinte des cibles d’usage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7523" y="4504988"/>
            <a:ext cx="7772400" cy="457200"/>
          </a:xfrm>
        </p:spPr>
        <p:txBody>
          <a:bodyPr>
            <a:normAutofit/>
          </a:bodyPr>
          <a:lstStyle/>
          <a:p>
            <a:r>
              <a:rPr lang="fr-FR" sz="1600" dirty="0" smtClean="0"/>
              <a:t>Les ambassadeurs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94835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80972" y="1651378"/>
            <a:ext cx="8730000" cy="4832981"/>
          </a:xfrm>
        </p:spPr>
        <p:txBody>
          <a:bodyPr/>
          <a:lstStyle/>
          <a:p>
            <a:pPr lvl="0">
              <a:buSzTx/>
              <a:buNone/>
            </a:pPr>
            <a:r>
              <a:rPr lang="fr-FR" sz="2000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Pourquoi solliciter </a:t>
            </a:r>
            <a:r>
              <a:rPr lang="fr-FR" sz="2000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un ambassadeur </a:t>
            </a:r>
            <a:r>
              <a:rPr lang="fr-FR" sz="2000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FR" sz="1800" dirty="0" smtClean="0">
              <a:solidFill>
                <a:srgbClr val="7030A0"/>
              </a:solidFill>
            </a:endParaRPr>
          </a:p>
          <a:p>
            <a:pPr marL="723900" indent="-273050" defTabSz="525463"/>
            <a:r>
              <a:rPr lang="fr-FR" sz="1800" b="0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Car ce sont des </a:t>
            </a:r>
            <a:r>
              <a:rPr lang="fr-FR" sz="1800" b="0" u="sng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pairs</a:t>
            </a:r>
            <a:r>
              <a:rPr lang="fr-FR" sz="1800" b="0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Professionnels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profil chef de projet, médical, soignant, administratif…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Expérimentés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ont 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participé au pilotage d’un déploiement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SIH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terrain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en fonction dans un établissement de santé ou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GCS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23900" indent="-273050" defTabSz="525463"/>
            <a:endParaRPr lang="fr-FR" dirty="0" smtClean="0"/>
          </a:p>
          <a:p>
            <a:pPr marL="723900" indent="-273050" defTabSz="525463"/>
            <a:r>
              <a:rPr lang="fr-FR" sz="1800" b="0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Et qu’ils </a:t>
            </a:r>
            <a:r>
              <a:rPr lang="fr-FR" sz="1800" b="0" u="sng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peuvent m’aider</a:t>
            </a:r>
            <a:r>
              <a:rPr lang="fr-FR" sz="1800" b="0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dans le déploiement de mon SIH :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 faisant 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connaître les outils ANAP adaptés à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 situation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m’aidant 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à la prise en main et à l’appropriation de ces outils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en partageant leur expérience de l’usage de ces outils</a:t>
            </a:r>
          </a:p>
          <a:p>
            <a:pPr lvl="1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35468" y="887147"/>
            <a:ext cx="6321708" cy="447660"/>
          </a:xfrm>
        </p:spPr>
        <p:txBody>
          <a:bodyPr>
            <a:noAutofit/>
          </a:bodyPr>
          <a:lstStyle/>
          <a:p>
            <a:r>
              <a:rPr lang="fr-FR" sz="1800" dirty="0" smtClean="0"/>
              <a:t>Service d’appui métier par un réseau d’ambassadeurs</a:t>
            </a:r>
            <a:endParaRPr lang="fr-FR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3015" y="717493"/>
            <a:ext cx="719307" cy="68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èche droite rayée 5"/>
          <p:cNvSpPr/>
          <p:nvPr/>
        </p:nvSpPr>
        <p:spPr>
          <a:xfrm>
            <a:off x="917617" y="957448"/>
            <a:ext cx="342900" cy="290946"/>
          </a:xfrm>
          <a:prstGeom prst="strip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2"/>
          <p:cNvGrpSpPr/>
          <p:nvPr/>
        </p:nvGrpSpPr>
        <p:grpSpPr>
          <a:xfrm>
            <a:off x="1262331" y="665020"/>
            <a:ext cx="960746" cy="960746"/>
            <a:chOff x="4340430" y="4114654"/>
            <a:chExt cx="1498109" cy="1498109"/>
          </a:xfrm>
        </p:grpSpPr>
        <p:sp>
          <p:nvSpPr>
            <p:cNvPr id="8" name="Ellipse 7"/>
            <p:cNvSpPr/>
            <p:nvPr/>
          </p:nvSpPr>
          <p:spPr>
            <a:xfrm>
              <a:off x="4340430" y="4114654"/>
              <a:ext cx="1498109" cy="14981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4"/>
            <p:cNvSpPr/>
            <p:nvPr/>
          </p:nvSpPr>
          <p:spPr>
            <a:xfrm>
              <a:off x="4350742" y="4334047"/>
              <a:ext cx="1484833" cy="1059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b="1" kern="1200" dirty="0" smtClean="0"/>
                <a:t>Appui métier par les ambassadeurs</a:t>
              </a:r>
              <a:endParaRPr lang="fr-FR" sz="1100" b="1" kern="1200" dirty="0"/>
            </a:p>
          </p:txBody>
        </p:sp>
      </p:grpSp>
      <p:pic>
        <p:nvPicPr>
          <p:cNvPr id="10" name="Picture 3" descr="http://blog.mmcreation.com/wp-content/uploads/2013/05/consultant_referencement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98199" y="4553691"/>
            <a:ext cx="1822955" cy="2304310"/>
          </a:xfrm>
          <a:prstGeom prst="rect">
            <a:avLst/>
          </a:prstGeom>
          <a:noFill/>
        </p:spPr>
      </p:pic>
      <p:pic>
        <p:nvPicPr>
          <p:cNvPr id="11" name="Picture 2" descr="http://camatex.com/wp-content/uploads/2012/12/conseil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3580" y="4884686"/>
            <a:ext cx="1455347" cy="2151439"/>
          </a:xfrm>
          <a:prstGeom prst="rect">
            <a:avLst/>
          </a:prstGeom>
          <a:noFill/>
        </p:spPr>
      </p:pic>
      <p:pic>
        <p:nvPicPr>
          <p:cNvPr id="12" name="Picture 50" descr="http://www.anap.fr/uploads/tx_sabasedocu/couv_guide_mutualisation_externalisation_si_0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691614" y="5635842"/>
            <a:ext cx="438429" cy="620375"/>
          </a:xfrm>
          <a:prstGeom prst="rect">
            <a:avLst/>
          </a:prstGeom>
          <a:noFill/>
        </p:spPr>
      </p:pic>
      <p:sp>
        <p:nvSpPr>
          <p:cNvPr id="13" name="Pensées 12"/>
          <p:cNvSpPr/>
          <p:nvPr/>
        </p:nvSpPr>
        <p:spPr>
          <a:xfrm>
            <a:off x="6195025" y="4667535"/>
            <a:ext cx="1857165" cy="930706"/>
          </a:xfrm>
          <a:prstGeom prst="cloudCallout">
            <a:avLst>
              <a:gd name="adj1" fmla="val -67548"/>
              <a:gd name="adj2" fmla="val 91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20"/>
          <p:cNvGrpSpPr/>
          <p:nvPr/>
        </p:nvGrpSpPr>
        <p:grpSpPr>
          <a:xfrm>
            <a:off x="6519918" y="4776717"/>
            <a:ext cx="1272966" cy="725280"/>
            <a:chOff x="5284519" y="3095364"/>
            <a:chExt cx="3146960" cy="2998147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6066903" y="4227614"/>
              <a:ext cx="867733" cy="1430353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7005597" y="3158838"/>
              <a:ext cx="1283378" cy="636971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  <p:pic>
          <p:nvPicPr>
            <p:cNvPr id="17" name="Picture 54" descr="http://www.anap.fr/uploads/tx_sabasedocu/couv_GPP_SIS.jpg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5732920" y="3095364"/>
              <a:ext cx="606510" cy="858212"/>
            </a:xfrm>
            <a:prstGeom prst="rect">
              <a:avLst/>
            </a:prstGeom>
            <a:noFill/>
          </p:spPr>
        </p:pic>
        <p:pic>
          <p:nvPicPr>
            <p:cNvPr id="18" name="Picture 57"/>
            <p:cNvPicPr>
              <a:picLocks noChangeAspect="1" noChangeArrowheads="1"/>
            </p:cNvPicPr>
            <p:nvPr/>
          </p:nvPicPr>
          <p:blipFill>
            <a:blip r:embed="rId9" cstate="screen"/>
            <a:srcRect/>
            <a:stretch>
              <a:fillRect/>
            </a:stretch>
          </p:blipFill>
          <p:spPr bwMode="auto">
            <a:xfrm>
              <a:off x="5941761" y="3286630"/>
              <a:ext cx="599516" cy="85821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9" name="Picture 50" descr="http://www.anap.fr/uploads/tx_sabasedocu/couv_guide_mutualisation_externalisation_si_01.jpg"/>
            <p:cNvPicPr>
              <a:picLocks noChangeAspect="1" noChangeArrowheads="1"/>
            </p:cNvPicPr>
            <p:nvPr/>
          </p:nvPicPr>
          <p:blipFill>
            <a:blip r:embed="rId10" cstate="screen"/>
            <a:srcRect/>
            <a:stretch>
              <a:fillRect/>
            </a:stretch>
          </p:blipFill>
          <p:spPr bwMode="auto">
            <a:xfrm>
              <a:off x="6188519" y="3638317"/>
              <a:ext cx="606510" cy="858212"/>
            </a:xfrm>
            <a:prstGeom prst="rect">
              <a:avLst/>
            </a:prstGeom>
            <a:noFill/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11" cstate="screen"/>
            <a:srcRect/>
            <a:stretch>
              <a:fillRect/>
            </a:stretch>
          </p:blipFill>
          <p:spPr bwMode="auto">
            <a:xfrm>
              <a:off x="6814673" y="3932490"/>
              <a:ext cx="1616806" cy="81959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12" cstate="screen"/>
            <a:srcRect/>
            <a:stretch>
              <a:fillRect/>
            </a:stretch>
          </p:blipFill>
          <p:spPr bwMode="auto">
            <a:xfrm>
              <a:off x="7182277" y="4702628"/>
              <a:ext cx="1133495" cy="845281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13" cstate="screen"/>
            <a:srcRect/>
            <a:stretch>
              <a:fillRect/>
            </a:stretch>
          </p:blipFill>
          <p:spPr bwMode="auto">
            <a:xfrm>
              <a:off x="5284519" y="5386943"/>
              <a:ext cx="1056900" cy="706568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80972" y="1651378"/>
            <a:ext cx="8730000" cy="5206622"/>
          </a:xfrm>
        </p:spPr>
        <p:txBody>
          <a:bodyPr/>
          <a:lstStyle/>
          <a:p>
            <a:pPr lvl="0">
              <a:buSzTx/>
              <a:buNone/>
            </a:pPr>
            <a:r>
              <a:rPr lang="fr-FR" sz="2000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Sur quel sujet solliciter un ambassadeur ?</a:t>
            </a:r>
            <a:endParaRPr lang="fr-FR" sz="1800" dirty="0" smtClean="0">
              <a:solidFill>
                <a:srgbClr val="7030A0"/>
              </a:solidFill>
            </a:endParaRPr>
          </a:p>
          <a:p>
            <a:pPr marL="723900" indent="-273050" defTabSz="525463"/>
            <a:endParaRPr lang="fr-FR" sz="1800" b="0" dirty="0" smtClean="0">
              <a:solidFill>
                <a:srgbClr val="8064A2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723900" indent="-273050" defTabSz="525463"/>
            <a:r>
              <a:rPr lang="fr-FR" sz="1800" b="0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Des difficultés </a:t>
            </a:r>
            <a:r>
              <a:rPr lang="fr-FR" sz="1800" b="0" u="sng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stratégiques</a:t>
            </a:r>
            <a:r>
              <a:rPr lang="fr-FR" sz="1800" b="0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Opportunités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Cohérence des projets et objectifs stratégiques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23900" indent="-273050" defTabSz="525463"/>
            <a:endParaRPr lang="fr-FR" sz="1800" b="0" dirty="0" smtClean="0">
              <a:solidFill>
                <a:srgbClr val="8064A2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723900" indent="-273050" defTabSz="525463"/>
            <a:r>
              <a:rPr lang="fr-FR" sz="1800" b="0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Sur des difficultés </a:t>
            </a:r>
            <a:r>
              <a:rPr lang="fr-FR" sz="1800" b="0" u="sng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métier</a:t>
            </a:r>
            <a:r>
              <a:rPr lang="fr-FR" sz="1800" b="0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Résistance au changement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Adaptation des processus métiers</a:t>
            </a:r>
          </a:p>
          <a:p>
            <a:pPr marL="723900" indent="-273050" defTabSz="525463"/>
            <a:endParaRPr lang="fr-FR" sz="1800" b="0" dirty="0" smtClean="0">
              <a:solidFill>
                <a:srgbClr val="8064A2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723900" indent="-273050" defTabSz="525463"/>
            <a:r>
              <a:rPr lang="fr-FR" sz="1800" b="0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Des difficultés de </a:t>
            </a:r>
            <a:r>
              <a:rPr lang="fr-FR" sz="1800" b="0" u="sng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pilotage</a:t>
            </a:r>
            <a:r>
              <a:rPr lang="fr-FR" sz="1800" b="0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du projet </a:t>
            </a:r>
            <a:r>
              <a:rPr lang="fr-FR" sz="1800" b="0" dirty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Diagnostic de la situation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Analyse des risques</a:t>
            </a:r>
          </a:p>
          <a:p>
            <a:pPr marL="1255713" lvl="3" indent="-273050" defTabSz="525463">
              <a:buSzTx/>
              <a:buFont typeface="Arial" pitchFamily="34" charset="0"/>
              <a:buChar char="–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Gestion opérationnelle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SzTx/>
              <a:buNone/>
            </a:pPr>
            <a:endParaRPr lang="fr-FR" sz="2000" dirty="0" smtClean="0">
              <a:solidFill>
                <a:srgbClr val="8064A2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SzTx/>
              <a:buNone/>
            </a:pPr>
            <a:r>
              <a:rPr lang="fr-FR" sz="2000" dirty="0" smtClean="0">
                <a:solidFill>
                  <a:srgbClr val="8064A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		Pour tout type d’établissement de santé : public, privé, EBNL…</a:t>
            </a:r>
            <a:endParaRPr lang="fr-FR" sz="1800" dirty="0">
              <a:solidFill>
                <a:srgbClr val="7030A0"/>
              </a:solidFill>
            </a:endParaRPr>
          </a:p>
          <a:p>
            <a:pPr lvl="1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3015" y="717493"/>
            <a:ext cx="719307" cy="68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èche droite rayée 5"/>
          <p:cNvSpPr/>
          <p:nvPr/>
        </p:nvSpPr>
        <p:spPr>
          <a:xfrm>
            <a:off x="917617" y="957448"/>
            <a:ext cx="342900" cy="290946"/>
          </a:xfrm>
          <a:prstGeom prst="strip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2"/>
          <p:cNvGrpSpPr/>
          <p:nvPr/>
        </p:nvGrpSpPr>
        <p:grpSpPr>
          <a:xfrm>
            <a:off x="1262331" y="665020"/>
            <a:ext cx="960746" cy="960746"/>
            <a:chOff x="4340430" y="4114654"/>
            <a:chExt cx="1498109" cy="1498109"/>
          </a:xfrm>
        </p:grpSpPr>
        <p:sp>
          <p:nvSpPr>
            <p:cNvPr id="8" name="Ellipse 7"/>
            <p:cNvSpPr/>
            <p:nvPr/>
          </p:nvSpPr>
          <p:spPr>
            <a:xfrm>
              <a:off x="4340430" y="4114654"/>
              <a:ext cx="1498109" cy="14981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4"/>
            <p:cNvSpPr/>
            <p:nvPr/>
          </p:nvSpPr>
          <p:spPr>
            <a:xfrm>
              <a:off x="4350742" y="4334047"/>
              <a:ext cx="1484833" cy="1059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b="1" kern="1200" dirty="0" smtClean="0"/>
                <a:t>Appui métier par les ambassadeurs</a:t>
              </a:r>
              <a:endParaRPr lang="fr-FR" sz="1100" b="1" kern="1200" dirty="0"/>
            </a:p>
          </p:txBody>
        </p:sp>
      </p:grpSp>
      <p:pic>
        <p:nvPicPr>
          <p:cNvPr id="23" name="Image 22" descr="radar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7734"/>
          <a:stretch>
            <a:fillRect/>
          </a:stretch>
        </p:blipFill>
        <p:spPr>
          <a:xfrm>
            <a:off x="4995081" y="3016155"/>
            <a:ext cx="4148919" cy="2811439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2135468" y="887147"/>
            <a:ext cx="6321708" cy="447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Service d’appui métier par un réseau d’ambassadeurs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0246" name="Picture 6" descr="http://us.cdn2.123rf.com/168nwm/milannea/milannea1110/milannea111000014/10930800-case-a-cocher-verifie-avec-un-v1-ombre-porte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5658" y="6271145"/>
            <a:ext cx="545911" cy="545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4779" y="887147"/>
            <a:ext cx="6309833" cy="447660"/>
          </a:xfrm>
        </p:spPr>
        <p:txBody>
          <a:bodyPr>
            <a:noAutofit/>
          </a:bodyPr>
          <a:lstStyle/>
          <a:p>
            <a:r>
              <a:rPr lang="fr-FR" sz="1800" dirty="0" smtClean="0"/>
              <a:t>Service d’appui métier par un réseau d’ambassadeurs</a:t>
            </a:r>
            <a:br>
              <a:rPr lang="fr-FR" sz="1800" dirty="0" smtClean="0"/>
            </a:br>
            <a:r>
              <a:rPr lang="fr-FR" sz="1800" dirty="0">
                <a:solidFill>
                  <a:srgbClr val="7030A0"/>
                </a:solidFill>
              </a:rPr>
              <a:t>Un processus </a:t>
            </a:r>
            <a:r>
              <a:rPr lang="fr-FR" sz="1800" dirty="0" smtClean="0">
                <a:solidFill>
                  <a:srgbClr val="7030A0"/>
                </a:solidFill>
              </a:rPr>
              <a:t>simple via www.MonHopitalNumerique.fr</a:t>
            </a:r>
            <a:endParaRPr lang="fr-FR" sz="1800" dirty="0">
              <a:solidFill>
                <a:srgbClr val="7030A0"/>
              </a:solidFill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80972" y="1591294"/>
            <a:ext cx="8730000" cy="4893066"/>
          </a:xfrm>
        </p:spPr>
        <p:txBody>
          <a:bodyPr/>
          <a:lstStyle/>
          <a:p>
            <a:pPr>
              <a:buSzTx/>
              <a:buNone/>
            </a:pP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Comment solliciter un ambassadeur ?</a:t>
            </a:r>
            <a:endParaRPr lang="fr-FR" sz="2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graphicFrame>
        <p:nvGraphicFramePr>
          <p:cNvPr id="21" name="Diagramme 20"/>
          <p:cNvGraphicFramePr/>
          <p:nvPr>
            <p:extLst>
              <p:ext uri="{D42A27DB-BD31-4B8C-83A1-F6EECF244321}">
                <p14:modId xmlns:p14="http://schemas.microsoft.com/office/powerpoint/2010/main" val="488293356"/>
              </p:ext>
            </p:extLst>
          </p:nvPr>
        </p:nvGraphicFramePr>
        <p:xfrm>
          <a:off x="225632" y="3298948"/>
          <a:ext cx="8657112" cy="3586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58" name="Picture 2" descr="http://camatex.com/wp-content/uploads/2012/12/consei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4478883" y="1864266"/>
            <a:ext cx="2064877" cy="1808163"/>
          </a:xfrm>
          <a:prstGeom prst="rect">
            <a:avLst/>
          </a:prstGeom>
          <a:noFill/>
        </p:spPr>
      </p:pic>
      <p:pic>
        <p:nvPicPr>
          <p:cNvPr id="19462" name="Picture 6" descr="http://www.autourdelihssane.fr/wp-content/uploads/2013/01/evaluation.jpg"/>
          <p:cNvPicPr>
            <a:picLocks noChangeAspect="1" noChangeArrowheads="1"/>
          </p:cNvPicPr>
          <p:nvPr/>
        </p:nvPicPr>
        <p:blipFill>
          <a:blip r:embed="rId9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81707" y="4178344"/>
            <a:ext cx="1553464" cy="83820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9464" name="Picture 8" descr="http://peter-environment.com/wp-content/uploads/2012/11/commercial.jpg"/>
          <p:cNvPicPr>
            <a:picLocks noChangeAspect="1" noChangeArrowheads="1"/>
          </p:cNvPicPr>
          <p:nvPr/>
        </p:nvPicPr>
        <p:blipFill>
          <a:blip r:embed="rId10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43621" y="2225468"/>
            <a:ext cx="1158175" cy="2055813"/>
          </a:xfrm>
          <a:prstGeom prst="rect">
            <a:avLst/>
          </a:prstGeom>
          <a:noFill/>
        </p:spPr>
      </p:pic>
      <p:sp>
        <p:nvSpPr>
          <p:cNvPr id="19466" name="AutoShape 10" descr="data:image/jpeg;base64,/9j/4AAQSkZJRgABAQAAAQABAAD/2wCEAAkGBxASEhIQExEUERQQGBAVEBUPEBQUFRYWFRYXFxcYFRQYHighGBolGxUVITEiJSkrLi4uFx8zODMsNygtLi0BCgoKDg0OGxAQGywlHyQsLC0sLCwsLSwsLSwvLSwsLCwsLCwsLCwsLCwsLCwsLCwsLCwsLCwsLCwsLCwsLCwsK//AABEIAOMA3gMBIgACEQEDEQH/xAAcAAEAAgMBAQEAAAAAAAAAAAAABAYDBQcCAQj/xABFEAACAgEBBAcECAIHBwUAAAABAgADEQQFEiExBhNBUWFxgQciMpEUI1JicoKhsUKSFTNTY4PBwiRDVHOTotElZJSz0//EABkBAQADAQEAAAAAAAAAAAAAAAABAgMEBf/EACsRAAICAQMCBAYDAQAAAAAAAAABAhEDEiExBEEFUWGxEyJxgZHRocHhMv/aAAwDAQACEQMRAD8A7jERAEREAREQBERAEREAREQBERAEREAREQBERAEREAREQBERAEREAREQBERAEREARMbXoObAeomM62sfxj04/tAJESKdoVd59Ec/sJ5O0q/v+lFp/wBMmmCZMT2nOFGSOeTgDzPf4ftkSHdtReSrcM82+i3nA8BucT+n7Em0awMBLv8A41/7lYpkWSibB9lvDiv68cz1VeGOOKsOatwOO/xHiMiUTa22Ntm/e0+kK0ocKtqITYPtOc5XPYARjtlj0m0bbawbtDfW45qprbB70cOD+xlnCkRZvYmoq2jeDg6W+wdjZ06t5MOsAPmMeXbMq7St/wCD1A830v8A+0rRNmyiRa9W550WL5tT/k5izaNKtuPYiPgHdd1VsHtAzxHPj4GFFvgOSXJKifFYHiDkeE+yCRERAEREAREQBERAEREAREQBPF9YZWU8mBBx4jE9xAIektLIrHgSPeHcw4MPQgiZgZE0/u2W19xFij7tmc/962H1kuWIPs+z5PsgH2afa3SfTaclSxdxzSvBI/EeQ8uc0XTrpQ1R+i0th8DrnHNQeSqexiOJPYCO/hX+jHRy3V++T1dQOC5GSx7Qg7fPkPHlNY49rkVcuyN7d08sPwUqv43LftieaunN38VdR/DvD/MyyaDozo6gMVK57Wu98nx48B6ASculoPAJUccwFU/pI1Q7IU/M0uz+mND4FimontPvL8xxHylhRwwDAgg8QQcgjwMrm2NmbNOQz1adx2pYqEHxTkflNPTqNRs2wI/1lFnEbvwkd6/Zbw7fkZGlPgm2uS+Sn9O+iv019My3ChgbKyzUm0HI31BAdcfC/HPbjHGW2i5XVXU7ysAVI7QZH2pSz1OE+MYerJwOsQh0ye7eUA+BMiMnB2uSJwjNaZK0UrRdDtp6QhtPrK7Mc1YPUD+QlwfUiWzYu1nc9TfX1F6jJXmrj7VbciO8Z4Sds7XV31rbW28rgEd4yAcMOw8RwMa/SdYuAd1196p8cUfsPl2EdoJHbNXmeTbJ+e6/ZhHp1i3xbenZ/pkmJB2LtDr6g5G64LJav2bEJVx5ZBx3ggydMGmnTOlNNWhERIJEREAREQBERAEREAREQDW7QO7bS/Y+/U3mRvqT5dWw/PJSmarb+oZ63FQz1JFhb7T0sHFaeOVwTyGSOJzuzNPeGAYHIYAg94PES1bEEuYtXqVqre1vhrV3byUEn9pkBmm6aORoNUf7th8yAf0MJWwzk2m6zVahQT7+osGT3F24nyGT8p27T1V0VBVwldS9vYqjiSfmSZxv2eEHaGnB/vT6ipyJ0rp/qTXoLyObbiejuob9MzfKrkomcOGyh9I+lFuqdgGZKQcJWDjI73xzY/p+pm6TohtAKLkArYcVUWbtv6cAfMiaPobWtmt0yNxG/vfyKXH6qJ23MZJaNkIrVuzimu1Nj2O1uesJxZld07wGDkdh4cZ1DTadNZoalf8AjrTj2q6jG8PIg/rKj7TdCEurvUY64FXx9pMYJ8SpA/LLD7OtVv6NV/snsT5nf/1yJu4qSJjzRE6Ca9la3RWcGrLFB3EHDqPXB9TLlOea+zqtsqR/G9Wf8RAh/fM6ETM8i3vzJj5FW05FOouoDbjqetpP2qbWLYI5Mq2dau72ALjGQZaNHfvqG5Hkw7iOcpGtqGp1i3gsPo6uBusQGWz3VVu8e6W8OHfN10f1AS1qTwFvvJ+JR7w9VwfymHG42Te9GXZA6vW62rktn0fUKPvOprf/AOpfnN9NKi/+oOf/AG1Wf+rZN1GXlfRexTDw/q/cRETM1EREAREQBERAEREATX7XuICVgkG0kMQcEIASxB7M8FyOI3s9k2ErfS7WGl9LZjKu1lJ48i6b6k/9Ij1kxVsh8EtSAAAAAMAADAAHIAd012w7d1DT/wAOz1YB5Kp+rz/hlD6zBZde3wPWv4qmb/WJVtqdHdc1z6hGrZm3c9W5qfIGMjIxxGObDlNtPmUs6VVbInSWg26PU1jiz1WhfxbpK/qBOf6PpTq9Mwr1CN4C8brH8Fg4P5jelw2V0n092Bv7jH+Gzh8jyMrpa3LWcn6E68V67SuTwNgU/wCIDX/rnWfaJQX2ffjmnVv6K6lv0zOLdJtAdJq7qRlQjb1JHD3G95CPIEDzUzuHR7ale0NGrtgi5GrvXubG7Yv+Y8CDNMj3UikeGjkHRnaIp1WntJwqWJvE9it7rH0BM77Pznt3Ztmkvs01nND7pxwdD8LjwI/XI7J0Dop7SaVpWrV74esBVsRd8Oo4DeHMNjt5HGeEnLHVTQg62ZtPawwGno7+t4eW42f8pE9k+tGNTUTjHV2DJ/ErH0wnzlZ6U9IX2nqK6qK2KpvClDjfckZZiAcDgvLPIeMrumNhc1oHLtlSiBt896lRx8xLRh8mlkOXzWXTT6oaza6unFTapU/cpA4+RCZ9Z0HpJrxVSeOC+QPLGWPy4es0PQDow2lVr78C6wYC5B6tOZBPLeOBnuwPGa/ZG1Ldpa5mwo0+lyV3R8XvHqsk9pI3uH2MTOe724RZbc9zfbP0ZrrAYYd/fs/EccPQAL+WQdosUspsXnWxfzCqQR6hsessFyzUX15sP3Vx6scn9APnESGbrZ7B9TfaDler0yKfMPZ+zr85tpXuhrruWp/EH3jk5ypAVD5YTGPCWGUzf915UvwiMH/F+dv8uxERMjYREQBERAEREAREQBNB070ps0N5UEtSFvTd5k0MLMDzClfzTfz4ygggjIPAg90lOnYZSNm3h0VgcggYmyrMrPRhTWr6Y5zpXsp4nJ3a2KofVNw+ssdZnSzFEi2hLFKOiurc1dQynzB4TQa/oPS2TQ7UH7JzZX/KTvL6HA7pYazJCGZ8Fjj3TLovrVUWNU1nVDAekm1dzJOOW8uOfEAcTNV0F6XtobTnL0W4FyjmCOTqPtDtHaPITvqGaPb3QzQazJtpC2H/AHtP1dnqRwb8wMa+zFEfauz9FtShGJDjBNN1RG8ueYB/dSOzlmU2z2XW73u6usr3tUwbHkCQfnPWp9nu09Cxt2dqutXma2Irc+BVvq7D4nd8pBf2ka7Tt1Wq0YFg7G36CcduGDZHiOElNrhh+pfOiXRWjQ5cMbbmGGsYYwO0IvHdB8yfGWI2gZPAZ5n/AMmcr0XtA1+rJTSaDfblkM9qqfvEBQvqRNonQ3a2s467WCis86aPeOO5guF9SXkNebJXoeOnfTyvcfTaZwxYFbrVPuqvaqHtJ5EjgPPlaugmxvoukRWGLbfrbh2gsBhT+Fd0eee+eNjdBdnabBFPXOMe/qD1hyO0L8KnyAlgtUHmPUcD6EcZDaqkEu7MdqzVWId0ntc5HrwX9MSfezAYPvqeZA94Dtyo+L04+BmJircQQQM8u/uPcfCTF0yJK0a7RW9TfW3JX+qfybG6f5gPmZcJTto0bysveJYtia3rqUc/Fjds/GvBv1GfIiMqvcQ22J8RExNBERAEREAREQBERAERMepvWtGsc7q1qzOTyCqMkn0EA59tbdp2rcgI/wBpqovIB47wzS2R2e7XV8zNzUZxx+kL27X+lPwFzGvB/hU8EX0IUeOMzr2mfIBnW4uKpnPGan8yJ9ZklDIlZkhDM2aIlIZlWYEMzLKMsZRMG0Nn0Xp1d9Ndyc926tXX5MJmBnxmlST5UiooRFVFX4VRQqjyA4CGaeGeQddtOqr43APdzb+UcZNEE1nmJnlV13SpjwqXdH2rME/LkPXMgdJPaXodNlK2Oqt5BKCCueQDW8ufD3d4+EslZDdF1Z5EvqBO8CVb7S8/Ig8GHmDK30V2ztPUA2arQrpqj8DNYyPgnCjqWBY8xxO74CWJnlqK2RL7yv8AWDh/aIDu/mXmn6jxkjozqQlz05924dZXjlvAANjvyuD+Uz4zzWX6cI631e69bB90HCP9oY5KWBIyMc+OZarVEXTL7E8U2hlV1OQwDKe8EZE9zmNhERAEREAREQBERAEpftT2r1WlFKnDXk579xME+eXapSO5jLpOO+03W9bqrFz7tO5UO7IUWMR59coP/LnT0kNeVem5y9bk0YW/Pb8nLdoKVIYc1IIPiDkTuPRzWi2muwcmVWHqMzjOvr4GdH9nxeqv6NZ8dW5kfdtrS5Pktqj0M6+ojUjm6KdxovdZkmsyHWZKrM42dyJSGZlMjoZS9q7Z1W+1LPu4LBhWN3gPHnx4dvIzNlkXe7WVoN53VM8t4gcOzA7Zpdb0qqXgitYe/wCFfmeP6TmW1ekLrY1a17z5xlyTknlgDic8O2etN0e2xq+YOnQ9tx6kfyAdYR6ETZYJVb2MJdTC6W5Y9s9MWGQ9y1D7NfxfplpTruk72v1emoe6xs491mY+IrXJMuOyPZdpEw2otfUHtVPqq/Ug77eeVl32doKKF3KKkpU8xUgXPixHFj4nMnRFepR5pP0OW6D2d7R1eG1t/wBHrPHq1w74/Ap3F8ySR3S/dHOh+h0ODTSOsHO6337fRiMJ5KFE38xWWdkmrKOdEXatmBWPtuAfyo7/ALqJFZ5j2vqQLKwTwVbWPmSqr+m/NO2usufqdOhsft3eSjvduSjz9JLXBpi4ZP1m0EQEkz7s7ZGo1WGbNFJ7SPfYfdU8h4n5GbbYfRVKyLbyLrRxHD6tD91TzP3j6ASyTGWTtE6FDzMOj0y1Ita53UGBkkn5mZoiYGgiIgCIiAIiIAiIgCcD2pcbS9pOets1Ng8mvtK/9u6PSd6sOAT3Az8+bL97SaY8/qwPVXdT+09Hw1XN/Q8rxZ1iX1NNr6+B9Z1fpPpvo+0NO44LqdOK+HLf0zfuUuHpX4TmOvTgfWdh9o9W/o6dWvE6a2i3h9iz6p/QLaW/LNOt2lH7/wBFfDXcZfb+zNS0l1mavZ9u8imbGszkkeiiWGAGScAcST2CVfpDqKiu8y5uswV7Clf8AbzGTg8ixnrpRtpU3dMmGd/etHMLUPteLHAx2je7pTtqbV3SSSbLH4hc8TntY/wr4/LPKZ03siXJJW+Da6Da66Zi5RTv4BIUCw+Ctz5dnLylv2dtKq5d+tsjtHIg9zDsnNti7Ku1TlieA4PYR7q9u6g7/D1JnQtn6SulAlYwO0nmT3se0z0Fh0QqT39jyZ5/iZLivl9zaB5kV5DV55t1OOA5/tM9FltdEu3UY4DnMIeRA8yB5fRRX4lkJtg2a3UOxs6uioV1tuf1jsBvkLngoxYOPHljHbLhs3Z1OnQV1IEUd3MnvYnix8TInRdP9mrftu3ruPPFrF1B8lZR6Tazz8s25NHrYYaYIRETI1EREAREQBERAEREAREQBPz7surq/pGiPBtFbcoB5movgEd4DZ4/3iz9BTkPtZ6O3UXja+mGQQBqgBkDA3d9l7UZcK3dgHtyOro8vw8lnH12D4uKip62ude6OhNfslaWP9ZTZprO8EKa8+eMN6iccXbGntGSTQ3arhnT8jqCcfiAx3nnLP0B6YUaFra7rQaLffU15crYBj4QM4YYH5R4zv6xLLC48o87oHLDkqfDNt0O1pbTqbPdZRi0Ej3XT3XBPgwI9Jk2t0mVVYVkAAHesbkAOe7n95zva+3gdTqX0+RRba9tS28MGzDOSgOONhcjjyI5cpjo0Op1OHc4Tsa33Kx+FR8R8gTOWOGc/Q78nVY4d7MqbZdt+xQQ9xyz2D4VHBFAPM4ySTwyx5zdbF6PlvrLt5Vb3t0n6yzxYn4R4njjkMcZk2boqacFfrHH+8cDh+BOQ8zk+U2S3nmTnvnqYOjUFff+f8PD6rxB5HXb+P8ATeae1VAVQFVeCqowAPCS69RK+mpns6knyl3gMY9TRurdd2L6n/xMS2zWrbMumZ7H6mpTbZwJUHAUHk1jckXgefE4OATwlJQjjjbNIZJ5ZUt2bNbZ81IaxeqUkNcVqBXmOsO6WH4VLN+WWbZGw0qQ9Zi13GHJHugfZRewePM/ID1ptiVpaLQThd7dU8d1iMZB/CWHrPOl1cGnX2PWh0WRON/f0NmiAAADAAAAHYBPURPNPWEREAREQBERAEREAREQBERAE+EA8DxB55n2IBRdu+yzZ15Z61bTO2f6gjcz/wAs8B6YnOtv9ANVpMt9Ft1NY/j0+oD8PvVikOPHGQO+d/ibw6icTnn0uOXY/Lun2oin3Kq0I7SC7D1sJwfICbCvahY5Zix72OT8zOre1bozp7dFqdUtKDUUL1vWIoDlKyGsDEfF7gcDOcHjOP6rYu5XXal6sHStyrgqQWUEgEZzxPhPQw9Wmedn6B9tzc0a7xk2rVzR9G9g7Q1gZtPp2sRTg2FkRCQcEKzkbxHbjOMcZbNF7PNqHGRRWO3rLyT8kVs/OdS67GuWcEvDcr4iYUvmTrxkLxLN8CIpZ28FRclvQS0bN9m2MG/VM33dOgrHkzsWJHiN0y4bI2JptKMUVLXnAZuLO2OW/Y2Wf1JmWXxWKVQV/Xg1w+CzbvI6Xpz+vcpuyOiOpuw15Olr+ypVr2HieK1j+ZsH+Ey77N2bTp0FVKCtRx4ZJJ7WZjxZj2kkkyXE8nNnnldzZ7mDpseBVBfsRETE3EREAREQBERAEREAREQBERAEREAREQBERAMd9KurIwyrhlYd4IwR8pzPo17JURs6236QlRK00pkIyKcI1x5sSoGUHDmDvCdQiSm1wKPFNSooRVCqoAVVAAAHIADkJ7iJAEREAREQBERAEREAREQBERAEREAREQBERAEREARE+ZgH2J5LieTcvfAMkTAdUvfPB1yd8UCVEhHaSd88Haqd8mmDYRNadsV988/0zX3iKYNpE1f9M198+jbCd8UwbOJrhtVJ7G0kigTokQa9Z6GsWRQJMTCNQs9i0QD3E8hhPuYB9iIgCIiAIiIAiIgHwiY2QzLEAhvU0j2UNNpEmwaKzSvIluis8ZZ8Rujuk6iKKbbs+3vMi2bKuPaZe9wd0+dWO6TrFHO32Lef4zMf9Baj+0adI6pe6OqXuk/EZGk50mxb/tmSK9k3d5l96pe6OqXukaxpKXXs23xkmvQWeMtfVjun3cHdGomiuV6N5JTStN3ujujEjUKNYmnaZ0pMmxIskwLWZkCz3EgHwCfYiAIiIAiIgCIiAIiIAiIgCIiAIiIAiIgCIiAIiIAiIgCIiAIiIAiIgCIi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49" name="Picture 1" descr="http://www.webportage.com/images/Fichemetier-PS-consultant_internet.jpg"/>
          <p:cNvPicPr>
            <a:picLocks noChangeAspect="1" noChangeArrowheads="1"/>
          </p:cNvPicPr>
          <p:nvPr/>
        </p:nvPicPr>
        <p:blipFill>
          <a:blip r:embed="rId11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3051962" y="3435222"/>
            <a:ext cx="1484746" cy="170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ttp://blog.mmcreation.com/wp-content/uploads/2013/05/consultant_referencement.jpg"/>
          <p:cNvPicPr>
            <a:picLocks noChangeAspect="1" noChangeArrowheads="1"/>
          </p:cNvPicPr>
          <p:nvPr/>
        </p:nvPicPr>
        <p:blipFill>
          <a:blip r:embed="rId12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3146" y="2135167"/>
            <a:ext cx="1319851" cy="1668360"/>
          </a:xfrm>
          <a:prstGeom prst="rect">
            <a:avLst/>
          </a:prstGeom>
          <a:noFill/>
        </p:spPr>
      </p:pic>
      <p:pic>
        <p:nvPicPr>
          <p:cNvPr id="19468" name="Picture 12" descr="http://api.ning.com/files/UUKQ8GY4zxSupF4I*mQscdW6h-6rLX9uogMW-4CuGJ*dH6-obOw1nUJFyxwtlDGFpylVrKu3U4V2tW8To1jZLw__/email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15371" y="3349914"/>
            <a:ext cx="723900" cy="737085"/>
          </a:xfrm>
          <a:prstGeom prst="rect">
            <a:avLst/>
          </a:prstGeom>
          <a:noFill/>
        </p:spPr>
      </p:pic>
      <p:pic>
        <p:nvPicPr>
          <p:cNvPr id="17" name="Picture 50" descr="http://www.anap.fr/uploads/tx_sabasedocu/couv_guide_mutualisation_externalisation_si_01.jpg"/>
          <p:cNvPicPr>
            <a:picLocks noChangeAspect="1" noChangeArrowheads="1"/>
          </p:cNvPicPr>
          <p:nvPr/>
        </p:nvPicPr>
        <p:blipFill>
          <a:blip r:embed="rId1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79526" y="2674565"/>
            <a:ext cx="328432" cy="464730"/>
          </a:xfrm>
          <a:prstGeom prst="rect">
            <a:avLst/>
          </a:prstGeom>
          <a:noFill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143015" y="717493"/>
            <a:ext cx="719307" cy="68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Flèche droite rayée 18"/>
          <p:cNvSpPr/>
          <p:nvPr/>
        </p:nvSpPr>
        <p:spPr>
          <a:xfrm>
            <a:off x="917617" y="957448"/>
            <a:ext cx="342900" cy="290946"/>
          </a:xfrm>
          <a:prstGeom prst="strip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19"/>
          <p:cNvGrpSpPr/>
          <p:nvPr/>
        </p:nvGrpSpPr>
        <p:grpSpPr>
          <a:xfrm>
            <a:off x="1262331" y="665020"/>
            <a:ext cx="960746" cy="960746"/>
            <a:chOff x="4340430" y="4114654"/>
            <a:chExt cx="1498109" cy="1498109"/>
          </a:xfrm>
        </p:grpSpPr>
        <p:sp>
          <p:nvSpPr>
            <p:cNvPr id="22" name="Ellipse 21"/>
            <p:cNvSpPr/>
            <p:nvPr/>
          </p:nvSpPr>
          <p:spPr>
            <a:xfrm>
              <a:off x="4340430" y="4114654"/>
              <a:ext cx="1498109" cy="14981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Ellipse 4"/>
            <p:cNvSpPr/>
            <p:nvPr/>
          </p:nvSpPr>
          <p:spPr>
            <a:xfrm>
              <a:off x="4350742" y="4334047"/>
              <a:ext cx="1484833" cy="1059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b="1" kern="1200" dirty="0" smtClean="0"/>
                <a:t>Appui métier par les ambassadeurs</a:t>
              </a:r>
              <a:endParaRPr lang="fr-FR" sz="1100" b="1" kern="1200" dirty="0"/>
            </a:p>
          </p:txBody>
        </p:sp>
      </p:grp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0" y="6537278"/>
            <a:ext cx="9144000" cy="320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22300" lvl="1" indent="-185738" algn="ctr" defTabSz="457200" fontAlgn="auto">
              <a:spcBef>
                <a:spcPct val="20000"/>
              </a:spcBef>
              <a:spcAft>
                <a:spcPts val="0"/>
              </a:spcAft>
              <a:buSzPct val="100000"/>
              <a:tabLst>
                <a:tab pos="627063" algn="l"/>
              </a:tabLst>
            </a:pPr>
            <a:r>
              <a:rPr kumimoji="0" lang="fr-FR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2375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L’appui de l’ambassadeur </a:t>
            </a:r>
            <a:r>
              <a:rPr lang="fr-FR" sz="1400" b="0" i="1" dirty="0" smtClean="0">
                <a:solidFill>
                  <a:srgbClr val="02375E"/>
                </a:solidFill>
                <a:latin typeface="Arial"/>
                <a:cs typeface="Arial"/>
              </a:rPr>
              <a:t>est réputé sans contre partie financière </a:t>
            </a:r>
            <a:endParaRPr kumimoji="0" lang="fr-FR" sz="1400" b="0" i="1" u="none" strike="noStrike" kern="1200" cap="none" spc="0" normalizeH="0" baseline="0" noProof="0" dirty="0">
              <a:ln>
                <a:noFill/>
              </a:ln>
              <a:solidFill>
                <a:srgbClr val="02375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618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94730DBA-0278-4700-96CB-B81ECA34A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53ABF531-E2E8-4E11-B508-9E57EDB0D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382AA7C-15CD-437D-9D3B-941A37193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9E87A892-87BE-455C-ABBE-709520D0E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28FCD155-CE1E-4B9D-B223-290100C7E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D6978A95-9974-486A-9C87-49DA459E3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32903D2-545A-44C0-B5EA-C5A435342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CD7AE81D-87D1-4AC5-B1B2-5AD31D388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194F1949-DE85-4711-AE37-50C1214EC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B7A0D34-3B0E-4817-9256-202A3D79F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F6C8190E-D08C-4162-BF83-FD1AEDD16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Sub>
          <a:bldDgm bld="one"/>
        </p:bldSub>
      </p:bldGraphic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clairance.fr/o/wp-content/uploads/2013/01/expertise1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7588" y="2436855"/>
            <a:ext cx="2744237" cy="2744238"/>
          </a:xfrm>
          <a:prstGeom prst="rect">
            <a:avLst/>
          </a:prstGeom>
          <a:noFill/>
        </p:spPr>
      </p:pic>
      <p:sp>
        <p:nvSpPr>
          <p:cNvPr id="79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387360" y="2600629"/>
            <a:ext cx="5165766" cy="22033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1" indent="0" algn="ctr">
              <a:buClr>
                <a:schemeClr val="tx1"/>
              </a:buClr>
              <a:buSzTx/>
              <a:buNone/>
              <a:defRPr/>
            </a:pPr>
            <a:endParaRPr lang="fr-FR" sz="1800" b="1" dirty="0">
              <a:solidFill>
                <a:schemeClr val="tx2">
                  <a:lumMod val="75000"/>
                </a:schemeClr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0" lvl="1" indent="0" algn="ctr">
              <a:buClr>
                <a:schemeClr val="tx1"/>
              </a:buClr>
              <a:buSzTx/>
              <a:buNone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charset="0"/>
              </a:rPr>
              <a:t>Rendez-vous sur : </a:t>
            </a:r>
          </a:p>
          <a:p>
            <a:pPr marL="0" lvl="1" indent="0" algn="ctr">
              <a:buClr>
                <a:schemeClr val="tx1"/>
              </a:buClr>
              <a:buSzTx/>
              <a:buNone/>
              <a:defRPr/>
            </a:pPr>
            <a:endParaRPr lang="fr-FR" sz="2400" b="1" dirty="0" smtClean="0">
              <a:solidFill>
                <a:schemeClr val="tx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0" lvl="1" indent="0" algn="ctr">
              <a:buClr>
                <a:schemeClr val="tx1"/>
              </a:buClr>
              <a:buSzTx/>
              <a:buNone/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charset="0"/>
              </a:rPr>
              <a:t>www.MonHopitalNumerique.fr</a:t>
            </a:r>
          </a:p>
          <a:p>
            <a:pPr marL="0" lvl="1" indent="0" algn="ctr">
              <a:buClr>
                <a:schemeClr val="tx1"/>
              </a:buClr>
              <a:buSzTx/>
              <a:buNone/>
              <a:defRPr/>
            </a:pPr>
            <a:endParaRPr lang="fr-FR" sz="2400" b="1" dirty="0" smtClean="0">
              <a:solidFill>
                <a:schemeClr val="tx2">
                  <a:lumMod val="75000"/>
                </a:schemeClr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0" lvl="1" indent="0" algn="ctr">
              <a:buClr>
                <a:schemeClr val="tx1"/>
              </a:buClr>
              <a:buSzTx/>
              <a:buNone/>
              <a:defRPr/>
            </a:pPr>
            <a:endParaRPr lang="fr-FR" dirty="0" smtClean="0"/>
          </a:p>
          <a:p>
            <a:pPr marL="0" lvl="1" indent="0" algn="ctr">
              <a:buClr>
                <a:schemeClr val="tx1"/>
              </a:buClr>
              <a:buSzTx/>
              <a:buNone/>
              <a:defRPr/>
            </a:pPr>
            <a:endParaRPr lang="fr-FR" sz="2000" b="1" dirty="0" smtClean="0">
              <a:solidFill>
                <a:schemeClr val="tx2">
                  <a:lumMod val="75000"/>
                </a:schemeClr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0" lvl="1" indent="0" algn="ctr">
              <a:buClr>
                <a:schemeClr val="tx1"/>
              </a:buClr>
              <a:buSzTx/>
              <a:buNone/>
              <a:defRPr/>
            </a:pPr>
            <a:endParaRPr lang="fr-FR" sz="2400" b="1" dirty="0" smtClean="0">
              <a:solidFill>
                <a:schemeClr val="tx2">
                  <a:lumMod val="75000"/>
                </a:schemeClr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80972" y="1651378"/>
            <a:ext cx="8730000" cy="48329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3050" marR="0" lvl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Solliciter un ambassadeur, c’est simple !</a:t>
            </a: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394780" y="887147"/>
            <a:ext cx="6321708" cy="447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Service d’appui métier par un réseau d’ambassadeurs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43015" y="717493"/>
            <a:ext cx="719307" cy="68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èche droite rayée 8"/>
          <p:cNvSpPr/>
          <p:nvPr/>
        </p:nvSpPr>
        <p:spPr>
          <a:xfrm>
            <a:off x="917617" y="957448"/>
            <a:ext cx="342900" cy="290946"/>
          </a:xfrm>
          <a:prstGeom prst="strip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2"/>
          <p:cNvGrpSpPr/>
          <p:nvPr/>
        </p:nvGrpSpPr>
        <p:grpSpPr>
          <a:xfrm>
            <a:off x="1262331" y="665020"/>
            <a:ext cx="960746" cy="960746"/>
            <a:chOff x="4340430" y="4114654"/>
            <a:chExt cx="1498109" cy="1498109"/>
          </a:xfrm>
        </p:grpSpPr>
        <p:sp>
          <p:nvSpPr>
            <p:cNvPr id="11" name="Ellipse 10"/>
            <p:cNvSpPr/>
            <p:nvPr/>
          </p:nvSpPr>
          <p:spPr>
            <a:xfrm>
              <a:off x="4340430" y="4114654"/>
              <a:ext cx="1498109" cy="14981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lipse 4"/>
            <p:cNvSpPr/>
            <p:nvPr/>
          </p:nvSpPr>
          <p:spPr>
            <a:xfrm>
              <a:off x="4350742" y="4334047"/>
              <a:ext cx="1484833" cy="1059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b="1" kern="1200" dirty="0" smtClean="0"/>
                <a:t>Appui métier par les ambassadeurs</a:t>
              </a:r>
              <a:endParaRPr lang="fr-FR" sz="1100" b="1" kern="1200" dirty="0"/>
            </a:p>
          </p:txBody>
        </p:sp>
      </p:grpSp>
      <p:pic>
        <p:nvPicPr>
          <p:cNvPr id="5122" name="Picture 2" descr="http://www.monhopitalnumerique.fr/medias/Articles/Vignettes/bouton_ambassadeu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97523" y="5696778"/>
            <a:ext cx="2336719" cy="504000"/>
          </a:xfrm>
          <a:prstGeom prst="rect">
            <a:avLst/>
          </a:prstGeom>
          <a:noFill/>
        </p:spPr>
      </p:pic>
      <p:pic>
        <p:nvPicPr>
          <p:cNvPr id="14" name="Image 13" descr="Bouton_Solliciter-un-ambassadeu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67213" y="5655410"/>
            <a:ext cx="3673683" cy="527026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532263" y="5759355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0" i="1" dirty="0" smtClean="0">
                <a:solidFill>
                  <a:srgbClr val="7030A0"/>
                </a:solidFill>
              </a:rPr>
              <a:t>onglet</a:t>
            </a:r>
            <a:endParaRPr lang="fr-FR" sz="1600" b="0" i="1" dirty="0">
              <a:solidFill>
                <a:srgbClr val="7030A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369558" y="5734334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0" i="1" dirty="0" smtClean="0">
                <a:solidFill>
                  <a:srgbClr val="7030A0"/>
                </a:solidFill>
              </a:rPr>
              <a:t>puis</a:t>
            </a:r>
            <a:endParaRPr lang="fr-FR" sz="1600" b="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Vos contacts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84194" y="2057399"/>
            <a:ext cx="8731205" cy="3096491"/>
          </a:xfrm>
        </p:spPr>
        <p:txBody>
          <a:bodyPr/>
          <a:lstStyle/>
          <a:p>
            <a:pPr>
              <a:buNone/>
            </a:pPr>
            <a:r>
              <a:rPr lang="fr-FR" sz="2000" dirty="0" smtClean="0"/>
              <a:t>Sur le projet « Accompagnement Hôpital Numérique » </a:t>
            </a:r>
            <a:r>
              <a:rPr lang="fr-FR" sz="2000" dirty="0" smtClean="0"/>
              <a:t>:</a:t>
            </a:r>
            <a:endParaRPr lang="fr-FR" sz="2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775155" y="3801290"/>
            <a:ext cx="3549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hlinkClick r:id="rId2"/>
              </a:rPr>
              <a:t>accompagnement-hn@anap.fr</a:t>
            </a:r>
            <a:endParaRPr lang="fr-FR" sz="1800" dirty="0" smtClean="0"/>
          </a:p>
          <a:p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19&quot;&gt;&lt;version val=&quot;17885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m_eweekdayFirstOfWorkweek val=&quot;2&quot;/&gt;&lt;m_eweekdayFirstOfWeekend val=&quot;7&quot;/&gt;&lt;m_mapectfillschemeMRU&gt;&lt;key val=&quot;4&quot;/&gt;&lt;elem&gt;&lt;m_nPartnerID val=&quot;536&quot;/&gt;&lt;m_nIndex val=&quot;1&quot;/&gt;&lt;/elem&gt;&lt;/m_mapectfillschemeMRU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/m_precDefault&gt;&lt;/CDefaultPrec&gt;&lt;/root&gt;"/>
  <p:tag name="THINKCELLUNDODONOTDELETE" val="1576"/>
</p:tagLst>
</file>

<file path=ppt/theme/theme1.xml><?xml version="1.0" encoding="utf-8"?>
<a:theme xmlns:a="http://schemas.openxmlformats.org/drawingml/2006/main" name="101207_modèle présentation type Anap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101207_modèle présentation type Anap</Template>
  <TotalTime>3697</TotalTime>
  <Words>249</Words>
  <Application>Microsoft Office PowerPoint</Application>
  <PresentationFormat>Affichage à l'écran (4:3)</PresentationFormat>
  <Paragraphs>60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Wingdings</vt:lpstr>
      <vt:lpstr>101207_modèle présentation type Anap</vt:lpstr>
      <vt:lpstr>« hôpital numérique »   Accompagnement des établissements à l’atteinte des cibles d’usage</vt:lpstr>
      <vt:lpstr>Service d’appui métier par un réseau d’ambassadeurs</vt:lpstr>
      <vt:lpstr>Présentation PowerPoint</vt:lpstr>
      <vt:lpstr>Service d’appui métier par un réseau d’ambassadeurs Un processus simple via www.MonHopitalNumerique.fr</vt:lpstr>
      <vt:lpstr>Présentation PowerPoint</vt:lpstr>
      <vt:lpstr>Vos 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Accompagnement des ES et animation communautaire dans le cadre d’HN</dc:title>
  <dc:creator>Didier ALAIN</dc:creator>
  <cp:lastModifiedBy>Benjamin Lemoine</cp:lastModifiedBy>
  <cp:revision>312</cp:revision>
  <cp:lastPrinted>2009-11-16T21:05:47Z</cp:lastPrinted>
  <dcterms:created xsi:type="dcterms:W3CDTF">2012-10-08T09:24:29Z</dcterms:created>
  <dcterms:modified xsi:type="dcterms:W3CDTF">2015-10-01T14:42:28Z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Diapositive 1</vt:lpwstr>
  </property>
  <property fmtid="{D5CDD505-2E9C-101B-9397-08002B2CF9AE}" pid="3" name="Final">
    <vt:bool>true</vt:bool>
  </property>
  <property fmtid="{D5CDD505-2E9C-101B-9397-08002B2CF9AE}" pid="4" name="Event">
    <vt:lpwstr/>
  </property>
  <property fmtid="{D5CDD505-2E9C-101B-9397-08002B2CF9AE}" pid="5" name="Delivery Date">
    <vt:lpwstr/>
  </property>
  <property fmtid="{D5CDD505-2E9C-101B-9397-08002B2CF9AE}" pid="6" name="docid">
    <vt:lpwstr/>
  </property>
</Properties>
</file>